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3"/>
  </p:notesMasterIdLst>
  <p:sldIdLst>
    <p:sldId id="294" r:id="rId5"/>
    <p:sldId id="363" r:id="rId6"/>
    <p:sldId id="300" r:id="rId7"/>
    <p:sldId id="301" r:id="rId8"/>
    <p:sldId id="376" r:id="rId9"/>
    <p:sldId id="383" r:id="rId10"/>
    <p:sldId id="373" r:id="rId11"/>
    <p:sldId id="329" r:id="rId12"/>
    <p:sldId id="333" r:id="rId13"/>
    <p:sldId id="316" r:id="rId14"/>
    <p:sldId id="325" r:id="rId15"/>
    <p:sldId id="378" r:id="rId16"/>
    <p:sldId id="331" r:id="rId17"/>
    <p:sldId id="317" r:id="rId18"/>
    <p:sldId id="318" r:id="rId19"/>
    <p:sldId id="330" r:id="rId20"/>
    <p:sldId id="337" r:id="rId21"/>
    <p:sldId id="384" r:id="rId22"/>
    <p:sldId id="339" r:id="rId23"/>
    <p:sldId id="296" r:id="rId24"/>
    <p:sldId id="332" r:id="rId25"/>
    <p:sldId id="305" r:id="rId26"/>
    <p:sldId id="307" r:id="rId27"/>
    <p:sldId id="313" r:id="rId28"/>
    <p:sldId id="312" r:id="rId29"/>
    <p:sldId id="310" r:id="rId30"/>
    <p:sldId id="314" r:id="rId31"/>
    <p:sldId id="340" r:id="rId32"/>
    <p:sldId id="380" r:id="rId33"/>
    <p:sldId id="311" r:id="rId34"/>
    <p:sldId id="381" r:id="rId35"/>
    <p:sldId id="338" r:id="rId36"/>
    <p:sldId id="319" r:id="rId37"/>
    <p:sldId id="320" r:id="rId38"/>
    <p:sldId id="306" r:id="rId39"/>
    <p:sldId id="334" r:id="rId40"/>
    <p:sldId id="326" r:id="rId41"/>
    <p:sldId id="349" r:id="rId42"/>
    <p:sldId id="382" r:id="rId43"/>
    <p:sldId id="347" r:id="rId44"/>
    <p:sldId id="351" r:id="rId45"/>
    <p:sldId id="354" r:id="rId46"/>
    <p:sldId id="366" r:id="rId47"/>
    <p:sldId id="322" r:id="rId48"/>
    <p:sldId id="357" r:id="rId49"/>
    <p:sldId id="356" r:id="rId50"/>
    <p:sldId id="374" r:id="rId51"/>
    <p:sldId id="353" r:id="rId52"/>
    <p:sldId id="355" r:id="rId53"/>
    <p:sldId id="361" r:id="rId54"/>
    <p:sldId id="358" r:id="rId55"/>
    <p:sldId id="359" r:id="rId56"/>
    <p:sldId id="364" r:id="rId57"/>
    <p:sldId id="362" r:id="rId58"/>
    <p:sldId id="375" r:id="rId59"/>
    <p:sldId id="386" r:id="rId60"/>
    <p:sldId id="385" r:id="rId61"/>
    <p:sldId id="367"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4449"/>
    <a:srgbClr val="406F70"/>
    <a:srgbClr val="F5C05B"/>
    <a:srgbClr val="085156"/>
    <a:srgbClr val="CC9131"/>
    <a:srgbClr val="5E5E5E"/>
    <a:srgbClr val="F26B27"/>
    <a:srgbClr val="C54A9A"/>
    <a:srgbClr val="1EB3DD"/>
    <a:srgbClr val="142D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744"/>
  </p:normalViewPr>
  <p:slideViewPr>
    <p:cSldViewPr snapToGrid="0" showGuides="1">
      <p:cViewPr varScale="1">
        <p:scale>
          <a:sx n="116" d="100"/>
          <a:sy n="116" d="100"/>
        </p:scale>
        <p:origin x="960" y="-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2BBE5-951B-7448-9280-3E5E86F1213F}" type="datetimeFigureOut">
              <a:rPr lang="en-US" smtClean="0"/>
              <a:t>1/24/22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4A299-DD6E-4F4E-AAAF-972CE464E941}" type="slidenum">
              <a:rPr lang="en-US" smtClean="0"/>
              <a:t>‹#›</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prnewswire.com/news-releases/rise-of-contactless-dining-anticipating-food-service-industry-says-brandessence-market-research-301198600.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prnewswire.com/news-releases/rise-of-contactless-dining-anticipating-food-service-industry-says-brandessence-market-research-301198600.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prnewswire.com/news-releases/rise-of-contactless-dining-anticipating-food-service-industry-says-brandessence-market-research-301198600.htm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Link to source: </a:t>
            </a:r>
          </a:p>
          <a:p>
            <a:r>
              <a:rPr lang="en-US">
                <a:hlinkClick r:id="rId3"/>
              </a:rPr>
              <a:t>https://www.prnewswire.com/news-releases/rise-of-contactless-dining-anticipating-food-service-industry-says-brandessence-market-research-301198600.html</a:t>
            </a:r>
            <a:endParaRPr lang="en-US">
              <a:cs typeface="Calibri"/>
              <a:hlinkClick r:id="rId3"/>
            </a:endParaRPr>
          </a:p>
          <a:p>
            <a:endParaRPr lang="en-US">
              <a:cs typeface="Calibri"/>
            </a:endParaRPr>
          </a:p>
        </p:txBody>
      </p:sp>
      <p:sp>
        <p:nvSpPr>
          <p:cNvPr id="4" name="Slide Number Placeholder 3"/>
          <p:cNvSpPr>
            <a:spLocks noGrp="1"/>
          </p:cNvSpPr>
          <p:nvPr>
            <p:ph type="sldNum" sz="quarter" idx="5"/>
          </p:nvPr>
        </p:nvSpPr>
        <p:spPr/>
        <p:txBody>
          <a:bodyPr/>
          <a:lstStyle/>
          <a:p>
            <a:fld id="{9ED4A299-DD6E-4F4E-AAAF-972CE464E941}" type="slidenum">
              <a:rPr lang="en-US" smtClean="0"/>
              <a:t>5</a:t>
            </a:fld>
            <a:endParaRPr lang="en-US"/>
          </a:p>
        </p:txBody>
      </p:sp>
    </p:spTree>
    <p:extLst>
      <p:ext uri="{BB962C8B-B14F-4D97-AF65-F5344CB8AC3E}">
        <p14:creationId xmlns:p14="http://schemas.microsoft.com/office/powerpoint/2010/main" val="3375396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Link to source: </a:t>
            </a:r>
          </a:p>
          <a:p>
            <a:r>
              <a:rPr lang="en-US">
                <a:hlinkClick r:id="rId3"/>
              </a:rPr>
              <a:t>https://www.prnewswire.com/news-releases/rise-of-contactless-dining-anticipating-food-service-industry-says-brandessence-market-research-301198600.html</a:t>
            </a:r>
            <a:endParaRPr lang="en-US">
              <a:cs typeface="Calibri"/>
              <a:hlinkClick r:id="rId3"/>
            </a:endParaRPr>
          </a:p>
          <a:p>
            <a:endParaRPr lang="en-US">
              <a:cs typeface="Calibri"/>
            </a:endParaRPr>
          </a:p>
        </p:txBody>
      </p:sp>
      <p:sp>
        <p:nvSpPr>
          <p:cNvPr id="4" name="Slide Number Placeholder 3"/>
          <p:cNvSpPr>
            <a:spLocks noGrp="1"/>
          </p:cNvSpPr>
          <p:nvPr>
            <p:ph type="sldNum" sz="quarter" idx="5"/>
          </p:nvPr>
        </p:nvSpPr>
        <p:spPr/>
        <p:txBody>
          <a:bodyPr/>
          <a:lstStyle/>
          <a:p>
            <a:fld id="{9ED4A299-DD6E-4F4E-AAAF-972CE464E941}" type="slidenum">
              <a:rPr lang="en-US" smtClean="0"/>
              <a:t>8</a:t>
            </a:fld>
            <a:endParaRPr lang="en-US"/>
          </a:p>
        </p:txBody>
      </p:sp>
    </p:spTree>
    <p:extLst>
      <p:ext uri="{BB962C8B-B14F-4D97-AF65-F5344CB8AC3E}">
        <p14:creationId xmlns:p14="http://schemas.microsoft.com/office/powerpoint/2010/main" val="3753267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Link to source: </a:t>
            </a:r>
          </a:p>
          <a:p>
            <a:r>
              <a:rPr lang="en-US">
                <a:hlinkClick r:id="rId3"/>
              </a:rPr>
              <a:t>https://www.prnewswire.com/news-releases/rise-of-contactless-dining-anticipating-food-service-industry-says-brandessence-market-research-301198600.html</a:t>
            </a:r>
            <a:endParaRPr lang="en-US">
              <a:cs typeface="Calibri"/>
              <a:hlinkClick r:id="rId3"/>
            </a:endParaRPr>
          </a:p>
          <a:p>
            <a:endParaRPr lang="en-US">
              <a:cs typeface="Calibri"/>
            </a:endParaRPr>
          </a:p>
        </p:txBody>
      </p:sp>
      <p:sp>
        <p:nvSpPr>
          <p:cNvPr id="4" name="Slide Number Placeholder 3"/>
          <p:cNvSpPr>
            <a:spLocks noGrp="1"/>
          </p:cNvSpPr>
          <p:nvPr>
            <p:ph type="sldNum" sz="quarter" idx="5"/>
          </p:nvPr>
        </p:nvSpPr>
        <p:spPr/>
        <p:txBody>
          <a:bodyPr/>
          <a:lstStyle/>
          <a:p>
            <a:fld id="{9ED4A299-DD6E-4F4E-AAAF-972CE464E941}" type="slidenum">
              <a:rPr lang="en-US" smtClean="0"/>
              <a:t>17</a:t>
            </a:fld>
            <a:endParaRPr lang="en-US"/>
          </a:p>
        </p:txBody>
      </p:sp>
    </p:spTree>
    <p:extLst>
      <p:ext uri="{BB962C8B-B14F-4D97-AF65-F5344CB8AC3E}">
        <p14:creationId xmlns:p14="http://schemas.microsoft.com/office/powerpoint/2010/main" val="3921094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9ED4A299-DD6E-4F4E-AAAF-972CE464E941}" type="slidenum">
              <a:rPr lang="en-US" smtClean="0"/>
              <a:t>27</a:t>
            </a:fld>
            <a:endParaRPr lang="en-US"/>
          </a:p>
        </p:txBody>
      </p:sp>
    </p:spTree>
    <p:extLst>
      <p:ext uri="{BB962C8B-B14F-4D97-AF65-F5344CB8AC3E}">
        <p14:creationId xmlns:p14="http://schemas.microsoft.com/office/powerpoint/2010/main" val="3133638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9ED4A299-DD6E-4F4E-AAAF-972CE464E941}" type="slidenum">
              <a:rPr lang="en-US" smtClean="0"/>
              <a:t>29</a:t>
            </a:fld>
            <a:endParaRPr lang="en-US"/>
          </a:p>
        </p:txBody>
      </p:sp>
    </p:spTree>
    <p:extLst>
      <p:ext uri="{BB962C8B-B14F-4D97-AF65-F5344CB8AC3E}">
        <p14:creationId xmlns:p14="http://schemas.microsoft.com/office/powerpoint/2010/main" val="3222873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ED4A299-DD6E-4F4E-AAAF-972CE464E941}" type="slidenum">
              <a:rPr lang="en-US" smtClean="0"/>
              <a:t>32</a:t>
            </a:fld>
            <a:endParaRPr lang="en-US"/>
          </a:p>
        </p:txBody>
      </p:sp>
    </p:spTree>
    <p:extLst>
      <p:ext uri="{BB962C8B-B14F-4D97-AF65-F5344CB8AC3E}">
        <p14:creationId xmlns:p14="http://schemas.microsoft.com/office/powerpoint/2010/main" val="3691607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ED4A299-DD6E-4F4E-AAAF-972CE464E941}" type="slidenum">
              <a:rPr lang="en-US" smtClean="0"/>
              <a:t>33</a:t>
            </a:fld>
            <a:endParaRPr lang="en-US"/>
          </a:p>
        </p:txBody>
      </p:sp>
    </p:spTree>
    <p:extLst>
      <p:ext uri="{BB962C8B-B14F-4D97-AF65-F5344CB8AC3E}">
        <p14:creationId xmlns:p14="http://schemas.microsoft.com/office/powerpoint/2010/main" val="3233870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7848AD-6592-B642-AC77-A3318D8B851F}" type="datetimeFigureOut">
              <a:rPr lang="en-US" smtClean="0"/>
              <a:t>1/24/22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with text slide">
    <p:spTree>
      <p:nvGrpSpPr>
        <p:cNvPr id="1" name=""/>
        <p:cNvGrpSpPr/>
        <p:nvPr/>
      </p:nvGrpSpPr>
      <p:grpSpPr>
        <a:xfrm>
          <a:off x="0" y="0"/>
          <a:ext cx="0" cy="0"/>
          <a:chOff x="0" y="0"/>
          <a:chExt cx="0" cy="0"/>
        </a:xfrm>
      </p:grpSpPr>
      <p:pic>
        <p:nvPicPr>
          <p:cNvPr id="49" name="Picture 48" descr="A picture containing drawing&#10;&#10;Description automatically generated">
            <a:extLst>
              <a:ext uri="{FF2B5EF4-FFF2-40B4-BE49-F238E27FC236}">
                <a16:creationId xmlns:a16="http://schemas.microsoft.com/office/drawing/2014/main" id="{321A129C-AE24-4647-93B2-5854962C0C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08432" y="6223371"/>
            <a:ext cx="203964" cy="269828"/>
          </a:xfrm>
          <a:prstGeom prst="rect">
            <a:avLst/>
          </a:prstGeom>
        </p:spPr>
      </p:pic>
      <p:sp>
        <p:nvSpPr>
          <p:cNvPr id="50" name="TextBox 49">
            <a:extLst>
              <a:ext uri="{FF2B5EF4-FFF2-40B4-BE49-F238E27FC236}">
                <a16:creationId xmlns:a16="http://schemas.microsoft.com/office/drawing/2014/main" id="{68867DF8-CD5D-A144-82EA-C1773F260396}"/>
              </a:ext>
            </a:extLst>
          </p:cNvPr>
          <p:cNvSpPr txBox="1"/>
          <p:nvPr userDrawn="1"/>
        </p:nvSpPr>
        <p:spPr>
          <a:xfrm>
            <a:off x="8659333" y="6246978"/>
            <a:ext cx="2749099" cy="246221"/>
          </a:xfrm>
          <a:prstGeom prst="rect">
            <a:avLst/>
          </a:prstGeom>
          <a:noFill/>
        </p:spPr>
        <p:txBody>
          <a:bodyPr wrap="square" rtlCol="0">
            <a:spAutoFit/>
          </a:bodyPr>
          <a:lstStyle/>
          <a:p>
            <a:pPr algn="r"/>
            <a:r>
              <a:rPr lang="en-US" sz="1000">
                <a:solidFill>
                  <a:srgbClr val="406F70"/>
                </a:solidFill>
              </a:rPr>
              <a:t>INNOVATION FOR THE FOOD SERVICE SECTOR</a:t>
            </a:r>
          </a:p>
        </p:txBody>
      </p:sp>
      <p:cxnSp>
        <p:nvCxnSpPr>
          <p:cNvPr id="54" name="Straight Connector 53">
            <a:extLst>
              <a:ext uri="{FF2B5EF4-FFF2-40B4-BE49-F238E27FC236}">
                <a16:creationId xmlns:a16="http://schemas.microsoft.com/office/drawing/2014/main" id="{97400C71-AB78-0A42-AB2E-8469E97585C9}"/>
              </a:ext>
            </a:extLst>
          </p:cNvPr>
          <p:cNvCxnSpPr/>
          <p:nvPr userDrawn="1"/>
        </p:nvCxnSpPr>
        <p:spPr>
          <a:xfrm flipH="1">
            <a:off x="6234807" y="1711826"/>
            <a:ext cx="5377589" cy="0"/>
          </a:xfrm>
          <a:prstGeom prst="line">
            <a:avLst/>
          </a:prstGeom>
          <a:ln w="19050">
            <a:solidFill>
              <a:srgbClr val="F5C05B"/>
            </a:solidFill>
          </a:ln>
        </p:spPr>
        <p:style>
          <a:lnRef idx="1">
            <a:schemeClr val="accent1"/>
          </a:lnRef>
          <a:fillRef idx="0">
            <a:schemeClr val="accent1"/>
          </a:fillRef>
          <a:effectRef idx="0">
            <a:schemeClr val="accent1"/>
          </a:effectRef>
          <a:fontRef idx="minor">
            <a:schemeClr val="tx1"/>
          </a:fontRef>
        </p:style>
      </p:cxnSp>
      <p:sp>
        <p:nvSpPr>
          <p:cNvPr id="55" name="Text Placeholder 23">
            <a:extLst>
              <a:ext uri="{FF2B5EF4-FFF2-40B4-BE49-F238E27FC236}">
                <a16:creationId xmlns:a16="http://schemas.microsoft.com/office/drawing/2014/main" id="{A85599C3-DEB6-F941-B964-10AF6B4D0C79}"/>
              </a:ext>
            </a:extLst>
          </p:cNvPr>
          <p:cNvSpPr>
            <a:spLocks noGrp="1"/>
          </p:cNvSpPr>
          <p:nvPr>
            <p:ph type="body" sz="quarter" idx="16" hasCustomPrompt="1"/>
          </p:nvPr>
        </p:nvSpPr>
        <p:spPr>
          <a:xfrm>
            <a:off x="6318620" y="819599"/>
            <a:ext cx="5279028" cy="697353"/>
          </a:xfrm>
        </p:spPr>
        <p:txBody>
          <a:bodyPr>
            <a:normAutofit/>
          </a:bodyPr>
          <a:lstStyle>
            <a:lvl1pPr marL="0" indent="0" algn="l">
              <a:buNone/>
              <a:defRPr sz="3600">
                <a:solidFill>
                  <a:srgbClr val="5E5E5E"/>
                </a:solidFill>
                <a:latin typeface="+mn-lt"/>
              </a:defRPr>
            </a:lvl1pPr>
          </a:lstStyle>
          <a:p>
            <a:pPr lvl="0"/>
            <a:r>
              <a:rPr lang="en-US"/>
              <a:t>TITLE</a:t>
            </a:r>
          </a:p>
        </p:txBody>
      </p:sp>
      <p:sp>
        <p:nvSpPr>
          <p:cNvPr id="56" name="Text Placeholder 25">
            <a:extLst>
              <a:ext uri="{FF2B5EF4-FFF2-40B4-BE49-F238E27FC236}">
                <a16:creationId xmlns:a16="http://schemas.microsoft.com/office/drawing/2014/main" id="{17724B10-6126-564F-A5D3-887B140EE4C1}"/>
              </a:ext>
            </a:extLst>
          </p:cNvPr>
          <p:cNvSpPr>
            <a:spLocks noGrp="1"/>
          </p:cNvSpPr>
          <p:nvPr>
            <p:ph type="body" sz="quarter" idx="17" hasCustomPrompt="1"/>
          </p:nvPr>
        </p:nvSpPr>
        <p:spPr>
          <a:xfrm>
            <a:off x="6325568" y="1953078"/>
            <a:ext cx="5273104" cy="3947440"/>
          </a:xfrm>
        </p:spPr>
        <p:txBody>
          <a:bodyPr>
            <a:noAutofit/>
          </a:bodyPr>
          <a:lstStyle>
            <a:lvl1pPr marL="0" indent="0" algn="just">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5" name="Freeform 14">
            <a:extLst>
              <a:ext uri="{FF2B5EF4-FFF2-40B4-BE49-F238E27FC236}">
                <a16:creationId xmlns:a16="http://schemas.microsoft.com/office/drawing/2014/main" id="{AD0D5CAB-74C1-0E43-849C-A45CF04F6F04}"/>
              </a:ext>
            </a:extLst>
          </p:cNvPr>
          <p:cNvSpPr/>
          <p:nvPr userDrawn="1"/>
        </p:nvSpPr>
        <p:spPr>
          <a:xfrm>
            <a:off x="-105413" y="-1"/>
            <a:ext cx="6298404" cy="5900507"/>
          </a:xfrm>
          <a:custGeom>
            <a:avLst/>
            <a:gdLst>
              <a:gd name="connsiteX0" fmla="*/ 196547 w 6298404"/>
              <a:gd name="connsiteY0" fmla="*/ 0 h 5900507"/>
              <a:gd name="connsiteX1" fmla="*/ 926203 w 6298404"/>
              <a:gd name="connsiteY1" fmla="*/ 0 h 5900507"/>
              <a:gd name="connsiteX2" fmla="*/ 926203 w 6298404"/>
              <a:gd name="connsiteY2" fmla="*/ 4 h 5900507"/>
              <a:gd name="connsiteX3" fmla="*/ 6298404 w 6298404"/>
              <a:gd name="connsiteY3" fmla="*/ 4 h 5900507"/>
              <a:gd name="connsiteX4" fmla="*/ 6296454 w 6298404"/>
              <a:gd name="connsiteY4" fmla="*/ 44068 h 5900507"/>
              <a:gd name="connsiteX5" fmla="*/ 5516773 w 6298404"/>
              <a:gd name="connsiteY5" fmla="*/ 2716164 h 5900507"/>
              <a:gd name="connsiteX6" fmla="*/ 5369892 w 6298404"/>
              <a:gd name="connsiteY6" fmla="*/ 2976396 h 5900507"/>
              <a:gd name="connsiteX7" fmla="*/ 5373199 w 6298404"/>
              <a:gd name="connsiteY7" fmla="*/ 2976396 h 5900507"/>
              <a:gd name="connsiteX8" fmla="*/ 5254947 w 6298404"/>
              <a:gd name="connsiteY8" fmla="*/ 3174684 h 5900507"/>
              <a:gd name="connsiteX9" fmla="*/ 1199384 w 6298404"/>
              <a:gd name="connsiteY9" fmla="*/ 5871229 h 5900507"/>
              <a:gd name="connsiteX10" fmla="*/ 690892 w 6298404"/>
              <a:gd name="connsiteY10" fmla="*/ 5900504 h 5900507"/>
              <a:gd name="connsiteX11" fmla="*/ 690892 w 6298404"/>
              <a:gd name="connsiteY11" fmla="*/ 5900507 h 5900507"/>
              <a:gd name="connsiteX12" fmla="*/ 0 w 6298404"/>
              <a:gd name="connsiteY12" fmla="*/ 5900507 h 5900507"/>
              <a:gd name="connsiteX13" fmla="*/ 0 w 6298404"/>
              <a:gd name="connsiteY13" fmla="*/ 11319 h 5900507"/>
              <a:gd name="connsiteX14" fmla="*/ 196547 w 6298404"/>
              <a:gd name="connsiteY14" fmla="*/ 4 h 5900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98404" h="5900507">
                <a:moveTo>
                  <a:pt x="196547" y="0"/>
                </a:moveTo>
                <a:lnTo>
                  <a:pt x="926203" y="0"/>
                </a:lnTo>
                <a:lnTo>
                  <a:pt x="926203" y="4"/>
                </a:lnTo>
                <a:lnTo>
                  <a:pt x="6298404" y="4"/>
                </a:lnTo>
                <a:lnTo>
                  <a:pt x="6296454" y="44068"/>
                </a:lnTo>
                <a:cubicBezTo>
                  <a:pt x="6210068" y="1013921"/>
                  <a:pt x="5936180" y="1920575"/>
                  <a:pt x="5516773" y="2716164"/>
                </a:cubicBezTo>
                <a:lnTo>
                  <a:pt x="5369892" y="2976396"/>
                </a:lnTo>
                <a:lnTo>
                  <a:pt x="5373199" y="2976396"/>
                </a:lnTo>
                <a:lnTo>
                  <a:pt x="5254947" y="3174684"/>
                </a:lnTo>
                <a:cubicBezTo>
                  <a:pt x="4330127" y="4657442"/>
                  <a:pt x="2871902" y="5677569"/>
                  <a:pt x="1199384" y="5871229"/>
                </a:cubicBezTo>
                <a:lnTo>
                  <a:pt x="690892" y="5900504"/>
                </a:lnTo>
                <a:lnTo>
                  <a:pt x="690892" y="5900507"/>
                </a:lnTo>
                <a:lnTo>
                  <a:pt x="0" y="5900507"/>
                </a:lnTo>
                <a:lnTo>
                  <a:pt x="0" y="11319"/>
                </a:lnTo>
                <a:lnTo>
                  <a:pt x="196547" y="4"/>
                </a:lnTo>
                <a:close/>
              </a:path>
            </a:pathLst>
          </a:custGeom>
          <a:solidFill>
            <a:srgbClr val="406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a:extLst>
              <a:ext uri="{FF2B5EF4-FFF2-40B4-BE49-F238E27FC236}">
                <a16:creationId xmlns:a16="http://schemas.microsoft.com/office/drawing/2014/main" id="{2CFCBA6A-C5E2-0E4D-9DE3-A035457BCA97}"/>
              </a:ext>
            </a:extLst>
          </p:cNvPr>
          <p:cNvSpPr/>
          <p:nvPr userDrawn="1"/>
        </p:nvSpPr>
        <p:spPr>
          <a:xfrm>
            <a:off x="2003112" y="4635607"/>
            <a:ext cx="3558128" cy="1580866"/>
          </a:xfrm>
          <a:custGeom>
            <a:avLst/>
            <a:gdLst>
              <a:gd name="connsiteX0" fmla="*/ 5426896 w 11332213"/>
              <a:gd name="connsiteY0" fmla="*/ 0 h 5008483"/>
              <a:gd name="connsiteX1" fmla="*/ 6133050 w 11332213"/>
              <a:gd name="connsiteY1" fmla="*/ 0 h 5008483"/>
              <a:gd name="connsiteX2" fmla="*/ 6133050 w 11332213"/>
              <a:gd name="connsiteY2" fmla="*/ 3 h 5008483"/>
              <a:gd name="connsiteX3" fmla="*/ 11332213 w 11332213"/>
              <a:gd name="connsiteY3" fmla="*/ 3 h 5008483"/>
              <a:gd name="connsiteX4" fmla="*/ 11330326 w 11332213"/>
              <a:gd name="connsiteY4" fmla="*/ 37406 h 5008483"/>
              <a:gd name="connsiteX5" fmla="*/ 10575758 w 11332213"/>
              <a:gd name="connsiteY5" fmla="*/ 2305541 h 5008483"/>
              <a:gd name="connsiteX6" fmla="*/ 10433608 w 11332213"/>
              <a:gd name="connsiteY6" fmla="*/ 2526432 h 5008483"/>
              <a:gd name="connsiteX7" fmla="*/ 10436809 w 11332213"/>
              <a:gd name="connsiteY7" fmla="*/ 2526432 h 5008483"/>
              <a:gd name="connsiteX8" fmla="*/ 10322366 w 11332213"/>
              <a:gd name="connsiteY8" fmla="*/ 2694743 h 5008483"/>
              <a:gd name="connsiteX9" fmla="*/ 6397432 w 11332213"/>
              <a:gd name="connsiteY9" fmla="*/ 4983631 h 5008483"/>
              <a:gd name="connsiteX10" fmla="*/ 5905318 w 11332213"/>
              <a:gd name="connsiteY10" fmla="*/ 5008480 h 5008483"/>
              <a:gd name="connsiteX11" fmla="*/ 5905318 w 11332213"/>
              <a:gd name="connsiteY11" fmla="*/ 5008483 h 5008483"/>
              <a:gd name="connsiteX12" fmla="*/ 5199163 w 11332213"/>
              <a:gd name="connsiteY12" fmla="*/ 5008483 h 5008483"/>
              <a:gd name="connsiteX13" fmla="*/ 5199163 w 11332213"/>
              <a:gd name="connsiteY13" fmla="*/ 5008480 h 5008483"/>
              <a:gd name="connsiteX14" fmla="*/ 0 w 11332213"/>
              <a:gd name="connsiteY14" fmla="*/ 5008480 h 5008483"/>
              <a:gd name="connsiteX15" fmla="*/ 1887 w 11332213"/>
              <a:gd name="connsiteY15" fmla="*/ 4971077 h 5008483"/>
              <a:gd name="connsiteX16" fmla="*/ 815394 w 11332213"/>
              <a:gd name="connsiteY16" fmla="*/ 2607114 h 5008483"/>
              <a:gd name="connsiteX17" fmla="*/ 833803 w 11332213"/>
              <a:gd name="connsiteY17" fmla="*/ 2579140 h 5008483"/>
              <a:gd name="connsiteX18" fmla="*/ 879503 w 11332213"/>
              <a:gd name="connsiteY18" fmla="*/ 2505436 h 5008483"/>
              <a:gd name="connsiteX19" fmla="*/ 4934782 w 11332213"/>
              <a:gd name="connsiteY19" fmla="*/ 24852 h 5008483"/>
              <a:gd name="connsiteX20" fmla="*/ 5426896 w 11332213"/>
              <a:gd name="connsiteY20" fmla="*/ 3 h 50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32213" h="5008483">
                <a:moveTo>
                  <a:pt x="5426896" y="0"/>
                </a:moveTo>
                <a:lnTo>
                  <a:pt x="6133050" y="0"/>
                </a:lnTo>
                <a:lnTo>
                  <a:pt x="6133050" y="3"/>
                </a:lnTo>
                <a:lnTo>
                  <a:pt x="11332213" y="3"/>
                </a:lnTo>
                <a:lnTo>
                  <a:pt x="11330326" y="37406"/>
                </a:lnTo>
                <a:cubicBezTo>
                  <a:pt x="11246722" y="860639"/>
                  <a:pt x="10981656" y="1630227"/>
                  <a:pt x="10575758" y="2305541"/>
                </a:cubicBezTo>
                <a:lnTo>
                  <a:pt x="10433608" y="2526432"/>
                </a:lnTo>
                <a:lnTo>
                  <a:pt x="10436809" y="2526432"/>
                </a:lnTo>
                <a:lnTo>
                  <a:pt x="10322366" y="2694743"/>
                </a:lnTo>
                <a:cubicBezTo>
                  <a:pt x="9427334" y="3953341"/>
                  <a:pt x="8016078" y="4819248"/>
                  <a:pt x="6397432" y="4983631"/>
                </a:cubicBezTo>
                <a:lnTo>
                  <a:pt x="5905318" y="5008480"/>
                </a:lnTo>
                <a:lnTo>
                  <a:pt x="5905318" y="5008483"/>
                </a:lnTo>
                <a:lnTo>
                  <a:pt x="5199163" y="5008483"/>
                </a:lnTo>
                <a:lnTo>
                  <a:pt x="5199163" y="5008480"/>
                </a:lnTo>
                <a:lnTo>
                  <a:pt x="0" y="5008480"/>
                </a:lnTo>
                <a:lnTo>
                  <a:pt x="1887" y="4971077"/>
                </a:lnTo>
                <a:cubicBezTo>
                  <a:pt x="89472" y="4108643"/>
                  <a:pt x="376213" y="3305084"/>
                  <a:pt x="815394" y="2607114"/>
                </a:cubicBezTo>
                <a:lnTo>
                  <a:pt x="833803" y="2579140"/>
                </a:lnTo>
                <a:lnTo>
                  <a:pt x="879503" y="2505436"/>
                </a:lnTo>
                <a:cubicBezTo>
                  <a:pt x="1764272" y="1143487"/>
                  <a:pt x="3235203" y="197454"/>
                  <a:pt x="4934782" y="24852"/>
                </a:cubicBezTo>
                <a:lnTo>
                  <a:pt x="5426896" y="3"/>
                </a:lnTo>
                <a:close/>
              </a:path>
            </a:pathLst>
          </a:custGeom>
          <a:noFill/>
          <a:ln>
            <a:solidFill>
              <a:srgbClr val="F5C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3">
            <a:extLst>
              <a:ext uri="{FF2B5EF4-FFF2-40B4-BE49-F238E27FC236}">
                <a16:creationId xmlns:a16="http://schemas.microsoft.com/office/drawing/2014/main" id="{3921EB71-8B48-CC4A-8C15-5A7CCE54640D}"/>
              </a:ext>
            </a:extLst>
          </p:cNvPr>
          <p:cNvSpPr>
            <a:spLocks noGrp="1"/>
          </p:cNvSpPr>
          <p:nvPr>
            <p:ph type="body" sz="quarter" idx="14" hasCustomPrompt="1"/>
          </p:nvPr>
        </p:nvSpPr>
        <p:spPr>
          <a:xfrm>
            <a:off x="3405197" y="2902605"/>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a:t>”</a:t>
            </a:r>
          </a:p>
        </p:txBody>
      </p:sp>
      <p:sp>
        <p:nvSpPr>
          <p:cNvPr id="11" name="Text Placeholder 23">
            <a:extLst>
              <a:ext uri="{FF2B5EF4-FFF2-40B4-BE49-F238E27FC236}">
                <a16:creationId xmlns:a16="http://schemas.microsoft.com/office/drawing/2014/main" id="{A60EE8C7-6BFE-9E40-9E98-75E3A8F16CF3}"/>
              </a:ext>
            </a:extLst>
          </p:cNvPr>
          <p:cNvSpPr>
            <a:spLocks noGrp="1"/>
          </p:cNvSpPr>
          <p:nvPr>
            <p:ph type="body" sz="quarter" idx="15" hasCustomPrompt="1"/>
          </p:nvPr>
        </p:nvSpPr>
        <p:spPr>
          <a:xfrm>
            <a:off x="334798" y="490160"/>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a:t>“</a:t>
            </a:r>
          </a:p>
        </p:txBody>
      </p:sp>
      <p:sp>
        <p:nvSpPr>
          <p:cNvPr id="12" name="Text Placeholder 23">
            <a:extLst>
              <a:ext uri="{FF2B5EF4-FFF2-40B4-BE49-F238E27FC236}">
                <a16:creationId xmlns:a16="http://schemas.microsoft.com/office/drawing/2014/main" id="{8C3440FC-7548-0645-A525-1A8B6B986BB7}"/>
              </a:ext>
            </a:extLst>
          </p:cNvPr>
          <p:cNvSpPr>
            <a:spLocks noGrp="1"/>
          </p:cNvSpPr>
          <p:nvPr>
            <p:ph type="body" sz="quarter" idx="13" hasCustomPrompt="1"/>
          </p:nvPr>
        </p:nvSpPr>
        <p:spPr>
          <a:xfrm>
            <a:off x="471763" y="729295"/>
            <a:ext cx="3579566" cy="2846046"/>
          </a:xfrm>
        </p:spPr>
        <p:txBody>
          <a:bodyPr anchor="ctr">
            <a:normAutofit/>
          </a:bodyPr>
          <a:lstStyle>
            <a:lvl1pPr marL="0" indent="0" algn="ctr">
              <a:buNone/>
              <a:defRPr sz="3000" i="1" baseline="0">
                <a:solidFill>
                  <a:schemeClr val="bg1"/>
                </a:solidFill>
                <a:latin typeface="+mn-lt"/>
              </a:defRPr>
            </a:lvl1pPr>
          </a:lstStyle>
          <a:p>
            <a:pPr lvl="0"/>
            <a:r>
              <a:rPr lang="en-US"/>
              <a:t>Quote Here</a:t>
            </a:r>
          </a:p>
        </p:txBody>
      </p:sp>
    </p:spTree>
    <p:extLst>
      <p:ext uri="{BB962C8B-B14F-4D97-AF65-F5344CB8AC3E}">
        <p14:creationId xmlns:p14="http://schemas.microsoft.com/office/powerpoint/2010/main" val="2540343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Slide 1">
    <p:spTree>
      <p:nvGrpSpPr>
        <p:cNvPr id="1" name=""/>
        <p:cNvGrpSpPr/>
        <p:nvPr/>
      </p:nvGrpSpPr>
      <p:grpSpPr>
        <a:xfrm>
          <a:off x="0" y="0"/>
          <a:ext cx="0" cy="0"/>
          <a:chOff x="0" y="0"/>
          <a:chExt cx="0" cy="0"/>
        </a:xfrm>
      </p:grpSpPr>
      <p:sp>
        <p:nvSpPr>
          <p:cNvPr id="17" name="Freeform 16">
            <a:extLst>
              <a:ext uri="{FF2B5EF4-FFF2-40B4-BE49-F238E27FC236}">
                <a16:creationId xmlns:a16="http://schemas.microsoft.com/office/drawing/2014/main" id="{868A4150-27D0-EE42-9E82-1DE8CF8D2C73}"/>
              </a:ext>
            </a:extLst>
          </p:cNvPr>
          <p:cNvSpPr/>
          <p:nvPr userDrawn="1"/>
        </p:nvSpPr>
        <p:spPr>
          <a:xfrm flipH="1">
            <a:off x="4903" y="0"/>
            <a:ext cx="12164526" cy="5589422"/>
          </a:xfrm>
          <a:custGeom>
            <a:avLst/>
            <a:gdLst>
              <a:gd name="connsiteX0" fmla="*/ 6362307 w 12164526"/>
              <a:gd name="connsiteY0" fmla="*/ 0 h 5589422"/>
              <a:gd name="connsiteX1" fmla="*/ 5574245 w 12164526"/>
              <a:gd name="connsiteY1" fmla="*/ 0 h 5589422"/>
              <a:gd name="connsiteX2" fmla="*/ 5574245 w 12164526"/>
              <a:gd name="connsiteY2" fmla="*/ 3 h 5589422"/>
              <a:gd name="connsiteX3" fmla="*/ 5025051 w 12164526"/>
              <a:gd name="connsiteY3" fmla="*/ 27735 h 5589422"/>
              <a:gd name="connsiteX4" fmla="*/ 499395 w 12164526"/>
              <a:gd name="connsiteY4" fmla="*/ 2796044 h 5589422"/>
              <a:gd name="connsiteX5" fmla="*/ 448395 w 12164526"/>
              <a:gd name="connsiteY5" fmla="*/ 2878297 h 5589422"/>
              <a:gd name="connsiteX6" fmla="*/ 427850 w 12164526"/>
              <a:gd name="connsiteY6" fmla="*/ 2909516 h 5589422"/>
              <a:gd name="connsiteX7" fmla="*/ 92971 w 12164526"/>
              <a:gd name="connsiteY7" fmla="*/ 3514992 h 5589422"/>
              <a:gd name="connsiteX8" fmla="*/ 0 w 12164526"/>
              <a:gd name="connsiteY8" fmla="*/ 3723068 h 5589422"/>
              <a:gd name="connsiteX9" fmla="*/ 0 w 12164526"/>
              <a:gd name="connsiteY9" fmla="*/ 5589419 h 5589422"/>
              <a:gd name="connsiteX10" fmla="*/ 5320097 w 12164526"/>
              <a:gd name="connsiteY10" fmla="*/ 5589419 h 5589422"/>
              <a:gd name="connsiteX11" fmla="*/ 5320097 w 12164526"/>
              <a:gd name="connsiteY11" fmla="*/ 5589422 h 5589422"/>
              <a:gd name="connsiteX12" fmla="*/ 6108160 w 12164526"/>
              <a:gd name="connsiteY12" fmla="*/ 5589422 h 5589422"/>
              <a:gd name="connsiteX13" fmla="*/ 6108160 w 12164526"/>
              <a:gd name="connsiteY13" fmla="*/ 5589419 h 5589422"/>
              <a:gd name="connsiteX14" fmla="*/ 6657355 w 12164526"/>
              <a:gd name="connsiteY14" fmla="*/ 5561688 h 5589422"/>
              <a:gd name="connsiteX15" fmla="*/ 11037546 w 12164526"/>
              <a:gd name="connsiteY15" fmla="*/ 3007309 h 5589422"/>
              <a:gd name="connsiteX16" fmla="*/ 11165263 w 12164526"/>
              <a:gd name="connsiteY16" fmla="*/ 2819476 h 5589422"/>
              <a:gd name="connsiteX17" fmla="*/ 11161691 w 12164526"/>
              <a:gd name="connsiteY17" fmla="*/ 2819476 h 5589422"/>
              <a:gd name="connsiteX18" fmla="*/ 11320329 w 12164526"/>
              <a:gd name="connsiteY18" fmla="*/ 2572963 h 5589422"/>
              <a:gd name="connsiteX19" fmla="*/ 12162420 w 12164526"/>
              <a:gd name="connsiteY19" fmla="*/ 41745 h 5589422"/>
              <a:gd name="connsiteX20" fmla="*/ 12164526 w 12164526"/>
              <a:gd name="connsiteY20" fmla="*/ 3 h 5589422"/>
              <a:gd name="connsiteX21" fmla="*/ 6362307 w 12164526"/>
              <a:gd name="connsiteY21" fmla="*/ 3 h 5589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64526" h="5589422">
                <a:moveTo>
                  <a:pt x="6362307" y="0"/>
                </a:moveTo>
                <a:lnTo>
                  <a:pt x="5574245" y="0"/>
                </a:lnTo>
                <a:lnTo>
                  <a:pt x="5574245" y="3"/>
                </a:lnTo>
                <a:lnTo>
                  <a:pt x="5025051" y="27735"/>
                </a:lnTo>
                <a:cubicBezTo>
                  <a:pt x="3128335" y="220357"/>
                  <a:pt x="1486790" y="1276121"/>
                  <a:pt x="499395" y="2796044"/>
                </a:cubicBezTo>
                <a:lnTo>
                  <a:pt x="448395" y="2878297"/>
                </a:lnTo>
                <a:lnTo>
                  <a:pt x="427850" y="2909516"/>
                </a:lnTo>
                <a:cubicBezTo>
                  <a:pt x="305319" y="3104248"/>
                  <a:pt x="193422" y="3306345"/>
                  <a:pt x="92971" y="3514992"/>
                </a:cubicBezTo>
                <a:lnTo>
                  <a:pt x="0" y="3723068"/>
                </a:lnTo>
                <a:lnTo>
                  <a:pt x="0" y="5589419"/>
                </a:lnTo>
                <a:lnTo>
                  <a:pt x="5320097" y="5589419"/>
                </a:lnTo>
                <a:lnTo>
                  <a:pt x="5320097" y="5589422"/>
                </a:lnTo>
                <a:lnTo>
                  <a:pt x="6108160" y="5589422"/>
                </a:lnTo>
                <a:lnTo>
                  <a:pt x="6108160" y="5589419"/>
                </a:lnTo>
                <a:lnTo>
                  <a:pt x="6657355" y="5561688"/>
                </a:lnTo>
                <a:cubicBezTo>
                  <a:pt x="8463749" y="5378238"/>
                  <a:pt x="10038698" y="4411893"/>
                  <a:pt x="11037546" y="3007309"/>
                </a:cubicBezTo>
                <a:lnTo>
                  <a:pt x="11165263" y="2819476"/>
                </a:lnTo>
                <a:lnTo>
                  <a:pt x="11161691" y="2819476"/>
                </a:lnTo>
                <a:lnTo>
                  <a:pt x="11320329" y="2572963"/>
                </a:lnTo>
                <a:cubicBezTo>
                  <a:pt x="11773308" y="1819319"/>
                  <a:pt x="12069119" y="960465"/>
                  <a:pt x="12162420" y="41745"/>
                </a:cubicBezTo>
                <a:lnTo>
                  <a:pt x="12164526" y="3"/>
                </a:lnTo>
                <a:lnTo>
                  <a:pt x="6362307" y="3"/>
                </a:lnTo>
                <a:close/>
              </a:path>
            </a:pathLst>
          </a:custGeom>
          <a:solidFill>
            <a:srgbClr val="406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48" descr="A picture containing drawing&#10;&#10;Description automatically generated">
            <a:extLst>
              <a:ext uri="{FF2B5EF4-FFF2-40B4-BE49-F238E27FC236}">
                <a16:creationId xmlns:a16="http://schemas.microsoft.com/office/drawing/2014/main" id="{321A129C-AE24-4647-93B2-5854962C0C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08432" y="6223371"/>
            <a:ext cx="203964" cy="269828"/>
          </a:xfrm>
          <a:prstGeom prst="rect">
            <a:avLst/>
          </a:prstGeom>
        </p:spPr>
      </p:pic>
      <p:sp>
        <p:nvSpPr>
          <p:cNvPr id="50" name="TextBox 49">
            <a:extLst>
              <a:ext uri="{FF2B5EF4-FFF2-40B4-BE49-F238E27FC236}">
                <a16:creationId xmlns:a16="http://schemas.microsoft.com/office/drawing/2014/main" id="{68867DF8-CD5D-A144-82EA-C1773F260396}"/>
              </a:ext>
            </a:extLst>
          </p:cNvPr>
          <p:cNvSpPr txBox="1"/>
          <p:nvPr userDrawn="1"/>
        </p:nvSpPr>
        <p:spPr>
          <a:xfrm>
            <a:off x="8659333" y="6246978"/>
            <a:ext cx="2749099" cy="246221"/>
          </a:xfrm>
          <a:prstGeom prst="rect">
            <a:avLst/>
          </a:prstGeom>
          <a:noFill/>
        </p:spPr>
        <p:txBody>
          <a:bodyPr wrap="square" rtlCol="0">
            <a:spAutoFit/>
          </a:bodyPr>
          <a:lstStyle/>
          <a:p>
            <a:pPr algn="r"/>
            <a:r>
              <a:rPr lang="en-US" sz="1000">
                <a:solidFill>
                  <a:srgbClr val="406F70"/>
                </a:solidFill>
              </a:rPr>
              <a:t>INNOVATION FOR THE FOOD SERVICE SECTOR</a:t>
            </a:r>
          </a:p>
        </p:txBody>
      </p:sp>
      <p:sp>
        <p:nvSpPr>
          <p:cNvPr id="10" name="Text Placeholder 23">
            <a:extLst>
              <a:ext uri="{FF2B5EF4-FFF2-40B4-BE49-F238E27FC236}">
                <a16:creationId xmlns:a16="http://schemas.microsoft.com/office/drawing/2014/main" id="{3921EB71-8B48-CC4A-8C15-5A7CCE54640D}"/>
              </a:ext>
            </a:extLst>
          </p:cNvPr>
          <p:cNvSpPr>
            <a:spLocks noGrp="1"/>
          </p:cNvSpPr>
          <p:nvPr>
            <p:ph type="body" sz="quarter" idx="14" hasCustomPrompt="1"/>
          </p:nvPr>
        </p:nvSpPr>
        <p:spPr>
          <a:xfrm>
            <a:off x="9248554" y="3688851"/>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a:t>”</a:t>
            </a:r>
          </a:p>
        </p:txBody>
      </p:sp>
      <p:sp>
        <p:nvSpPr>
          <p:cNvPr id="11" name="Text Placeholder 23">
            <a:extLst>
              <a:ext uri="{FF2B5EF4-FFF2-40B4-BE49-F238E27FC236}">
                <a16:creationId xmlns:a16="http://schemas.microsoft.com/office/drawing/2014/main" id="{A60EE8C7-6BFE-9E40-9E98-75E3A8F16CF3}"/>
              </a:ext>
            </a:extLst>
          </p:cNvPr>
          <p:cNvSpPr>
            <a:spLocks noGrp="1"/>
          </p:cNvSpPr>
          <p:nvPr>
            <p:ph type="body" sz="quarter" idx="15" hasCustomPrompt="1"/>
          </p:nvPr>
        </p:nvSpPr>
        <p:spPr>
          <a:xfrm>
            <a:off x="2622572" y="103576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a:t>“</a:t>
            </a:r>
          </a:p>
        </p:txBody>
      </p:sp>
      <p:sp>
        <p:nvSpPr>
          <p:cNvPr id="12" name="Text Placeholder 23">
            <a:extLst>
              <a:ext uri="{FF2B5EF4-FFF2-40B4-BE49-F238E27FC236}">
                <a16:creationId xmlns:a16="http://schemas.microsoft.com/office/drawing/2014/main" id="{8C3440FC-7548-0645-A525-1A8B6B986BB7}"/>
              </a:ext>
            </a:extLst>
          </p:cNvPr>
          <p:cNvSpPr>
            <a:spLocks noGrp="1"/>
          </p:cNvSpPr>
          <p:nvPr>
            <p:ph type="body" sz="quarter" idx="13" hasCustomPrompt="1"/>
          </p:nvPr>
        </p:nvSpPr>
        <p:spPr>
          <a:xfrm>
            <a:off x="2759537" y="1274899"/>
            <a:ext cx="7137380" cy="2846046"/>
          </a:xfrm>
        </p:spPr>
        <p:txBody>
          <a:bodyPr anchor="ctr">
            <a:normAutofit/>
          </a:bodyPr>
          <a:lstStyle>
            <a:lvl1pPr marL="0" indent="0" algn="ctr">
              <a:buNone/>
              <a:defRPr sz="3000" i="1" baseline="0">
                <a:solidFill>
                  <a:schemeClr val="bg1"/>
                </a:solidFill>
                <a:latin typeface="+mn-lt"/>
              </a:defRPr>
            </a:lvl1pPr>
          </a:lstStyle>
          <a:p>
            <a:pPr lvl="0"/>
            <a:r>
              <a:rPr lang="en-US"/>
              <a:t>Quote Here</a:t>
            </a:r>
          </a:p>
        </p:txBody>
      </p:sp>
      <p:sp>
        <p:nvSpPr>
          <p:cNvPr id="14" name="Freeform 13">
            <a:extLst>
              <a:ext uri="{FF2B5EF4-FFF2-40B4-BE49-F238E27FC236}">
                <a16:creationId xmlns:a16="http://schemas.microsoft.com/office/drawing/2014/main" id="{079F6CEB-8F50-274B-AA3C-D1DBD5BDE00B}"/>
              </a:ext>
            </a:extLst>
          </p:cNvPr>
          <p:cNvSpPr/>
          <p:nvPr userDrawn="1"/>
        </p:nvSpPr>
        <p:spPr>
          <a:xfrm>
            <a:off x="1168938" y="4124270"/>
            <a:ext cx="4511474" cy="2004435"/>
          </a:xfrm>
          <a:custGeom>
            <a:avLst/>
            <a:gdLst>
              <a:gd name="connsiteX0" fmla="*/ 5426896 w 11332213"/>
              <a:gd name="connsiteY0" fmla="*/ 0 h 5008483"/>
              <a:gd name="connsiteX1" fmla="*/ 6133050 w 11332213"/>
              <a:gd name="connsiteY1" fmla="*/ 0 h 5008483"/>
              <a:gd name="connsiteX2" fmla="*/ 6133050 w 11332213"/>
              <a:gd name="connsiteY2" fmla="*/ 3 h 5008483"/>
              <a:gd name="connsiteX3" fmla="*/ 11332213 w 11332213"/>
              <a:gd name="connsiteY3" fmla="*/ 3 h 5008483"/>
              <a:gd name="connsiteX4" fmla="*/ 11330326 w 11332213"/>
              <a:gd name="connsiteY4" fmla="*/ 37406 h 5008483"/>
              <a:gd name="connsiteX5" fmla="*/ 10575758 w 11332213"/>
              <a:gd name="connsiteY5" fmla="*/ 2305541 h 5008483"/>
              <a:gd name="connsiteX6" fmla="*/ 10433608 w 11332213"/>
              <a:gd name="connsiteY6" fmla="*/ 2526432 h 5008483"/>
              <a:gd name="connsiteX7" fmla="*/ 10436809 w 11332213"/>
              <a:gd name="connsiteY7" fmla="*/ 2526432 h 5008483"/>
              <a:gd name="connsiteX8" fmla="*/ 10322366 w 11332213"/>
              <a:gd name="connsiteY8" fmla="*/ 2694743 h 5008483"/>
              <a:gd name="connsiteX9" fmla="*/ 6397432 w 11332213"/>
              <a:gd name="connsiteY9" fmla="*/ 4983631 h 5008483"/>
              <a:gd name="connsiteX10" fmla="*/ 5905318 w 11332213"/>
              <a:gd name="connsiteY10" fmla="*/ 5008480 h 5008483"/>
              <a:gd name="connsiteX11" fmla="*/ 5905318 w 11332213"/>
              <a:gd name="connsiteY11" fmla="*/ 5008483 h 5008483"/>
              <a:gd name="connsiteX12" fmla="*/ 5199163 w 11332213"/>
              <a:gd name="connsiteY12" fmla="*/ 5008483 h 5008483"/>
              <a:gd name="connsiteX13" fmla="*/ 5199163 w 11332213"/>
              <a:gd name="connsiteY13" fmla="*/ 5008480 h 5008483"/>
              <a:gd name="connsiteX14" fmla="*/ 0 w 11332213"/>
              <a:gd name="connsiteY14" fmla="*/ 5008480 h 5008483"/>
              <a:gd name="connsiteX15" fmla="*/ 1887 w 11332213"/>
              <a:gd name="connsiteY15" fmla="*/ 4971077 h 5008483"/>
              <a:gd name="connsiteX16" fmla="*/ 815394 w 11332213"/>
              <a:gd name="connsiteY16" fmla="*/ 2607114 h 5008483"/>
              <a:gd name="connsiteX17" fmla="*/ 833803 w 11332213"/>
              <a:gd name="connsiteY17" fmla="*/ 2579140 h 5008483"/>
              <a:gd name="connsiteX18" fmla="*/ 879503 w 11332213"/>
              <a:gd name="connsiteY18" fmla="*/ 2505436 h 5008483"/>
              <a:gd name="connsiteX19" fmla="*/ 4934782 w 11332213"/>
              <a:gd name="connsiteY19" fmla="*/ 24852 h 5008483"/>
              <a:gd name="connsiteX20" fmla="*/ 5426896 w 11332213"/>
              <a:gd name="connsiteY20" fmla="*/ 3 h 50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32213" h="5008483">
                <a:moveTo>
                  <a:pt x="5426896" y="0"/>
                </a:moveTo>
                <a:lnTo>
                  <a:pt x="6133050" y="0"/>
                </a:lnTo>
                <a:lnTo>
                  <a:pt x="6133050" y="3"/>
                </a:lnTo>
                <a:lnTo>
                  <a:pt x="11332213" y="3"/>
                </a:lnTo>
                <a:lnTo>
                  <a:pt x="11330326" y="37406"/>
                </a:lnTo>
                <a:cubicBezTo>
                  <a:pt x="11246722" y="860639"/>
                  <a:pt x="10981656" y="1630227"/>
                  <a:pt x="10575758" y="2305541"/>
                </a:cubicBezTo>
                <a:lnTo>
                  <a:pt x="10433608" y="2526432"/>
                </a:lnTo>
                <a:lnTo>
                  <a:pt x="10436809" y="2526432"/>
                </a:lnTo>
                <a:lnTo>
                  <a:pt x="10322366" y="2694743"/>
                </a:lnTo>
                <a:cubicBezTo>
                  <a:pt x="9427334" y="3953341"/>
                  <a:pt x="8016078" y="4819248"/>
                  <a:pt x="6397432" y="4983631"/>
                </a:cubicBezTo>
                <a:lnTo>
                  <a:pt x="5905318" y="5008480"/>
                </a:lnTo>
                <a:lnTo>
                  <a:pt x="5905318" y="5008483"/>
                </a:lnTo>
                <a:lnTo>
                  <a:pt x="5199163" y="5008483"/>
                </a:lnTo>
                <a:lnTo>
                  <a:pt x="5199163" y="5008480"/>
                </a:lnTo>
                <a:lnTo>
                  <a:pt x="0" y="5008480"/>
                </a:lnTo>
                <a:lnTo>
                  <a:pt x="1887" y="4971077"/>
                </a:lnTo>
                <a:cubicBezTo>
                  <a:pt x="89472" y="4108643"/>
                  <a:pt x="376213" y="3305084"/>
                  <a:pt x="815394" y="2607114"/>
                </a:cubicBezTo>
                <a:lnTo>
                  <a:pt x="833803" y="2579140"/>
                </a:lnTo>
                <a:lnTo>
                  <a:pt x="879503" y="2505436"/>
                </a:lnTo>
                <a:cubicBezTo>
                  <a:pt x="1764272" y="1143487"/>
                  <a:pt x="3235203" y="197454"/>
                  <a:pt x="4934782" y="24852"/>
                </a:cubicBezTo>
                <a:lnTo>
                  <a:pt x="5426896" y="3"/>
                </a:lnTo>
                <a:close/>
              </a:path>
            </a:pathLst>
          </a:custGeom>
          <a:noFill/>
          <a:ln>
            <a:solidFill>
              <a:srgbClr val="F5C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9437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Slide 2">
    <p:spTree>
      <p:nvGrpSpPr>
        <p:cNvPr id="1" name=""/>
        <p:cNvGrpSpPr/>
        <p:nvPr/>
      </p:nvGrpSpPr>
      <p:grpSpPr>
        <a:xfrm>
          <a:off x="0" y="0"/>
          <a:ext cx="0" cy="0"/>
          <a:chOff x="0" y="0"/>
          <a:chExt cx="0" cy="0"/>
        </a:xfrm>
      </p:grpSpPr>
      <p:sp>
        <p:nvSpPr>
          <p:cNvPr id="17" name="Freeform 16">
            <a:extLst>
              <a:ext uri="{FF2B5EF4-FFF2-40B4-BE49-F238E27FC236}">
                <a16:creationId xmlns:a16="http://schemas.microsoft.com/office/drawing/2014/main" id="{868A4150-27D0-EE42-9E82-1DE8CF8D2C73}"/>
              </a:ext>
            </a:extLst>
          </p:cNvPr>
          <p:cNvSpPr/>
          <p:nvPr userDrawn="1"/>
        </p:nvSpPr>
        <p:spPr>
          <a:xfrm flipH="1">
            <a:off x="4903" y="0"/>
            <a:ext cx="12164526" cy="5589422"/>
          </a:xfrm>
          <a:custGeom>
            <a:avLst/>
            <a:gdLst>
              <a:gd name="connsiteX0" fmla="*/ 6362307 w 12164526"/>
              <a:gd name="connsiteY0" fmla="*/ 0 h 5589422"/>
              <a:gd name="connsiteX1" fmla="*/ 5574245 w 12164526"/>
              <a:gd name="connsiteY1" fmla="*/ 0 h 5589422"/>
              <a:gd name="connsiteX2" fmla="*/ 5574245 w 12164526"/>
              <a:gd name="connsiteY2" fmla="*/ 3 h 5589422"/>
              <a:gd name="connsiteX3" fmla="*/ 5025051 w 12164526"/>
              <a:gd name="connsiteY3" fmla="*/ 27735 h 5589422"/>
              <a:gd name="connsiteX4" fmla="*/ 499395 w 12164526"/>
              <a:gd name="connsiteY4" fmla="*/ 2796044 h 5589422"/>
              <a:gd name="connsiteX5" fmla="*/ 448395 w 12164526"/>
              <a:gd name="connsiteY5" fmla="*/ 2878297 h 5589422"/>
              <a:gd name="connsiteX6" fmla="*/ 427850 w 12164526"/>
              <a:gd name="connsiteY6" fmla="*/ 2909516 h 5589422"/>
              <a:gd name="connsiteX7" fmla="*/ 92971 w 12164526"/>
              <a:gd name="connsiteY7" fmla="*/ 3514992 h 5589422"/>
              <a:gd name="connsiteX8" fmla="*/ 0 w 12164526"/>
              <a:gd name="connsiteY8" fmla="*/ 3723068 h 5589422"/>
              <a:gd name="connsiteX9" fmla="*/ 0 w 12164526"/>
              <a:gd name="connsiteY9" fmla="*/ 5589419 h 5589422"/>
              <a:gd name="connsiteX10" fmla="*/ 5320097 w 12164526"/>
              <a:gd name="connsiteY10" fmla="*/ 5589419 h 5589422"/>
              <a:gd name="connsiteX11" fmla="*/ 5320097 w 12164526"/>
              <a:gd name="connsiteY11" fmla="*/ 5589422 h 5589422"/>
              <a:gd name="connsiteX12" fmla="*/ 6108160 w 12164526"/>
              <a:gd name="connsiteY12" fmla="*/ 5589422 h 5589422"/>
              <a:gd name="connsiteX13" fmla="*/ 6108160 w 12164526"/>
              <a:gd name="connsiteY13" fmla="*/ 5589419 h 5589422"/>
              <a:gd name="connsiteX14" fmla="*/ 6657355 w 12164526"/>
              <a:gd name="connsiteY14" fmla="*/ 5561688 h 5589422"/>
              <a:gd name="connsiteX15" fmla="*/ 11037546 w 12164526"/>
              <a:gd name="connsiteY15" fmla="*/ 3007309 h 5589422"/>
              <a:gd name="connsiteX16" fmla="*/ 11165263 w 12164526"/>
              <a:gd name="connsiteY16" fmla="*/ 2819476 h 5589422"/>
              <a:gd name="connsiteX17" fmla="*/ 11161691 w 12164526"/>
              <a:gd name="connsiteY17" fmla="*/ 2819476 h 5589422"/>
              <a:gd name="connsiteX18" fmla="*/ 11320329 w 12164526"/>
              <a:gd name="connsiteY18" fmla="*/ 2572963 h 5589422"/>
              <a:gd name="connsiteX19" fmla="*/ 12162420 w 12164526"/>
              <a:gd name="connsiteY19" fmla="*/ 41745 h 5589422"/>
              <a:gd name="connsiteX20" fmla="*/ 12164526 w 12164526"/>
              <a:gd name="connsiteY20" fmla="*/ 3 h 5589422"/>
              <a:gd name="connsiteX21" fmla="*/ 6362307 w 12164526"/>
              <a:gd name="connsiteY21" fmla="*/ 3 h 5589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64526" h="5589422">
                <a:moveTo>
                  <a:pt x="6362307" y="0"/>
                </a:moveTo>
                <a:lnTo>
                  <a:pt x="5574245" y="0"/>
                </a:lnTo>
                <a:lnTo>
                  <a:pt x="5574245" y="3"/>
                </a:lnTo>
                <a:lnTo>
                  <a:pt x="5025051" y="27735"/>
                </a:lnTo>
                <a:cubicBezTo>
                  <a:pt x="3128335" y="220357"/>
                  <a:pt x="1486790" y="1276121"/>
                  <a:pt x="499395" y="2796044"/>
                </a:cubicBezTo>
                <a:lnTo>
                  <a:pt x="448395" y="2878297"/>
                </a:lnTo>
                <a:lnTo>
                  <a:pt x="427850" y="2909516"/>
                </a:lnTo>
                <a:cubicBezTo>
                  <a:pt x="305319" y="3104248"/>
                  <a:pt x="193422" y="3306345"/>
                  <a:pt x="92971" y="3514992"/>
                </a:cubicBezTo>
                <a:lnTo>
                  <a:pt x="0" y="3723068"/>
                </a:lnTo>
                <a:lnTo>
                  <a:pt x="0" y="5589419"/>
                </a:lnTo>
                <a:lnTo>
                  <a:pt x="5320097" y="5589419"/>
                </a:lnTo>
                <a:lnTo>
                  <a:pt x="5320097" y="5589422"/>
                </a:lnTo>
                <a:lnTo>
                  <a:pt x="6108160" y="5589422"/>
                </a:lnTo>
                <a:lnTo>
                  <a:pt x="6108160" y="5589419"/>
                </a:lnTo>
                <a:lnTo>
                  <a:pt x="6657355" y="5561688"/>
                </a:lnTo>
                <a:cubicBezTo>
                  <a:pt x="8463749" y="5378238"/>
                  <a:pt x="10038698" y="4411893"/>
                  <a:pt x="11037546" y="3007309"/>
                </a:cubicBezTo>
                <a:lnTo>
                  <a:pt x="11165263" y="2819476"/>
                </a:lnTo>
                <a:lnTo>
                  <a:pt x="11161691" y="2819476"/>
                </a:lnTo>
                <a:lnTo>
                  <a:pt x="11320329" y="2572963"/>
                </a:lnTo>
                <a:cubicBezTo>
                  <a:pt x="11773308" y="1819319"/>
                  <a:pt x="12069119" y="960465"/>
                  <a:pt x="12162420" y="41745"/>
                </a:cubicBezTo>
                <a:lnTo>
                  <a:pt x="12164526" y="3"/>
                </a:lnTo>
                <a:lnTo>
                  <a:pt x="6362307" y="3"/>
                </a:lnTo>
                <a:close/>
              </a:path>
            </a:pathLst>
          </a:custGeom>
          <a:solidFill>
            <a:srgbClr val="044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48" descr="A picture containing drawing&#10;&#10;Description automatically generated">
            <a:extLst>
              <a:ext uri="{FF2B5EF4-FFF2-40B4-BE49-F238E27FC236}">
                <a16:creationId xmlns:a16="http://schemas.microsoft.com/office/drawing/2014/main" id="{321A129C-AE24-4647-93B2-5854962C0C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08432" y="6223371"/>
            <a:ext cx="203964" cy="269828"/>
          </a:xfrm>
          <a:prstGeom prst="rect">
            <a:avLst/>
          </a:prstGeom>
        </p:spPr>
      </p:pic>
      <p:sp>
        <p:nvSpPr>
          <p:cNvPr id="50" name="TextBox 49">
            <a:extLst>
              <a:ext uri="{FF2B5EF4-FFF2-40B4-BE49-F238E27FC236}">
                <a16:creationId xmlns:a16="http://schemas.microsoft.com/office/drawing/2014/main" id="{68867DF8-CD5D-A144-82EA-C1773F260396}"/>
              </a:ext>
            </a:extLst>
          </p:cNvPr>
          <p:cNvSpPr txBox="1"/>
          <p:nvPr userDrawn="1"/>
        </p:nvSpPr>
        <p:spPr>
          <a:xfrm>
            <a:off x="8659333" y="6246978"/>
            <a:ext cx="2749099" cy="246221"/>
          </a:xfrm>
          <a:prstGeom prst="rect">
            <a:avLst/>
          </a:prstGeom>
          <a:noFill/>
        </p:spPr>
        <p:txBody>
          <a:bodyPr wrap="square" rtlCol="0">
            <a:spAutoFit/>
          </a:bodyPr>
          <a:lstStyle/>
          <a:p>
            <a:pPr algn="r"/>
            <a:r>
              <a:rPr lang="en-US" sz="1000">
                <a:solidFill>
                  <a:srgbClr val="406F70"/>
                </a:solidFill>
              </a:rPr>
              <a:t>INNOVATION FOR THE FOOD SERVICE SECTOR</a:t>
            </a:r>
          </a:p>
        </p:txBody>
      </p:sp>
      <p:sp>
        <p:nvSpPr>
          <p:cNvPr id="10" name="Text Placeholder 23">
            <a:extLst>
              <a:ext uri="{FF2B5EF4-FFF2-40B4-BE49-F238E27FC236}">
                <a16:creationId xmlns:a16="http://schemas.microsoft.com/office/drawing/2014/main" id="{3921EB71-8B48-CC4A-8C15-5A7CCE54640D}"/>
              </a:ext>
            </a:extLst>
          </p:cNvPr>
          <p:cNvSpPr>
            <a:spLocks noGrp="1"/>
          </p:cNvSpPr>
          <p:nvPr>
            <p:ph type="body" sz="quarter" idx="14" hasCustomPrompt="1"/>
          </p:nvPr>
        </p:nvSpPr>
        <p:spPr>
          <a:xfrm>
            <a:off x="9248554" y="3688851"/>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a:t>”</a:t>
            </a:r>
          </a:p>
        </p:txBody>
      </p:sp>
      <p:sp>
        <p:nvSpPr>
          <p:cNvPr id="11" name="Text Placeholder 23">
            <a:extLst>
              <a:ext uri="{FF2B5EF4-FFF2-40B4-BE49-F238E27FC236}">
                <a16:creationId xmlns:a16="http://schemas.microsoft.com/office/drawing/2014/main" id="{A60EE8C7-6BFE-9E40-9E98-75E3A8F16CF3}"/>
              </a:ext>
            </a:extLst>
          </p:cNvPr>
          <p:cNvSpPr>
            <a:spLocks noGrp="1"/>
          </p:cNvSpPr>
          <p:nvPr>
            <p:ph type="body" sz="quarter" idx="15" hasCustomPrompt="1"/>
          </p:nvPr>
        </p:nvSpPr>
        <p:spPr>
          <a:xfrm>
            <a:off x="2622572" y="103576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a:t>“</a:t>
            </a:r>
          </a:p>
        </p:txBody>
      </p:sp>
      <p:sp>
        <p:nvSpPr>
          <p:cNvPr id="12" name="Text Placeholder 23">
            <a:extLst>
              <a:ext uri="{FF2B5EF4-FFF2-40B4-BE49-F238E27FC236}">
                <a16:creationId xmlns:a16="http://schemas.microsoft.com/office/drawing/2014/main" id="{8C3440FC-7548-0645-A525-1A8B6B986BB7}"/>
              </a:ext>
            </a:extLst>
          </p:cNvPr>
          <p:cNvSpPr>
            <a:spLocks noGrp="1"/>
          </p:cNvSpPr>
          <p:nvPr>
            <p:ph type="body" sz="quarter" idx="13" hasCustomPrompt="1"/>
          </p:nvPr>
        </p:nvSpPr>
        <p:spPr>
          <a:xfrm>
            <a:off x="2759537" y="1274899"/>
            <a:ext cx="7137380" cy="2846046"/>
          </a:xfrm>
        </p:spPr>
        <p:txBody>
          <a:bodyPr anchor="ctr">
            <a:normAutofit/>
          </a:bodyPr>
          <a:lstStyle>
            <a:lvl1pPr marL="0" indent="0" algn="ctr">
              <a:buNone/>
              <a:defRPr sz="3000" i="1" baseline="0">
                <a:solidFill>
                  <a:schemeClr val="bg1"/>
                </a:solidFill>
                <a:latin typeface="+mn-lt"/>
              </a:defRPr>
            </a:lvl1pPr>
          </a:lstStyle>
          <a:p>
            <a:pPr lvl="0"/>
            <a:r>
              <a:rPr lang="en-US"/>
              <a:t>Quote Here</a:t>
            </a:r>
          </a:p>
        </p:txBody>
      </p:sp>
      <p:sp>
        <p:nvSpPr>
          <p:cNvPr id="14" name="Freeform 13">
            <a:extLst>
              <a:ext uri="{FF2B5EF4-FFF2-40B4-BE49-F238E27FC236}">
                <a16:creationId xmlns:a16="http://schemas.microsoft.com/office/drawing/2014/main" id="{079F6CEB-8F50-274B-AA3C-D1DBD5BDE00B}"/>
              </a:ext>
            </a:extLst>
          </p:cNvPr>
          <p:cNvSpPr/>
          <p:nvPr userDrawn="1"/>
        </p:nvSpPr>
        <p:spPr>
          <a:xfrm>
            <a:off x="1168938" y="4124270"/>
            <a:ext cx="4511474" cy="2004435"/>
          </a:xfrm>
          <a:custGeom>
            <a:avLst/>
            <a:gdLst>
              <a:gd name="connsiteX0" fmla="*/ 5426896 w 11332213"/>
              <a:gd name="connsiteY0" fmla="*/ 0 h 5008483"/>
              <a:gd name="connsiteX1" fmla="*/ 6133050 w 11332213"/>
              <a:gd name="connsiteY1" fmla="*/ 0 h 5008483"/>
              <a:gd name="connsiteX2" fmla="*/ 6133050 w 11332213"/>
              <a:gd name="connsiteY2" fmla="*/ 3 h 5008483"/>
              <a:gd name="connsiteX3" fmla="*/ 11332213 w 11332213"/>
              <a:gd name="connsiteY3" fmla="*/ 3 h 5008483"/>
              <a:gd name="connsiteX4" fmla="*/ 11330326 w 11332213"/>
              <a:gd name="connsiteY4" fmla="*/ 37406 h 5008483"/>
              <a:gd name="connsiteX5" fmla="*/ 10575758 w 11332213"/>
              <a:gd name="connsiteY5" fmla="*/ 2305541 h 5008483"/>
              <a:gd name="connsiteX6" fmla="*/ 10433608 w 11332213"/>
              <a:gd name="connsiteY6" fmla="*/ 2526432 h 5008483"/>
              <a:gd name="connsiteX7" fmla="*/ 10436809 w 11332213"/>
              <a:gd name="connsiteY7" fmla="*/ 2526432 h 5008483"/>
              <a:gd name="connsiteX8" fmla="*/ 10322366 w 11332213"/>
              <a:gd name="connsiteY8" fmla="*/ 2694743 h 5008483"/>
              <a:gd name="connsiteX9" fmla="*/ 6397432 w 11332213"/>
              <a:gd name="connsiteY9" fmla="*/ 4983631 h 5008483"/>
              <a:gd name="connsiteX10" fmla="*/ 5905318 w 11332213"/>
              <a:gd name="connsiteY10" fmla="*/ 5008480 h 5008483"/>
              <a:gd name="connsiteX11" fmla="*/ 5905318 w 11332213"/>
              <a:gd name="connsiteY11" fmla="*/ 5008483 h 5008483"/>
              <a:gd name="connsiteX12" fmla="*/ 5199163 w 11332213"/>
              <a:gd name="connsiteY12" fmla="*/ 5008483 h 5008483"/>
              <a:gd name="connsiteX13" fmla="*/ 5199163 w 11332213"/>
              <a:gd name="connsiteY13" fmla="*/ 5008480 h 5008483"/>
              <a:gd name="connsiteX14" fmla="*/ 0 w 11332213"/>
              <a:gd name="connsiteY14" fmla="*/ 5008480 h 5008483"/>
              <a:gd name="connsiteX15" fmla="*/ 1887 w 11332213"/>
              <a:gd name="connsiteY15" fmla="*/ 4971077 h 5008483"/>
              <a:gd name="connsiteX16" fmla="*/ 815394 w 11332213"/>
              <a:gd name="connsiteY16" fmla="*/ 2607114 h 5008483"/>
              <a:gd name="connsiteX17" fmla="*/ 833803 w 11332213"/>
              <a:gd name="connsiteY17" fmla="*/ 2579140 h 5008483"/>
              <a:gd name="connsiteX18" fmla="*/ 879503 w 11332213"/>
              <a:gd name="connsiteY18" fmla="*/ 2505436 h 5008483"/>
              <a:gd name="connsiteX19" fmla="*/ 4934782 w 11332213"/>
              <a:gd name="connsiteY19" fmla="*/ 24852 h 5008483"/>
              <a:gd name="connsiteX20" fmla="*/ 5426896 w 11332213"/>
              <a:gd name="connsiteY20" fmla="*/ 3 h 50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32213" h="5008483">
                <a:moveTo>
                  <a:pt x="5426896" y="0"/>
                </a:moveTo>
                <a:lnTo>
                  <a:pt x="6133050" y="0"/>
                </a:lnTo>
                <a:lnTo>
                  <a:pt x="6133050" y="3"/>
                </a:lnTo>
                <a:lnTo>
                  <a:pt x="11332213" y="3"/>
                </a:lnTo>
                <a:lnTo>
                  <a:pt x="11330326" y="37406"/>
                </a:lnTo>
                <a:cubicBezTo>
                  <a:pt x="11246722" y="860639"/>
                  <a:pt x="10981656" y="1630227"/>
                  <a:pt x="10575758" y="2305541"/>
                </a:cubicBezTo>
                <a:lnTo>
                  <a:pt x="10433608" y="2526432"/>
                </a:lnTo>
                <a:lnTo>
                  <a:pt x="10436809" y="2526432"/>
                </a:lnTo>
                <a:lnTo>
                  <a:pt x="10322366" y="2694743"/>
                </a:lnTo>
                <a:cubicBezTo>
                  <a:pt x="9427334" y="3953341"/>
                  <a:pt x="8016078" y="4819248"/>
                  <a:pt x="6397432" y="4983631"/>
                </a:cubicBezTo>
                <a:lnTo>
                  <a:pt x="5905318" y="5008480"/>
                </a:lnTo>
                <a:lnTo>
                  <a:pt x="5905318" y="5008483"/>
                </a:lnTo>
                <a:lnTo>
                  <a:pt x="5199163" y="5008483"/>
                </a:lnTo>
                <a:lnTo>
                  <a:pt x="5199163" y="5008480"/>
                </a:lnTo>
                <a:lnTo>
                  <a:pt x="0" y="5008480"/>
                </a:lnTo>
                <a:lnTo>
                  <a:pt x="1887" y="4971077"/>
                </a:lnTo>
                <a:cubicBezTo>
                  <a:pt x="89472" y="4108643"/>
                  <a:pt x="376213" y="3305084"/>
                  <a:pt x="815394" y="2607114"/>
                </a:cubicBezTo>
                <a:lnTo>
                  <a:pt x="833803" y="2579140"/>
                </a:lnTo>
                <a:lnTo>
                  <a:pt x="879503" y="2505436"/>
                </a:lnTo>
                <a:cubicBezTo>
                  <a:pt x="1764272" y="1143487"/>
                  <a:pt x="3235203" y="197454"/>
                  <a:pt x="4934782" y="24852"/>
                </a:cubicBezTo>
                <a:lnTo>
                  <a:pt x="5426896" y="3"/>
                </a:lnTo>
                <a:close/>
              </a:path>
            </a:pathLst>
          </a:custGeom>
          <a:noFill/>
          <a:ln>
            <a:solidFill>
              <a:srgbClr val="F5C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1032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ight Photo Slide">
    <p:spTree>
      <p:nvGrpSpPr>
        <p:cNvPr id="1" name=""/>
        <p:cNvGrpSpPr/>
        <p:nvPr/>
      </p:nvGrpSpPr>
      <p:grpSpPr>
        <a:xfrm>
          <a:off x="0" y="0"/>
          <a:ext cx="0" cy="0"/>
          <a:chOff x="0" y="0"/>
          <a:chExt cx="0" cy="0"/>
        </a:xfrm>
      </p:grpSpPr>
      <p:pic>
        <p:nvPicPr>
          <p:cNvPr id="49" name="Picture 48" descr="A picture containing drawing&#10;&#10;Description automatically generated">
            <a:extLst>
              <a:ext uri="{FF2B5EF4-FFF2-40B4-BE49-F238E27FC236}">
                <a16:creationId xmlns:a16="http://schemas.microsoft.com/office/drawing/2014/main" id="{321A129C-AE24-4647-93B2-5854962C0C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9613" y="6202300"/>
            <a:ext cx="203964" cy="269828"/>
          </a:xfrm>
          <a:prstGeom prst="rect">
            <a:avLst/>
          </a:prstGeom>
        </p:spPr>
      </p:pic>
      <p:sp>
        <p:nvSpPr>
          <p:cNvPr id="50" name="TextBox 49">
            <a:extLst>
              <a:ext uri="{FF2B5EF4-FFF2-40B4-BE49-F238E27FC236}">
                <a16:creationId xmlns:a16="http://schemas.microsoft.com/office/drawing/2014/main" id="{68867DF8-CD5D-A144-82EA-C1773F260396}"/>
              </a:ext>
            </a:extLst>
          </p:cNvPr>
          <p:cNvSpPr txBox="1"/>
          <p:nvPr userDrawn="1"/>
        </p:nvSpPr>
        <p:spPr>
          <a:xfrm>
            <a:off x="793577" y="6261968"/>
            <a:ext cx="10599865" cy="246221"/>
          </a:xfrm>
          <a:prstGeom prst="rect">
            <a:avLst/>
          </a:prstGeom>
          <a:noFill/>
        </p:spPr>
        <p:txBody>
          <a:bodyPr wrap="square" rtlCol="0">
            <a:spAutoFit/>
          </a:bodyPr>
          <a:lstStyle/>
          <a:p>
            <a:pPr algn="l"/>
            <a:r>
              <a:rPr lang="en-US" sz="1000">
                <a:solidFill>
                  <a:srgbClr val="406F70"/>
                </a:solidFill>
              </a:rPr>
              <a:t>INNOVATION FOR THE FOOD SERVICE SECTOR</a:t>
            </a:r>
          </a:p>
        </p:txBody>
      </p:sp>
      <p:sp>
        <p:nvSpPr>
          <p:cNvPr id="67" name="Picture Placeholder 66">
            <a:extLst>
              <a:ext uri="{FF2B5EF4-FFF2-40B4-BE49-F238E27FC236}">
                <a16:creationId xmlns:a16="http://schemas.microsoft.com/office/drawing/2014/main" id="{C1AEDE74-8885-6943-BC09-2D89D1600A23}"/>
              </a:ext>
            </a:extLst>
          </p:cNvPr>
          <p:cNvSpPr>
            <a:spLocks noGrp="1"/>
          </p:cNvSpPr>
          <p:nvPr>
            <p:ph type="pic" sz="quarter" idx="18"/>
          </p:nvPr>
        </p:nvSpPr>
        <p:spPr>
          <a:xfrm flipH="1">
            <a:off x="6540708" y="6385"/>
            <a:ext cx="5651292" cy="6261962"/>
          </a:xfrm>
          <a:custGeom>
            <a:avLst/>
            <a:gdLst>
              <a:gd name="connsiteX0" fmla="*/ 0 w 5651292"/>
              <a:gd name="connsiteY0" fmla="*/ 0 h 6261962"/>
              <a:gd name="connsiteX1" fmla="*/ 5651292 w 5651292"/>
              <a:gd name="connsiteY1" fmla="*/ 0 h 6261962"/>
              <a:gd name="connsiteX2" fmla="*/ 5611959 w 5651292"/>
              <a:gd name="connsiteY2" fmla="*/ 316053 h 6261962"/>
              <a:gd name="connsiteX3" fmla="*/ 4724771 w 5651292"/>
              <a:gd name="connsiteY3" fmla="*/ 2858766 h 6261962"/>
              <a:gd name="connsiteX4" fmla="*/ 4548337 w 5651292"/>
              <a:gd name="connsiteY4" fmla="*/ 3145034 h 6261962"/>
              <a:gd name="connsiteX5" fmla="*/ 4552310 w 5651292"/>
              <a:gd name="connsiteY5" fmla="*/ 3145034 h 6261962"/>
              <a:gd name="connsiteX6" fmla="*/ 4410265 w 5651292"/>
              <a:gd name="connsiteY6" fmla="*/ 3363160 h 6261962"/>
              <a:gd name="connsiteX7" fmla="*/ 4023257 w 5651292"/>
              <a:gd name="connsiteY7" fmla="*/ 3879578 h 6261962"/>
              <a:gd name="connsiteX8" fmla="*/ 3820123 w 5651292"/>
              <a:gd name="connsiteY8" fmla="*/ 4115358 h 6261962"/>
              <a:gd name="connsiteX9" fmla="*/ 3666531 w 5651292"/>
              <a:gd name="connsiteY9" fmla="*/ 4115358 h 6261962"/>
              <a:gd name="connsiteX10" fmla="*/ 3666531 w 5651292"/>
              <a:gd name="connsiteY10" fmla="*/ 4115357 h 6261962"/>
              <a:gd name="connsiteX11" fmla="*/ 3482470 w 5651292"/>
              <a:gd name="connsiteY11" fmla="*/ 4115357 h 6261962"/>
              <a:gd name="connsiteX12" fmla="*/ 3482470 w 5651292"/>
              <a:gd name="connsiteY12" fmla="*/ 4115358 h 6261962"/>
              <a:gd name="connsiteX13" fmla="*/ 3354200 w 5651292"/>
              <a:gd name="connsiteY13" fmla="*/ 4121835 h 6261962"/>
              <a:gd name="connsiteX14" fmla="*/ 2297181 w 5651292"/>
              <a:gd name="connsiteY14" fmla="*/ 4768406 h 6261962"/>
              <a:gd name="connsiteX15" fmla="*/ 2285269 w 5651292"/>
              <a:gd name="connsiteY15" fmla="*/ 4787617 h 6261962"/>
              <a:gd name="connsiteX16" fmla="*/ 2280471 w 5651292"/>
              <a:gd name="connsiteY16" fmla="*/ 4794908 h 6261962"/>
              <a:gd name="connsiteX17" fmla="*/ 2068428 w 5651292"/>
              <a:gd name="connsiteY17" fmla="*/ 5411081 h 6261962"/>
              <a:gd name="connsiteX18" fmla="*/ 2067936 w 5651292"/>
              <a:gd name="connsiteY18" fmla="*/ 5420830 h 6261962"/>
              <a:gd name="connsiteX19" fmla="*/ 2237560 w 5651292"/>
              <a:gd name="connsiteY19" fmla="*/ 5420830 h 6261962"/>
              <a:gd name="connsiteX20" fmla="*/ 2075512 w 5651292"/>
              <a:gd name="connsiteY20" fmla="*/ 5517122 h 6261962"/>
              <a:gd name="connsiteX21" fmla="*/ 279265 w 5651292"/>
              <a:gd name="connsiteY21" fmla="*/ 6207765 h 6261962"/>
              <a:gd name="connsiteX22" fmla="*/ 0 w 5651292"/>
              <a:gd name="connsiteY22" fmla="*/ 6261962 h 6261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51292" h="6261962">
                <a:moveTo>
                  <a:pt x="0" y="0"/>
                </a:moveTo>
                <a:lnTo>
                  <a:pt x="5651292" y="0"/>
                </a:lnTo>
                <a:lnTo>
                  <a:pt x="5611959" y="316053"/>
                </a:lnTo>
                <a:cubicBezTo>
                  <a:pt x="5472582" y="1233649"/>
                  <a:pt x="5165591" y="2092978"/>
                  <a:pt x="4724771" y="2858766"/>
                </a:cubicBezTo>
                <a:lnTo>
                  <a:pt x="4548337" y="3145034"/>
                </a:lnTo>
                <a:lnTo>
                  <a:pt x="4552310" y="3145034"/>
                </a:lnTo>
                <a:lnTo>
                  <a:pt x="4410265" y="3363160"/>
                </a:lnTo>
                <a:cubicBezTo>
                  <a:pt x="4288760" y="3541562"/>
                  <a:pt x="4159590" y="3713876"/>
                  <a:pt x="4023257" y="3879578"/>
                </a:cubicBezTo>
                <a:lnTo>
                  <a:pt x="3820123" y="4115358"/>
                </a:lnTo>
                <a:lnTo>
                  <a:pt x="3666531" y="4115358"/>
                </a:lnTo>
                <a:lnTo>
                  <a:pt x="3666531" y="4115357"/>
                </a:lnTo>
                <a:lnTo>
                  <a:pt x="3482470" y="4115357"/>
                </a:lnTo>
                <a:lnTo>
                  <a:pt x="3482470" y="4115358"/>
                </a:lnTo>
                <a:lnTo>
                  <a:pt x="3354200" y="4121835"/>
                </a:lnTo>
                <a:cubicBezTo>
                  <a:pt x="2911200" y="4166824"/>
                  <a:pt x="2527798" y="4413410"/>
                  <a:pt x="2297181" y="4768406"/>
                </a:cubicBezTo>
                <a:lnTo>
                  <a:pt x="2285269" y="4787617"/>
                </a:lnTo>
                <a:lnTo>
                  <a:pt x="2280471" y="4794908"/>
                </a:lnTo>
                <a:cubicBezTo>
                  <a:pt x="2165997" y="4976836"/>
                  <a:pt x="2091257" y="5186286"/>
                  <a:pt x="2068428" y="5411081"/>
                </a:cubicBezTo>
                <a:lnTo>
                  <a:pt x="2067936" y="5420830"/>
                </a:lnTo>
                <a:lnTo>
                  <a:pt x="2237560" y="5420830"/>
                </a:lnTo>
                <a:lnTo>
                  <a:pt x="2075512" y="5517122"/>
                </a:lnTo>
                <a:cubicBezTo>
                  <a:pt x="1518664" y="5830408"/>
                  <a:pt x="915401" y="6065336"/>
                  <a:pt x="279265" y="6207765"/>
                </a:cubicBezTo>
                <a:lnTo>
                  <a:pt x="0" y="6261962"/>
                </a:lnTo>
                <a:close/>
              </a:path>
            </a:pathLst>
          </a:custGeom>
          <a:ln>
            <a:noFill/>
          </a:ln>
        </p:spPr>
        <p:txBody>
          <a:bodyPr wrap="square" anchor="t">
            <a:noAutofit/>
          </a:bodyPr>
          <a:lstStyle>
            <a:lvl1pPr marL="0" indent="0" algn="ctr">
              <a:buNone/>
              <a:defRPr>
                <a:solidFill>
                  <a:srgbClr val="5E5E5E"/>
                </a:solidFill>
              </a:defRPr>
            </a:lvl1pPr>
          </a:lstStyle>
          <a:p>
            <a:endParaRPr lang="en-US"/>
          </a:p>
          <a:p>
            <a:endParaRPr lang="en-US"/>
          </a:p>
          <a:p>
            <a:endParaRPr lang="en-US"/>
          </a:p>
          <a:p>
            <a:endParaRPr lang="en-US"/>
          </a:p>
          <a:p>
            <a:r>
              <a:rPr lang="en-US"/>
              <a:t>Click to add photo</a:t>
            </a:r>
          </a:p>
        </p:txBody>
      </p:sp>
      <p:sp>
        <p:nvSpPr>
          <p:cNvPr id="65" name="Freeform 64">
            <a:extLst>
              <a:ext uri="{FF2B5EF4-FFF2-40B4-BE49-F238E27FC236}">
                <a16:creationId xmlns:a16="http://schemas.microsoft.com/office/drawing/2014/main" id="{C0ED7FF7-F7D6-8C4B-8D46-DB29490CC4BA}"/>
              </a:ext>
            </a:extLst>
          </p:cNvPr>
          <p:cNvSpPr/>
          <p:nvPr userDrawn="1"/>
        </p:nvSpPr>
        <p:spPr>
          <a:xfrm flipH="1">
            <a:off x="7197438" y="4146121"/>
            <a:ext cx="2953770" cy="1305474"/>
          </a:xfrm>
          <a:custGeom>
            <a:avLst/>
            <a:gdLst>
              <a:gd name="connsiteX0" fmla="*/ 5426896 w 11332213"/>
              <a:gd name="connsiteY0" fmla="*/ 0 h 5008483"/>
              <a:gd name="connsiteX1" fmla="*/ 6133050 w 11332213"/>
              <a:gd name="connsiteY1" fmla="*/ 0 h 5008483"/>
              <a:gd name="connsiteX2" fmla="*/ 6133050 w 11332213"/>
              <a:gd name="connsiteY2" fmla="*/ 3 h 5008483"/>
              <a:gd name="connsiteX3" fmla="*/ 11332213 w 11332213"/>
              <a:gd name="connsiteY3" fmla="*/ 3 h 5008483"/>
              <a:gd name="connsiteX4" fmla="*/ 11330326 w 11332213"/>
              <a:gd name="connsiteY4" fmla="*/ 37406 h 5008483"/>
              <a:gd name="connsiteX5" fmla="*/ 10575758 w 11332213"/>
              <a:gd name="connsiteY5" fmla="*/ 2305541 h 5008483"/>
              <a:gd name="connsiteX6" fmla="*/ 10433608 w 11332213"/>
              <a:gd name="connsiteY6" fmla="*/ 2526432 h 5008483"/>
              <a:gd name="connsiteX7" fmla="*/ 10436809 w 11332213"/>
              <a:gd name="connsiteY7" fmla="*/ 2526432 h 5008483"/>
              <a:gd name="connsiteX8" fmla="*/ 10322366 w 11332213"/>
              <a:gd name="connsiteY8" fmla="*/ 2694743 h 5008483"/>
              <a:gd name="connsiteX9" fmla="*/ 6397432 w 11332213"/>
              <a:gd name="connsiteY9" fmla="*/ 4983631 h 5008483"/>
              <a:gd name="connsiteX10" fmla="*/ 5905318 w 11332213"/>
              <a:gd name="connsiteY10" fmla="*/ 5008480 h 5008483"/>
              <a:gd name="connsiteX11" fmla="*/ 5905318 w 11332213"/>
              <a:gd name="connsiteY11" fmla="*/ 5008483 h 5008483"/>
              <a:gd name="connsiteX12" fmla="*/ 5199163 w 11332213"/>
              <a:gd name="connsiteY12" fmla="*/ 5008483 h 5008483"/>
              <a:gd name="connsiteX13" fmla="*/ 5199163 w 11332213"/>
              <a:gd name="connsiteY13" fmla="*/ 5008480 h 5008483"/>
              <a:gd name="connsiteX14" fmla="*/ 0 w 11332213"/>
              <a:gd name="connsiteY14" fmla="*/ 5008480 h 5008483"/>
              <a:gd name="connsiteX15" fmla="*/ 1887 w 11332213"/>
              <a:gd name="connsiteY15" fmla="*/ 4971077 h 5008483"/>
              <a:gd name="connsiteX16" fmla="*/ 815394 w 11332213"/>
              <a:gd name="connsiteY16" fmla="*/ 2607114 h 5008483"/>
              <a:gd name="connsiteX17" fmla="*/ 833803 w 11332213"/>
              <a:gd name="connsiteY17" fmla="*/ 2579140 h 5008483"/>
              <a:gd name="connsiteX18" fmla="*/ 879503 w 11332213"/>
              <a:gd name="connsiteY18" fmla="*/ 2505436 h 5008483"/>
              <a:gd name="connsiteX19" fmla="*/ 4934782 w 11332213"/>
              <a:gd name="connsiteY19" fmla="*/ 24852 h 5008483"/>
              <a:gd name="connsiteX20" fmla="*/ 5426896 w 11332213"/>
              <a:gd name="connsiteY20" fmla="*/ 3 h 50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32213" h="5008483">
                <a:moveTo>
                  <a:pt x="5426896" y="0"/>
                </a:moveTo>
                <a:lnTo>
                  <a:pt x="6133050" y="0"/>
                </a:lnTo>
                <a:lnTo>
                  <a:pt x="6133050" y="3"/>
                </a:lnTo>
                <a:lnTo>
                  <a:pt x="11332213" y="3"/>
                </a:lnTo>
                <a:lnTo>
                  <a:pt x="11330326" y="37406"/>
                </a:lnTo>
                <a:cubicBezTo>
                  <a:pt x="11246722" y="860639"/>
                  <a:pt x="10981656" y="1630227"/>
                  <a:pt x="10575758" y="2305541"/>
                </a:cubicBezTo>
                <a:lnTo>
                  <a:pt x="10433608" y="2526432"/>
                </a:lnTo>
                <a:lnTo>
                  <a:pt x="10436809" y="2526432"/>
                </a:lnTo>
                <a:lnTo>
                  <a:pt x="10322366" y="2694743"/>
                </a:lnTo>
                <a:cubicBezTo>
                  <a:pt x="9427334" y="3953341"/>
                  <a:pt x="8016078" y="4819248"/>
                  <a:pt x="6397432" y="4983631"/>
                </a:cubicBezTo>
                <a:lnTo>
                  <a:pt x="5905318" y="5008480"/>
                </a:lnTo>
                <a:lnTo>
                  <a:pt x="5905318" y="5008483"/>
                </a:lnTo>
                <a:lnTo>
                  <a:pt x="5199163" y="5008483"/>
                </a:lnTo>
                <a:lnTo>
                  <a:pt x="5199163" y="5008480"/>
                </a:lnTo>
                <a:lnTo>
                  <a:pt x="0" y="5008480"/>
                </a:lnTo>
                <a:lnTo>
                  <a:pt x="1887" y="4971077"/>
                </a:lnTo>
                <a:cubicBezTo>
                  <a:pt x="89472" y="4108643"/>
                  <a:pt x="376213" y="3305084"/>
                  <a:pt x="815394" y="2607114"/>
                </a:cubicBezTo>
                <a:lnTo>
                  <a:pt x="833803" y="2579140"/>
                </a:lnTo>
                <a:lnTo>
                  <a:pt x="879503" y="2505436"/>
                </a:lnTo>
                <a:cubicBezTo>
                  <a:pt x="1764272" y="1143487"/>
                  <a:pt x="3235203" y="197454"/>
                  <a:pt x="4934782" y="24852"/>
                </a:cubicBezTo>
                <a:lnTo>
                  <a:pt x="5426896" y="3"/>
                </a:lnTo>
                <a:close/>
              </a:path>
            </a:pathLst>
          </a:custGeom>
          <a:solidFill>
            <a:srgbClr val="406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B6C50B39-CFAC-9D4F-A60A-82DB388EB798}"/>
              </a:ext>
            </a:extLst>
          </p:cNvPr>
          <p:cNvCxnSpPr/>
          <p:nvPr userDrawn="1"/>
        </p:nvCxnSpPr>
        <p:spPr>
          <a:xfrm flipH="1">
            <a:off x="495791" y="1545048"/>
            <a:ext cx="5377589" cy="0"/>
          </a:xfrm>
          <a:prstGeom prst="line">
            <a:avLst/>
          </a:prstGeom>
          <a:ln w="19050">
            <a:solidFill>
              <a:srgbClr val="F5C05B"/>
            </a:solidFill>
          </a:ln>
        </p:spPr>
        <p:style>
          <a:lnRef idx="1">
            <a:schemeClr val="accent1"/>
          </a:lnRef>
          <a:fillRef idx="0">
            <a:schemeClr val="accent1"/>
          </a:fillRef>
          <a:effectRef idx="0">
            <a:schemeClr val="accent1"/>
          </a:effectRef>
          <a:fontRef idx="minor">
            <a:schemeClr val="tx1"/>
          </a:fontRef>
        </p:style>
      </p:cxnSp>
      <p:sp>
        <p:nvSpPr>
          <p:cNvPr id="10" name="Text Placeholder 23">
            <a:extLst>
              <a:ext uri="{FF2B5EF4-FFF2-40B4-BE49-F238E27FC236}">
                <a16:creationId xmlns:a16="http://schemas.microsoft.com/office/drawing/2014/main" id="{8B26062C-1C6A-AE4D-97F4-65D7AD57F64B}"/>
              </a:ext>
            </a:extLst>
          </p:cNvPr>
          <p:cNvSpPr>
            <a:spLocks noGrp="1"/>
          </p:cNvSpPr>
          <p:nvPr>
            <p:ph type="body" sz="quarter" idx="19" hasCustomPrompt="1"/>
          </p:nvPr>
        </p:nvSpPr>
        <p:spPr>
          <a:xfrm>
            <a:off x="579604" y="652821"/>
            <a:ext cx="5279028" cy="697353"/>
          </a:xfrm>
        </p:spPr>
        <p:txBody>
          <a:bodyPr>
            <a:normAutofit/>
          </a:bodyPr>
          <a:lstStyle>
            <a:lvl1pPr marL="0" indent="0" algn="l">
              <a:buNone/>
              <a:defRPr sz="3600">
                <a:solidFill>
                  <a:srgbClr val="5E5E5E"/>
                </a:solidFill>
                <a:latin typeface="+mn-lt"/>
              </a:defRPr>
            </a:lvl1pPr>
          </a:lstStyle>
          <a:p>
            <a:pPr lvl="0"/>
            <a:r>
              <a:rPr lang="en-US"/>
              <a:t>TITLE</a:t>
            </a:r>
          </a:p>
        </p:txBody>
      </p:sp>
      <p:sp>
        <p:nvSpPr>
          <p:cNvPr id="11" name="Text Placeholder 25">
            <a:extLst>
              <a:ext uri="{FF2B5EF4-FFF2-40B4-BE49-F238E27FC236}">
                <a16:creationId xmlns:a16="http://schemas.microsoft.com/office/drawing/2014/main" id="{6639377E-C870-D244-AA5D-943F18E1BCAD}"/>
              </a:ext>
            </a:extLst>
          </p:cNvPr>
          <p:cNvSpPr>
            <a:spLocks noGrp="1"/>
          </p:cNvSpPr>
          <p:nvPr>
            <p:ph type="body" sz="quarter" idx="20" hasCustomPrompt="1"/>
          </p:nvPr>
        </p:nvSpPr>
        <p:spPr>
          <a:xfrm>
            <a:off x="586552" y="1786300"/>
            <a:ext cx="5273104" cy="3947440"/>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2" name="Freeform 11">
            <a:extLst>
              <a:ext uri="{FF2B5EF4-FFF2-40B4-BE49-F238E27FC236}">
                <a16:creationId xmlns:a16="http://schemas.microsoft.com/office/drawing/2014/main" id="{72D687B2-B75A-FA41-B2B6-DD2E4C7FBF31}"/>
              </a:ext>
            </a:extLst>
          </p:cNvPr>
          <p:cNvSpPr/>
          <p:nvPr userDrawn="1"/>
        </p:nvSpPr>
        <p:spPr>
          <a:xfrm flipH="1">
            <a:off x="7057088" y="4984845"/>
            <a:ext cx="1834579" cy="815098"/>
          </a:xfrm>
          <a:custGeom>
            <a:avLst/>
            <a:gdLst>
              <a:gd name="connsiteX0" fmla="*/ 5426896 w 11332213"/>
              <a:gd name="connsiteY0" fmla="*/ 0 h 5008483"/>
              <a:gd name="connsiteX1" fmla="*/ 6133050 w 11332213"/>
              <a:gd name="connsiteY1" fmla="*/ 0 h 5008483"/>
              <a:gd name="connsiteX2" fmla="*/ 6133050 w 11332213"/>
              <a:gd name="connsiteY2" fmla="*/ 3 h 5008483"/>
              <a:gd name="connsiteX3" fmla="*/ 11332213 w 11332213"/>
              <a:gd name="connsiteY3" fmla="*/ 3 h 5008483"/>
              <a:gd name="connsiteX4" fmla="*/ 11330326 w 11332213"/>
              <a:gd name="connsiteY4" fmla="*/ 37406 h 5008483"/>
              <a:gd name="connsiteX5" fmla="*/ 10575758 w 11332213"/>
              <a:gd name="connsiteY5" fmla="*/ 2305541 h 5008483"/>
              <a:gd name="connsiteX6" fmla="*/ 10433608 w 11332213"/>
              <a:gd name="connsiteY6" fmla="*/ 2526432 h 5008483"/>
              <a:gd name="connsiteX7" fmla="*/ 10436809 w 11332213"/>
              <a:gd name="connsiteY7" fmla="*/ 2526432 h 5008483"/>
              <a:gd name="connsiteX8" fmla="*/ 10322366 w 11332213"/>
              <a:gd name="connsiteY8" fmla="*/ 2694743 h 5008483"/>
              <a:gd name="connsiteX9" fmla="*/ 6397432 w 11332213"/>
              <a:gd name="connsiteY9" fmla="*/ 4983631 h 5008483"/>
              <a:gd name="connsiteX10" fmla="*/ 5905318 w 11332213"/>
              <a:gd name="connsiteY10" fmla="*/ 5008480 h 5008483"/>
              <a:gd name="connsiteX11" fmla="*/ 5905318 w 11332213"/>
              <a:gd name="connsiteY11" fmla="*/ 5008483 h 5008483"/>
              <a:gd name="connsiteX12" fmla="*/ 5199163 w 11332213"/>
              <a:gd name="connsiteY12" fmla="*/ 5008483 h 5008483"/>
              <a:gd name="connsiteX13" fmla="*/ 5199163 w 11332213"/>
              <a:gd name="connsiteY13" fmla="*/ 5008480 h 5008483"/>
              <a:gd name="connsiteX14" fmla="*/ 0 w 11332213"/>
              <a:gd name="connsiteY14" fmla="*/ 5008480 h 5008483"/>
              <a:gd name="connsiteX15" fmla="*/ 1887 w 11332213"/>
              <a:gd name="connsiteY15" fmla="*/ 4971077 h 5008483"/>
              <a:gd name="connsiteX16" fmla="*/ 815394 w 11332213"/>
              <a:gd name="connsiteY16" fmla="*/ 2607114 h 5008483"/>
              <a:gd name="connsiteX17" fmla="*/ 833803 w 11332213"/>
              <a:gd name="connsiteY17" fmla="*/ 2579140 h 5008483"/>
              <a:gd name="connsiteX18" fmla="*/ 879503 w 11332213"/>
              <a:gd name="connsiteY18" fmla="*/ 2505436 h 5008483"/>
              <a:gd name="connsiteX19" fmla="*/ 4934782 w 11332213"/>
              <a:gd name="connsiteY19" fmla="*/ 24852 h 5008483"/>
              <a:gd name="connsiteX20" fmla="*/ 5426896 w 11332213"/>
              <a:gd name="connsiteY20" fmla="*/ 3 h 50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32213" h="5008483">
                <a:moveTo>
                  <a:pt x="5426896" y="0"/>
                </a:moveTo>
                <a:lnTo>
                  <a:pt x="6133050" y="0"/>
                </a:lnTo>
                <a:lnTo>
                  <a:pt x="6133050" y="3"/>
                </a:lnTo>
                <a:lnTo>
                  <a:pt x="11332213" y="3"/>
                </a:lnTo>
                <a:lnTo>
                  <a:pt x="11330326" y="37406"/>
                </a:lnTo>
                <a:cubicBezTo>
                  <a:pt x="11246722" y="860639"/>
                  <a:pt x="10981656" y="1630227"/>
                  <a:pt x="10575758" y="2305541"/>
                </a:cubicBezTo>
                <a:lnTo>
                  <a:pt x="10433608" y="2526432"/>
                </a:lnTo>
                <a:lnTo>
                  <a:pt x="10436809" y="2526432"/>
                </a:lnTo>
                <a:lnTo>
                  <a:pt x="10322366" y="2694743"/>
                </a:lnTo>
                <a:cubicBezTo>
                  <a:pt x="9427334" y="3953341"/>
                  <a:pt x="8016078" y="4819248"/>
                  <a:pt x="6397432" y="4983631"/>
                </a:cubicBezTo>
                <a:lnTo>
                  <a:pt x="5905318" y="5008480"/>
                </a:lnTo>
                <a:lnTo>
                  <a:pt x="5905318" y="5008483"/>
                </a:lnTo>
                <a:lnTo>
                  <a:pt x="5199163" y="5008483"/>
                </a:lnTo>
                <a:lnTo>
                  <a:pt x="5199163" y="5008480"/>
                </a:lnTo>
                <a:lnTo>
                  <a:pt x="0" y="5008480"/>
                </a:lnTo>
                <a:lnTo>
                  <a:pt x="1887" y="4971077"/>
                </a:lnTo>
                <a:cubicBezTo>
                  <a:pt x="89472" y="4108643"/>
                  <a:pt x="376213" y="3305084"/>
                  <a:pt x="815394" y="2607114"/>
                </a:cubicBezTo>
                <a:lnTo>
                  <a:pt x="833803" y="2579140"/>
                </a:lnTo>
                <a:lnTo>
                  <a:pt x="879503" y="2505436"/>
                </a:lnTo>
                <a:cubicBezTo>
                  <a:pt x="1764272" y="1143487"/>
                  <a:pt x="3235203" y="197454"/>
                  <a:pt x="4934782" y="24852"/>
                </a:cubicBezTo>
                <a:lnTo>
                  <a:pt x="5426896" y="3"/>
                </a:lnTo>
                <a:close/>
              </a:path>
            </a:pathLst>
          </a:custGeom>
          <a:noFill/>
          <a:ln>
            <a:solidFill>
              <a:srgbClr val="F5C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62992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only slide - Left">
    <p:spTree>
      <p:nvGrpSpPr>
        <p:cNvPr id="1" name=""/>
        <p:cNvGrpSpPr/>
        <p:nvPr/>
      </p:nvGrpSpPr>
      <p:grpSpPr>
        <a:xfrm>
          <a:off x="0" y="0"/>
          <a:ext cx="0" cy="0"/>
          <a:chOff x="0" y="0"/>
          <a:chExt cx="0" cy="0"/>
        </a:xfrm>
      </p:grpSpPr>
      <p:pic>
        <p:nvPicPr>
          <p:cNvPr id="49" name="Picture 48" descr="A picture containing drawing&#10;&#10;Description automatically generated">
            <a:extLst>
              <a:ext uri="{FF2B5EF4-FFF2-40B4-BE49-F238E27FC236}">
                <a16:creationId xmlns:a16="http://schemas.microsoft.com/office/drawing/2014/main" id="{321A129C-AE24-4647-93B2-5854962C0C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9613" y="6202300"/>
            <a:ext cx="203964" cy="269828"/>
          </a:xfrm>
          <a:prstGeom prst="rect">
            <a:avLst/>
          </a:prstGeom>
        </p:spPr>
      </p:pic>
      <p:sp>
        <p:nvSpPr>
          <p:cNvPr id="50" name="TextBox 49">
            <a:extLst>
              <a:ext uri="{FF2B5EF4-FFF2-40B4-BE49-F238E27FC236}">
                <a16:creationId xmlns:a16="http://schemas.microsoft.com/office/drawing/2014/main" id="{68867DF8-CD5D-A144-82EA-C1773F260396}"/>
              </a:ext>
            </a:extLst>
          </p:cNvPr>
          <p:cNvSpPr txBox="1"/>
          <p:nvPr userDrawn="1"/>
        </p:nvSpPr>
        <p:spPr>
          <a:xfrm>
            <a:off x="793577" y="6261968"/>
            <a:ext cx="10599865" cy="246221"/>
          </a:xfrm>
          <a:prstGeom prst="rect">
            <a:avLst/>
          </a:prstGeom>
          <a:noFill/>
        </p:spPr>
        <p:txBody>
          <a:bodyPr wrap="square" rtlCol="0">
            <a:spAutoFit/>
          </a:bodyPr>
          <a:lstStyle/>
          <a:p>
            <a:pPr algn="l"/>
            <a:r>
              <a:rPr lang="en-US" sz="1000">
                <a:solidFill>
                  <a:srgbClr val="406F70"/>
                </a:solidFill>
              </a:rPr>
              <a:t>INNOVATION FOR THE FOOD SERVICE SECTOR</a:t>
            </a:r>
          </a:p>
        </p:txBody>
      </p:sp>
      <p:sp>
        <p:nvSpPr>
          <p:cNvPr id="15" name="Freeform 14">
            <a:extLst>
              <a:ext uri="{FF2B5EF4-FFF2-40B4-BE49-F238E27FC236}">
                <a16:creationId xmlns:a16="http://schemas.microsoft.com/office/drawing/2014/main" id="{136CFA7E-FCEF-F84F-81A4-DA1C73867561}"/>
              </a:ext>
            </a:extLst>
          </p:cNvPr>
          <p:cNvSpPr/>
          <p:nvPr userDrawn="1"/>
        </p:nvSpPr>
        <p:spPr>
          <a:xfrm flipH="1">
            <a:off x="9861132" y="349811"/>
            <a:ext cx="2330868" cy="1305474"/>
          </a:xfrm>
          <a:custGeom>
            <a:avLst/>
            <a:gdLst>
              <a:gd name="connsiteX0" fmla="*/ 975693 w 2330868"/>
              <a:gd name="connsiteY0" fmla="*/ 0 h 1305474"/>
              <a:gd name="connsiteX1" fmla="*/ 791632 w 2330868"/>
              <a:gd name="connsiteY1" fmla="*/ 0 h 1305474"/>
              <a:gd name="connsiteX2" fmla="*/ 791632 w 2330868"/>
              <a:gd name="connsiteY2" fmla="*/ 1 h 1305474"/>
              <a:gd name="connsiteX3" fmla="*/ 663361 w 2330868"/>
              <a:gd name="connsiteY3" fmla="*/ 6478 h 1305474"/>
              <a:gd name="connsiteX4" fmla="*/ 55209 w 2330868"/>
              <a:gd name="connsiteY4" fmla="*/ 213511 h 1305474"/>
              <a:gd name="connsiteX5" fmla="*/ 0 w 2330868"/>
              <a:gd name="connsiteY5" fmla="*/ 252115 h 1305474"/>
              <a:gd name="connsiteX6" fmla="*/ 0 w 2330868"/>
              <a:gd name="connsiteY6" fmla="*/ 1305473 h 1305474"/>
              <a:gd name="connsiteX7" fmla="*/ 732273 w 2330868"/>
              <a:gd name="connsiteY7" fmla="*/ 1305473 h 1305474"/>
              <a:gd name="connsiteX8" fmla="*/ 732273 w 2330868"/>
              <a:gd name="connsiteY8" fmla="*/ 1305474 h 1305474"/>
              <a:gd name="connsiteX9" fmla="*/ 916334 w 2330868"/>
              <a:gd name="connsiteY9" fmla="*/ 1305474 h 1305474"/>
              <a:gd name="connsiteX10" fmla="*/ 916334 w 2330868"/>
              <a:gd name="connsiteY10" fmla="*/ 1305473 h 1305474"/>
              <a:gd name="connsiteX11" fmla="*/ 1044605 w 2330868"/>
              <a:gd name="connsiteY11" fmla="*/ 1298996 h 1305474"/>
              <a:gd name="connsiteX12" fmla="*/ 2067649 w 2330868"/>
              <a:gd name="connsiteY12" fmla="*/ 702392 h 1305474"/>
              <a:gd name="connsiteX13" fmla="*/ 2097479 w 2330868"/>
              <a:gd name="connsiteY13" fmla="*/ 658521 h 1305474"/>
              <a:gd name="connsiteX14" fmla="*/ 2096644 w 2330868"/>
              <a:gd name="connsiteY14" fmla="*/ 658521 h 1305474"/>
              <a:gd name="connsiteX15" fmla="*/ 2133696 w 2330868"/>
              <a:gd name="connsiteY15" fmla="*/ 600945 h 1305474"/>
              <a:gd name="connsiteX16" fmla="*/ 2330376 w 2330868"/>
              <a:gd name="connsiteY16" fmla="*/ 9750 h 1305474"/>
              <a:gd name="connsiteX17" fmla="*/ 2330868 w 2330868"/>
              <a:gd name="connsiteY17" fmla="*/ 1 h 1305474"/>
              <a:gd name="connsiteX18" fmla="*/ 975693 w 2330868"/>
              <a:gd name="connsiteY18" fmla="*/ 1 h 130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30868" h="1305474">
                <a:moveTo>
                  <a:pt x="975693" y="0"/>
                </a:moveTo>
                <a:lnTo>
                  <a:pt x="791632" y="0"/>
                </a:lnTo>
                <a:lnTo>
                  <a:pt x="791632" y="1"/>
                </a:lnTo>
                <a:lnTo>
                  <a:pt x="663361" y="6478"/>
                </a:lnTo>
                <a:cubicBezTo>
                  <a:pt x="441861" y="28973"/>
                  <a:pt x="235261" y="101866"/>
                  <a:pt x="55209" y="213511"/>
                </a:cubicBezTo>
                <a:lnTo>
                  <a:pt x="0" y="252115"/>
                </a:lnTo>
                <a:lnTo>
                  <a:pt x="0" y="1305473"/>
                </a:lnTo>
                <a:lnTo>
                  <a:pt x="732273" y="1305473"/>
                </a:lnTo>
                <a:lnTo>
                  <a:pt x="732273" y="1305474"/>
                </a:lnTo>
                <a:lnTo>
                  <a:pt x="916334" y="1305474"/>
                </a:lnTo>
                <a:lnTo>
                  <a:pt x="916334" y="1305473"/>
                </a:lnTo>
                <a:lnTo>
                  <a:pt x="1044605" y="1298996"/>
                </a:lnTo>
                <a:cubicBezTo>
                  <a:pt x="1466509" y="1256150"/>
                  <a:pt x="1834356" y="1030449"/>
                  <a:pt x="2067649" y="702392"/>
                </a:cubicBezTo>
                <a:lnTo>
                  <a:pt x="2097479" y="658521"/>
                </a:lnTo>
                <a:lnTo>
                  <a:pt x="2096644" y="658521"/>
                </a:lnTo>
                <a:lnTo>
                  <a:pt x="2133696" y="600945"/>
                </a:lnTo>
                <a:cubicBezTo>
                  <a:pt x="2239494" y="424923"/>
                  <a:pt x="2308584" y="224328"/>
                  <a:pt x="2330376" y="9750"/>
                </a:cubicBezTo>
                <a:lnTo>
                  <a:pt x="2330868" y="1"/>
                </a:lnTo>
                <a:lnTo>
                  <a:pt x="975693" y="1"/>
                </a:lnTo>
                <a:close/>
              </a:path>
            </a:pathLst>
          </a:custGeom>
          <a:solidFill>
            <a:srgbClr val="406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3">
            <a:extLst>
              <a:ext uri="{FF2B5EF4-FFF2-40B4-BE49-F238E27FC236}">
                <a16:creationId xmlns:a16="http://schemas.microsoft.com/office/drawing/2014/main" id="{8B26062C-1C6A-AE4D-97F4-65D7AD57F64B}"/>
              </a:ext>
            </a:extLst>
          </p:cNvPr>
          <p:cNvSpPr>
            <a:spLocks noGrp="1"/>
          </p:cNvSpPr>
          <p:nvPr>
            <p:ph type="body" sz="quarter" idx="19" hasCustomPrompt="1"/>
          </p:nvPr>
        </p:nvSpPr>
        <p:spPr>
          <a:xfrm>
            <a:off x="579603" y="652821"/>
            <a:ext cx="8857251" cy="1160989"/>
          </a:xfrm>
        </p:spPr>
        <p:txBody>
          <a:bodyPr>
            <a:normAutofit/>
          </a:bodyPr>
          <a:lstStyle>
            <a:lvl1pPr marL="0" indent="0" algn="l">
              <a:buNone/>
              <a:defRPr sz="3600">
                <a:solidFill>
                  <a:srgbClr val="406F70"/>
                </a:solidFill>
                <a:latin typeface="+mn-lt"/>
              </a:defRPr>
            </a:lvl1pPr>
          </a:lstStyle>
          <a:p>
            <a:pPr lvl="0"/>
            <a:r>
              <a:rPr lang="en-US"/>
              <a:t>TITLE</a:t>
            </a:r>
          </a:p>
        </p:txBody>
      </p:sp>
      <p:sp>
        <p:nvSpPr>
          <p:cNvPr id="11" name="Text Placeholder 25">
            <a:extLst>
              <a:ext uri="{FF2B5EF4-FFF2-40B4-BE49-F238E27FC236}">
                <a16:creationId xmlns:a16="http://schemas.microsoft.com/office/drawing/2014/main" id="{6639377E-C870-D244-AA5D-943F18E1BCAD}"/>
              </a:ext>
            </a:extLst>
          </p:cNvPr>
          <p:cNvSpPr>
            <a:spLocks noGrp="1"/>
          </p:cNvSpPr>
          <p:nvPr>
            <p:ph type="body" sz="quarter" idx="20" hasCustomPrompt="1"/>
          </p:nvPr>
        </p:nvSpPr>
        <p:spPr>
          <a:xfrm>
            <a:off x="586551" y="2503356"/>
            <a:ext cx="10968810" cy="3230383"/>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2" name="Freeform 11">
            <a:extLst>
              <a:ext uri="{FF2B5EF4-FFF2-40B4-BE49-F238E27FC236}">
                <a16:creationId xmlns:a16="http://schemas.microsoft.com/office/drawing/2014/main" id="{72D687B2-B75A-FA41-B2B6-DD2E4C7FBF31}"/>
              </a:ext>
            </a:extLst>
          </p:cNvPr>
          <p:cNvSpPr/>
          <p:nvPr userDrawn="1"/>
        </p:nvSpPr>
        <p:spPr>
          <a:xfrm flipH="1">
            <a:off x="9720782" y="1188535"/>
            <a:ext cx="1834579" cy="815098"/>
          </a:xfrm>
          <a:custGeom>
            <a:avLst/>
            <a:gdLst>
              <a:gd name="connsiteX0" fmla="*/ 5426896 w 11332213"/>
              <a:gd name="connsiteY0" fmla="*/ 0 h 5008483"/>
              <a:gd name="connsiteX1" fmla="*/ 6133050 w 11332213"/>
              <a:gd name="connsiteY1" fmla="*/ 0 h 5008483"/>
              <a:gd name="connsiteX2" fmla="*/ 6133050 w 11332213"/>
              <a:gd name="connsiteY2" fmla="*/ 3 h 5008483"/>
              <a:gd name="connsiteX3" fmla="*/ 11332213 w 11332213"/>
              <a:gd name="connsiteY3" fmla="*/ 3 h 5008483"/>
              <a:gd name="connsiteX4" fmla="*/ 11330326 w 11332213"/>
              <a:gd name="connsiteY4" fmla="*/ 37406 h 5008483"/>
              <a:gd name="connsiteX5" fmla="*/ 10575758 w 11332213"/>
              <a:gd name="connsiteY5" fmla="*/ 2305541 h 5008483"/>
              <a:gd name="connsiteX6" fmla="*/ 10433608 w 11332213"/>
              <a:gd name="connsiteY6" fmla="*/ 2526432 h 5008483"/>
              <a:gd name="connsiteX7" fmla="*/ 10436809 w 11332213"/>
              <a:gd name="connsiteY7" fmla="*/ 2526432 h 5008483"/>
              <a:gd name="connsiteX8" fmla="*/ 10322366 w 11332213"/>
              <a:gd name="connsiteY8" fmla="*/ 2694743 h 5008483"/>
              <a:gd name="connsiteX9" fmla="*/ 6397432 w 11332213"/>
              <a:gd name="connsiteY9" fmla="*/ 4983631 h 5008483"/>
              <a:gd name="connsiteX10" fmla="*/ 5905318 w 11332213"/>
              <a:gd name="connsiteY10" fmla="*/ 5008480 h 5008483"/>
              <a:gd name="connsiteX11" fmla="*/ 5905318 w 11332213"/>
              <a:gd name="connsiteY11" fmla="*/ 5008483 h 5008483"/>
              <a:gd name="connsiteX12" fmla="*/ 5199163 w 11332213"/>
              <a:gd name="connsiteY12" fmla="*/ 5008483 h 5008483"/>
              <a:gd name="connsiteX13" fmla="*/ 5199163 w 11332213"/>
              <a:gd name="connsiteY13" fmla="*/ 5008480 h 5008483"/>
              <a:gd name="connsiteX14" fmla="*/ 0 w 11332213"/>
              <a:gd name="connsiteY14" fmla="*/ 5008480 h 5008483"/>
              <a:gd name="connsiteX15" fmla="*/ 1887 w 11332213"/>
              <a:gd name="connsiteY15" fmla="*/ 4971077 h 5008483"/>
              <a:gd name="connsiteX16" fmla="*/ 815394 w 11332213"/>
              <a:gd name="connsiteY16" fmla="*/ 2607114 h 5008483"/>
              <a:gd name="connsiteX17" fmla="*/ 833803 w 11332213"/>
              <a:gd name="connsiteY17" fmla="*/ 2579140 h 5008483"/>
              <a:gd name="connsiteX18" fmla="*/ 879503 w 11332213"/>
              <a:gd name="connsiteY18" fmla="*/ 2505436 h 5008483"/>
              <a:gd name="connsiteX19" fmla="*/ 4934782 w 11332213"/>
              <a:gd name="connsiteY19" fmla="*/ 24852 h 5008483"/>
              <a:gd name="connsiteX20" fmla="*/ 5426896 w 11332213"/>
              <a:gd name="connsiteY20" fmla="*/ 3 h 50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32213" h="5008483">
                <a:moveTo>
                  <a:pt x="5426896" y="0"/>
                </a:moveTo>
                <a:lnTo>
                  <a:pt x="6133050" y="0"/>
                </a:lnTo>
                <a:lnTo>
                  <a:pt x="6133050" y="3"/>
                </a:lnTo>
                <a:lnTo>
                  <a:pt x="11332213" y="3"/>
                </a:lnTo>
                <a:lnTo>
                  <a:pt x="11330326" y="37406"/>
                </a:lnTo>
                <a:cubicBezTo>
                  <a:pt x="11246722" y="860639"/>
                  <a:pt x="10981656" y="1630227"/>
                  <a:pt x="10575758" y="2305541"/>
                </a:cubicBezTo>
                <a:lnTo>
                  <a:pt x="10433608" y="2526432"/>
                </a:lnTo>
                <a:lnTo>
                  <a:pt x="10436809" y="2526432"/>
                </a:lnTo>
                <a:lnTo>
                  <a:pt x="10322366" y="2694743"/>
                </a:lnTo>
                <a:cubicBezTo>
                  <a:pt x="9427334" y="3953341"/>
                  <a:pt x="8016078" y="4819248"/>
                  <a:pt x="6397432" y="4983631"/>
                </a:cubicBezTo>
                <a:lnTo>
                  <a:pt x="5905318" y="5008480"/>
                </a:lnTo>
                <a:lnTo>
                  <a:pt x="5905318" y="5008483"/>
                </a:lnTo>
                <a:lnTo>
                  <a:pt x="5199163" y="5008483"/>
                </a:lnTo>
                <a:lnTo>
                  <a:pt x="5199163" y="5008480"/>
                </a:lnTo>
                <a:lnTo>
                  <a:pt x="0" y="5008480"/>
                </a:lnTo>
                <a:lnTo>
                  <a:pt x="1887" y="4971077"/>
                </a:lnTo>
                <a:cubicBezTo>
                  <a:pt x="89472" y="4108643"/>
                  <a:pt x="376213" y="3305084"/>
                  <a:pt x="815394" y="2607114"/>
                </a:cubicBezTo>
                <a:lnTo>
                  <a:pt x="833803" y="2579140"/>
                </a:lnTo>
                <a:lnTo>
                  <a:pt x="879503" y="2505436"/>
                </a:lnTo>
                <a:cubicBezTo>
                  <a:pt x="1764272" y="1143487"/>
                  <a:pt x="3235203" y="197454"/>
                  <a:pt x="4934782" y="24852"/>
                </a:cubicBezTo>
                <a:lnTo>
                  <a:pt x="5426896" y="3"/>
                </a:lnTo>
                <a:close/>
              </a:path>
            </a:pathLst>
          </a:custGeom>
          <a:noFill/>
          <a:ln>
            <a:solidFill>
              <a:srgbClr val="F5C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9546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only slide - Right">
    <p:spTree>
      <p:nvGrpSpPr>
        <p:cNvPr id="1" name=""/>
        <p:cNvGrpSpPr/>
        <p:nvPr/>
      </p:nvGrpSpPr>
      <p:grpSpPr>
        <a:xfrm>
          <a:off x="0" y="0"/>
          <a:ext cx="0" cy="0"/>
          <a:chOff x="0" y="0"/>
          <a:chExt cx="0" cy="0"/>
        </a:xfrm>
      </p:grpSpPr>
      <p:sp>
        <p:nvSpPr>
          <p:cNvPr id="10" name="Text Placeholder 23">
            <a:extLst>
              <a:ext uri="{FF2B5EF4-FFF2-40B4-BE49-F238E27FC236}">
                <a16:creationId xmlns:a16="http://schemas.microsoft.com/office/drawing/2014/main" id="{8B26062C-1C6A-AE4D-97F4-65D7AD57F64B}"/>
              </a:ext>
            </a:extLst>
          </p:cNvPr>
          <p:cNvSpPr>
            <a:spLocks noGrp="1"/>
          </p:cNvSpPr>
          <p:nvPr>
            <p:ph type="body" sz="quarter" idx="19" hasCustomPrompt="1"/>
          </p:nvPr>
        </p:nvSpPr>
        <p:spPr>
          <a:xfrm>
            <a:off x="2773179" y="652821"/>
            <a:ext cx="8775233" cy="1160989"/>
          </a:xfrm>
        </p:spPr>
        <p:txBody>
          <a:bodyPr>
            <a:normAutofit/>
          </a:bodyPr>
          <a:lstStyle>
            <a:lvl1pPr marL="0" indent="0" algn="r">
              <a:buNone/>
              <a:defRPr sz="3600">
                <a:solidFill>
                  <a:srgbClr val="406F70"/>
                </a:solidFill>
                <a:latin typeface="+mn-lt"/>
              </a:defRPr>
            </a:lvl1pPr>
          </a:lstStyle>
          <a:p>
            <a:pPr lvl="0"/>
            <a:r>
              <a:rPr lang="en-US"/>
              <a:t>TITLE</a:t>
            </a:r>
          </a:p>
        </p:txBody>
      </p:sp>
      <p:sp>
        <p:nvSpPr>
          <p:cNvPr id="11" name="Text Placeholder 25">
            <a:extLst>
              <a:ext uri="{FF2B5EF4-FFF2-40B4-BE49-F238E27FC236}">
                <a16:creationId xmlns:a16="http://schemas.microsoft.com/office/drawing/2014/main" id="{6639377E-C870-D244-AA5D-943F18E1BCAD}"/>
              </a:ext>
            </a:extLst>
          </p:cNvPr>
          <p:cNvSpPr>
            <a:spLocks noGrp="1"/>
          </p:cNvSpPr>
          <p:nvPr>
            <p:ph type="body" sz="quarter" idx="20" hasCustomPrompt="1"/>
          </p:nvPr>
        </p:nvSpPr>
        <p:spPr>
          <a:xfrm>
            <a:off x="586551" y="2503356"/>
            <a:ext cx="10968810" cy="3230383"/>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grpSp>
        <p:nvGrpSpPr>
          <p:cNvPr id="2" name="Group 1">
            <a:extLst>
              <a:ext uri="{FF2B5EF4-FFF2-40B4-BE49-F238E27FC236}">
                <a16:creationId xmlns:a16="http://schemas.microsoft.com/office/drawing/2014/main" id="{264DD6A6-EA01-4E48-87A8-C48DA0EEB555}"/>
              </a:ext>
            </a:extLst>
          </p:cNvPr>
          <p:cNvGrpSpPr/>
          <p:nvPr userDrawn="1"/>
        </p:nvGrpSpPr>
        <p:grpSpPr>
          <a:xfrm flipH="1">
            <a:off x="0" y="297350"/>
            <a:ext cx="2471218" cy="1653822"/>
            <a:chOff x="9720782" y="349811"/>
            <a:chExt cx="2471218" cy="1653822"/>
          </a:xfrm>
        </p:grpSpPr>
        <p:sp>
          <p:nvSpPr>
            <p:cNvPr id="15" name="Freeform 14">
              <a:extLst>
                <a:ext uri="{FF2B5EF4-FFF2-40B4-BE49-F238E27FC236}">
                  <a16:creationId xmlns:a16="http://schemas.microsoft.com/office/drawing/2014/main" id="{136CFA7E-FCEF-F84F-81A4-DA1C73867561}"/>
                </a:ext>
              </a:extLst>
            </p:cNvPr>
            <p:cNvSpPr/>
            <p:nvPr userDrawn="1"/>
          </p:nvSpPr>
          <p:spPr>
            <a:xfrm flipH="1">
              <a:off x="9861132" y="349811"/>
              <a:ext cx="2330868" cy="1305474"/>
            </a:xfrm>
            <a:custGeom>
              <a:avLst/>
              <a:gdLst>
                <a:gd name="connsiteX0" fmla="*/ 975693 w 2330868"/>
                <a:gd name="connsiteY0" fmla="*/ 0 h 1305474"/>
                <a:gd name="connsiteX1" fmla="*/ 791632 w 2330868"/>
                <a:gd name="connsiteY1" fmla="*/ 0 h 1305474"/>
                <a:gd name="connsiteX2" fmla="*/ 791632 w 2330868"/>
                <a:gd name="connsiteY2" fmla="*/ 1 h 1305474"/>
                <a:gd name="connsiteX3" fmla="*/ 663361 w 2330868"/>
                <a:gd name="connsiteY3" fmla="*/ 6478 h 1305474"/>
                <a:gd name="connsiteX4" fmla="*/ 55209 w 2330868"/>
                <a:gd name="connsiteY4" fmla="*/ 213511 h 1305474"/>
                <a:gd name="connsiteX5" fmla="*/ 0 w 2330868"/>
                <a:gd name="connsiteY5" fmla="*/ 252115 h 1305474"/>
                <a:gd name="connsiteX6" fmla="*/ 0 w 2330868"/>
                <a:gd name="connsiteY6" fmla="*/ 1305473 h 1305474"/>
                <a:gd name="connsiteX7" fmla="*/ 732273 w 2330868"/>
                <a:gd name="connsiteY7" fmla="*/ 1305473 h 1305474"/>
                <a:gd name="connsiteX8" fmla="*/ 732273 w 2330868"/>
                <a:gd name="connsiteY8" fmla="*/ 1305474 h 1305474"/>
                <a:gd name="connsiteX9" fmla="*/ 916334 w 2330868"/>
                <a:gd name="connsiteY9" fmla="*/ 1305474 h 1305474"/>
                <a:gd name="connsiteX10" fmla="*/ 916334 w 2330868"/>
                <a:gd name="connsiteY10" fmla="*/ 1305473 h 1305474"/>
                <a:gd name="connsiteX11" fmla="*/ 1044605 w 2330868"/>
                <a:gd name="connsiteY11" fmla="*/ 1298996 h 1305474"/>
                <a:gd name="connsiteX12" fmla="*/ 2067649 w 2330868"/>
                <a:gd name="connsiteY12" fmla="*/ 702392 h 1305474"/>
                <a:gd name="connsiteX13" fmla="*/ 2097479 w 2330868"/>
                <a:gd name="connsiteY13" fmla="*/ 658521 h 1305474"/>
                <a:gd name="connsiteX14" fmla="*/ 2096644 w 2330868"/>
                <a:gd name="connsiteY14" fmla="*/ 658521 h 1305474"/>
                <a:gd name="connsiteX15" fmla="*/ 2133696 w 2330868"/>
                <a:gd name="connsiteY15" fmla="*/ 600945 h 1305474"/>
                <a:gd name="connsiteX16" fmla="*/ 2330376 w 2330868"/>
                <a:gd name="connsiteY16" fmla="*/ 9750 h 1305474"/>
                <a:gd name="connsiteX17" fmla="*/ 2330868 w 2330868"/>
                <a:gd name="connsiteY17" fmla="*/ 1 h 1305474"/>
                <a:gd name="connsiteX18" fmla="*/ 975693 w 2330868"/>
                <a:gd name="connsiteY18" fmla="*/ 1 h 130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30868" h="1305474">
                  <a:moveTo>
                    <a:pt x="975693" y="0"/>
                  </a:moveTo>
                  <a:lnTo>
                    <a:pt x="791632" y="0"/>
                  </a:lnTo>
                  <a:lnTo>
                    <a:pt x="791632" y="1"/>
                  </a:lnTo>
                  <a:lnTo>
                    <a:pt x="663361" y="6478"/>
                  </a:lnTo>
                  <a:cubicBezTo>
                    <a:pt x="441861" y="28973"/>
                    <a:pt x="235261" y="101866"/>
                    <a:pt x="55209" y="213511"/>
                  </a:cubicBezTo>
                  <a:lnTo>
                    <a:pt x="0" y="252115"/>
                  </a:lnTo>
                  <a:lnTo>
                    <a:pt x="0" y="1305473"/>
                  </a:lnTo>
                  <a:lnTo>
                    <a:pt x="732273" y="1305473"/>
                  </a:lnTo>
                  <a:lnTo>
                    <a:pt x="732273" y="1305474"/>
                  </a:lnTo>
                  <a:lnTo>
                    <a:pt x="916334" y="1305474"/>
                  </a:lnTo>
                  <a:lnTo>
                    <a:pt x="916334" y="1305473"/>
                  </a:lnTo>
                  <a:lnTo>
                    <a:pt x="1044605" y="1298996"/>
                  </a:lnTo>
                  <a:cubicBezTo>
                    <a:pt x="1466509" y="1256150"/>
                    <a:pt x="1834356" y="1030449"/>
                    <a:pt x="2067649" y="702392"/>
                  </a:cubicBezTo>
                  <a:lnTo>
                    <a:pt x="2097479" y="658521"/>
                  </a:lnTo>
                  <a:lnTo>
                    <a:pt x="2096644" y="658521"/>
                  </a:lnTo>
                  <a:lnTo>
                    <a:pt x="2133696" y="600945"/>
                  </a:lnTo>
                  <a:cubicBezTo>
                    <a:pt x="2239494" y="424923"/>
                    <a:pt x="2308584" y="224328"/>
                    <a:pt x="2330376" y="9750"/>
                  </a:cubicBezTo>
                  <a:lnTo>
                    <a:pt x="2330868" y="1"/>
                  </a:lnTo>
                  <a:lnTo>
                    <a:pt x="975693" y="1"/>
                  </a:lnTo>
                  <a:close/>
                </a:path>
              </a:pathLst>
            </a:custGeom>
            <a:solidFill>
              <a:srgbClr val="406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72D687B2-B75A-FA41-B2B6-DD2E4C7FBF31}"/>
                </a:ext>
              </a:extLst>
            </p:cNvPr>
            <p:cNvSpPr/>
            <p:nvPr userDrawn="1"/>
          </p:nvSpPr>
          <p:spPr>
            <a:xfrm flipH="1">
              <a:off x="9720782" y="1188535"/>
              <a:ext cx="1834579" cy="815098"/>
            </a:xfrm>
            <a:custGeom>
              <a:avLst/>
              <a:gdLst>
                <a:gd name="connsiteX0" fmla="*/ 5426896 w 11332213"/>
                <a:gd name="connsiteY0" fmla="*/ 0 h 5008483"/>
                <a:gd name="connsiteX1" fmla="*/ 6133050 w 11332213"/>
                <a:gd name="connsiteY1" fmla="*/ 0 h 5008483"/>
                <a:gd name="connsiteX2" fmla="*/ 6133050 w 11332213"/>
                <a:gd name="connsiteY2" fmla="*/ 3 h 5008483"/>
                <a:gd name="connsiteX3" fmla="*/ 11332213 w 11332213"/>
                <a:gd name="connsiteY3" fmla="*/ 3 h 5008483"/>
                <a:gd name="connsiteX4" fmla="*/ 11330326 w 11332213"/>
                <a:gd name="connsiteY4" fmla="*/ 37406 h 5008483"/>
                <a:gd name="connsiteX5" fmla="*/ 10575758 w 11332213"/>
                <a:gd name="connsiteY5" fmla="*/ 2305541 h 5008483"/>
                <a:gd name="connsiteX6" fmla="*/ 10433608 w 11332213"/>
                <a:gd name="connsiteY6" fmla="*/ 2526432 h 5008483"/>
                <a:gd name="connsiteX7" fmla="*/ 10436809 w 11332213"/>
                <a:gd name="connsiteY7" fmla="*/ 2526432 h 5008483"/>
                <a:gd name="connsiteX8" fmla="*/ 10322366 w 11332213"/>
                <a:gd name="connsiteY8" fmla="*/ 2694743 h 5008483"/>
                <a:gd name="connsiteX9" fmla="*/ 6397432 w 11332213"/>
                <a:gd name="connsiteY9" fmla="*/ 4983631 h 5008483"/>
                <a:gd name="connsiteX10" fmla="*/ 5905318 w 11332213"/>
                <a:gd name="connsiteY10" fmla="*/ 5008480 h 5008483"/>
                <a:gd name="connsiteX11" fmla="*/ 5905318 w 11332213"/>
                <a:gd name="connsiteY11" fmla="*/ 5008483 h 5008483"/>
                <a:gd name="connsiteX12" fmla="*/ 5199163 w 11332213"/>
                <a:gd name="connsiteY12" fmla="*/ 5008483 h 5008483"/>
                <a:gd name="connsiteX13" fmla="*/ 5199163 w 11332213"/>
                <a:gd name="connsiteY13" fmla="*/ 5008480 h 5008483"/>
                <a:gd name="connsiteX14" fmla="*/ 0 w 11332213"/>
                <a:gd name="connsiteY14" fmla="*/ 5008480 h 5008483"/>
                <a:gd name="connsiteX15" fmla="*/ 1887 w 11332213"/>
                <a:gd name="connsiteY15" fmla="*/ 4971077 h 5008483"/>
                <a:gd name="connsiteX16" fmla="*/ 815394 w 11332213"/>
                <a:gd name="connsiteY16" fmla="*/ 2607114 h 5008483"/>
                <a:gd name="connsiteX17" fmla="*/ 833803 w 11332213"/>
                <a:gd name="connsiteY17" fmla="*/ 2579140 h 5008483"/>
                <a:gd name="connsiteX18" fmla="*/ 879503 w 11332213"/>
                <a:gd name="connsiteY18" fmla="*/ 2505436 h 5008483"/>
                <a:gd name="connsiteX19" fmla="*/ 4934782 w 11332213"/>
                <a:gd name="connsiteY19" fmla="*/ 24852 h 5008483"/>
                <a:gd name="connsiteX20" fmla="*/ 5426896 w 11332213"/>
                <a:gd name="connsiteY20" fmla="*/ 3 h 50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32213" h="5008483">
                  <a:moveTo>
                    <a:pt x="5426896" y="0"/>
                  </a:moveTo>
                  <a:lnTo>
                    <a:pt x="6133050" y="0"/>
                  </a:lnTo>
                  <a:lnTo>
                    <a:pt x="6133050" y="3"/>
                  </a:lnTo>
                  <a:lnTo>
                    <a:pt x="11332213" y="3"/>
                  </a:lnTo>
                  <a:lnTo>
                    <a:pt x="11330326" y="37406"/>
                  </a:lnTo>
                  <a:cubicBezTo>
                    <a:pt x="11246722" y="860639"/>
                    <a:pt x="10981656" y="1630227"/>
                    <a:pt x="10575758" y="2305541"/>
                  </a:cubicBezTo>
                  <a:lnTo>
                    <a:pt x="10433608" y="2526432"/>
                  </a:lnTo>
                  <a:lnTo>
                    <a:pt x="10436809" y="2526432"/>
                  </a:lnTo>
                  <a:lnTo>
                    <a:pt x="10322366" y="2694743"/>
                  </a:lnTo>
                  <a:cubicBezTo>
                    <a:pt x="9427334" y="3953341"/>
                    <a:pt x="8016078" y="4819248"/>
                    <a:pt x="6397432" y="4983631"/>
                  </a:cubicBezTo>
                  <a:lnTo>
                    <a:pt x="5905318" y="5008480"/>
                  </a:lnTo>
                  <a:lnTo>
                    <a:pt x="5905318" y="5008483"/>
                  </a:lnTo>
                  <a:lnTo>
                    <a:pt x="5199163" y="5008483"/>
                  </a:lnTo>
                  <a:lnTo>
                    <a:pt x="5199163" y="5008480"/>
                  </a:lnTo>
                  <a:lnTo>
                    <a:pt x="0" y="5008480"/>
                  </a:lnTo>
                  <a:lnTo>
                    <a:pt x="1887" y="4971077"/>
                  </a:lnTo>
                  <a:cubicBezTo>
                    <a:pt x="89472" y="4108643"/>
                    <a:pt x="376213" y="3305084"/>
                    <a:pt x="815394" y="2607114"/>
                  </a:cubicBezTo>
                  <a:lnTo>
                    <a:pt x="833803" y="2579140"/>
                  </a:lnTo>
                  <a:lnTo>
                    <a:pt x="879503" y="2505436"/>
                  </a:lnTo>
                  <a:cubicBezTo>
                    <a:pt x="1764272" y="1143487"/>
                    <a:pt x="3235203" y="197454"/>
                    <a:pt x="4934782" y="24852"/>
                  </a:cubicBezTo>
                  <a:lnTo>
                    <a:pt x="5426896" y="3"/>
                  </a:lnTo>
                  <a:close/>
                </a:path>
              </a:pathLst>
            </a:custGeom>
            <a:noFill/>
            <a:ln>
              <a:solidFill>
                <a:srgbClr val="F5C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descr="A picture containing drawing&#10;&#10;Description automatically generated">
            <a:extLst>
              <a:ext uri="{FF2B5EF4-FFF2-40B4-BE49-F238E27FC236}">
                <a16:creationId xmlns:a16="http://schemas.microsoft.com/office/drawing/2014/main" id="{66711F05-2A47-B348-A827-642057F7CD6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08432" y="6223371"/>
            <a:ext cx="203964" cy="269828"/>
          </a:xfrm>
          <a:prstGeom prst="rect">
            <a:avLst/>
          </a:prstGeom>
        </p:spPr>
      </p:pic>
      <p:sp>
        <p:nvSpPr>
          <p:cNvPr id="13" name="TextBox 12">
            <a:extLst>
              <a:ext uri="{FF2B5EF4-FFF2-40B4-BE49-F238E27FC236}">
                <a16:creationId xmlns:a16="http://schemas.microsoft.com/office/drawing/2014/main" id="{1366D7AB-2970-494C-A6B7-4299E2BF2241}"/>
              </a:ext>
            </a:extLst>
          </p:cNvPr>
          <p:cNvSpPr txBox="1"/>
          <p:nvPr userDrawn="1"/>
        </p:nvSpPr>
        <p:spPr>
          <a:xfrm>
            <a:off x="8659333" y="6246978"/>
            <a:ext cx="2749099" cy="246221"/>
          </a:xfrm>
          <a:prstGeom prst="rect">
            <a:avLst/>
          </a:prstGeom>
          <a:noFill/>
        </p:spPr>
        <p:txBody>
          <a:bodyPr wrap="square" rtlCol="0">
            <a:spAutoFit/>
          </a:bodyPr>
          <a:lstStyle/>
          <a:p>
            <a:pPr algn="r"/>
            <a:r>
              <a:rPr lang="en-US" sz="1000">
                <a:solidFill>
                  <a:srgbClr val="406F70"/>
                </a:solidFill>
              </a:rPr>
              <a:t>INNOVATION FOR THE FOOD SERVICE SECTOR</a:t>
            </a:r>
          </a:p>
        </p:txBody>
      </p:sp>
    </p:spTree>
    <p:extLst>
      <p:ext uri="{BB962C8B-B14F-4D97-AF65-F5344CB8AC3E}">
        <p14:creationId xmlns:p14="http://schemas.microsoft.com/office/powerpoint/2010/main" val="39661490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bullets slide with icons">
    <p:spTree>
      <p:nvGrpSpPr>
        <p:cNvPr id="1" name=""/>
        <p:cNvGrpSpPr/>
        <p:nvPr/>
      </p:nvGrpSpPr>
      <p:grpSpPr>
        <a:xfrm>
          <a:off x="0" y="0"/>
          <a:ext cx="0" cy="0"/>
          <a:chOff x="0" y="0"/>
          <a:chExt cx="0" cy="0"/>
        </a:xfrm>
      </p:grpSpPr>
      <p:cxnSp>
        <p:nvCxnSpPr>
          <p:cNvPr id="27" name="Straight Connector 26">
            <a:extLst>
              <a:ext uri="{FF2B5EF4-FFF2-40B4-BE49-F238E27FC236}">
                <a16:creationId xmlns:a16="http://schemas.microsoft.com/office/drawing/2014/main" id="{FF5F9BA7-571F-4C47-A20F-A6A2DE65753E}"/>
              </a:ext>
            </a:extLst>
          </p:cNvPr>
          <p:cNvCxnSpPr/>
          <p:nvPr userDrawn="1"/>
        </p:nvCxnSpPr>
        <p:spPr>
          <a:xfrm>
            <a:off x="0" y="2517332"/>
            <a:ext cx="12192000" cy="0"/>
          </a:xfrm>
          <a:prstGeom prst="line">
            <a:avLst/>
          </a:prstGeom>
          <a:ln>
            <a:solidFill>
              <a:srgbClr val="044449"/>
            </a:solidFill>
          </a:ln>
        </p:spPr>
        <p:style>
          <a:lnRef idx="1">
            <a:schemeClr val="accent1"/>
          </a:lnRef>
          <a:fillRef idx="0">
            <a:schemeClr val="accent1"/>
          </a:fillRef>
          <a:effectRef idx="0">
            <a:schemeClr val="accent1"/>
          </a:effectRef>
          <a:fontRef idx="minor">
            <a:schemeClr val="tx1"/>
          </a:fontRef>
        </p:style>
      </p:cxnSp>
      <p:sp>
        <p:nvSpPr>
          <p:cNvPr id="14" name="Oval 41">
            <a:extLst>
              <a:ext uri="{FF2B5EF4-FFF2-40B4-BE49-F238E27FC236}">
                <a16:creationId xmlns:a16="http://schemas.microsoft.com/office/drawing/2014/main" id="{011DB00C-DF56-EC48-8BAB-4675866B48AE}"/>
              </a:ext>
            </a:extLst>
          </p:cNvPr>
          <p:cNvSpPr>
            <a:spLocks noChangeArrowheads="1"/>
          </p:cNvSpPr>
          <p:nvPr userDrawn="1"/>
        </p:nvSpPr>
        <p:spPr bwMode="auto">
          <a:xfrm>
            <a:off x="1863747" y="2031864"/>
            <a:ext cx="1049910" cy="1049910"/>
          </a:xfrm>
          <a:prstGeom prst="ellipse">
            <a:avLst/>
          </a:prstGeom>
          <a:solidFill>
            <a:srgbClr val="044449"/>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16" name="Text Placeholder 23">
            <a:extLst>
              <a:ext uri="{FF2B5EF4-FFF2-40B4-BE49-F238E27FC236}">
                <a16:creationId xmlns:a16="http://schemas.microsoft.com/office/drawing/2014/main" id="{EB6CC0F4-69A2-4A48-8800-63FFA3B392DA}"/>
              </a:ext>
            </a:extLst>
          </p:cNvPr>
          <p:cNvSpPr>
            <a:spLocks noGrp="1"/>
          </p:cNvSpPr>
          <p:nvPr>
            <p:ph type="body" sz="quarter" idx="14" hasCustomPrompt="1"/>
          </p:nvPr>
        </p:nvSpPr>
        <p:spPr>
          <a:xfrm>
            <a:off x="684287" y="3236316"/>
            <a:ext cx="3408830" cy="1045795"/>
          </a:xfrm>
        </p:spPr>
        <p:txBody>
          <a:bodyPr anchor="ctr">
            <a:normAutofit/>
          </a:bodyPr>
          <a:lstStyle>
            <a:lvl1pPr marL="0" indent="0" algn="ctr">
              <a:buNone/>
              <a:defRPr sz="3000">
                <a:solidFill>
                  <a:srgbClr val="5E5E5E"/>
                </a:solidFill>
                <a:latin typeface="+mn-lt"/>
              </a:defRPr>
            </a:lvl1pPr>
          </a:lstStyle>
          <a:p>
            <a:pPr lvl="0"/>
            <a:r>
              <a:rPr lang="en-US"/>
              <a:t>Sub Title</a:t>
            </a:r>
          </a:p>
        </p:txBody>
      </p:sp>
      <p:sp>
        <p:nvSpPr>
          <p:cNvPr id="17" name="Text Placeholder 23">
            <a:extLst>
              <a:ext uri="{FF2B5EF4-FFF2-40B4-BE49-F238E27FC236}">
                <a16:creationId xmlns:a16="http://schemas.microsoft.com/office/drawing/2014/main" id="{F552D4BC-9998-D04A-8E28-4B7ECF397086}"/>
              </a:ext>
            </a:extLst>
          </p:cNvPr>
          <p:cNvSpPr>
            <a:spLocks noGrp="1"/>
          </p:cNvSpPr>
          <p:nvPr>
            <p:ph type="body" sz="quarter" idx="15" hasCustomPrompt="1"/>
          </p:nvPr>
        </p:nvSpPr>
        <p:spPr>
          <a:xfrm>
            <a:off x="684287" y="4432247"/>
            <a:ext cx="3408830" cy="1412740"/>
          </a:xfrm>
        </p:spPr>
        <p:txBody>
          <a:bodyPr>
            <a:normAutofit/>
          </a:bodyPr>
          <a:lstStyle>
            <a:lvl1pPr marL="0" indent="0" algn="ctr">
              <a:buNone/>
              <a:defRPr sz="2400">
                <a:solidFill>
                  <a:srgbClr val="5E5E5E"/>
                </a:solidFill>
                <a:latin typeface="+mn-lt"/>
              </a:defRPr>
            </a:lvl1pPr>
          </a:lstStyle>
          <a:p>
            <a:pPr lvl="0"/>
            <a:r>
              <a:rPr lang="en-US"/>
              <a:t>Main Body Text</a:t>
            </a:r>
          </a:p>
        </p:txBody>
      </p:sp>
      <p:cxnSp>
        <p:nvCxnSpPr>
          <p:cNvPr id="18" name="Straight Connector 17">
            <a:extLst>
              <a:ext uri="{FF2B5EF4-FFF2-40B4-BE49-F238E27FC236}">
                <a16:creationId xmlns:a16="http://schemas.microsoft.com/office/drawing/2014/main" id="{857E3B5E-E0ED-1F4F-A6CC-773952B492FD}"/>
              </a:ext>
            </a:extLst>
          </p:cNvPr>
          <p:cNvCxnSpPr/>
          <p:nvPr userDrawn="1"/>
        </p:nvCxnSpPr>
        <p:spPr>
          <a:xfrm flipH="1">
            <a:off x="555813" y="4342602"/>
            <a:ext cx="3591091" cy="0"/>
          </a:xfrm>
          <a:prstGeom prst="line">
            <a:avLst/>
          </a:prstGeom>
          <a:ln>
            <a:solidFill>
              <a:srgbClr val="044449"/>
            </a:solidFill>
          </a:ln>
        </p:spPr>
        <p:style>
          <a:lnRef idx="1">
            <a:schemeClr val="accent1"/>
          </a:lnRef>
          <a:fillRef idx="0">
            <a:schemeClr val="accent1"/>
          </a:fillRef>
          <a:effectRef idx="0">
            <a:schemeClr val="accent1"/>
          </a:effectRef>
          <a:fontRef idx="minor">
            <a:schemeClr val="tx1"/>
          </a:fontRef>
        </p:style>
      </p:cxnSp>
      <p:sp>
        <p:nvSpPr>
          <p:cNvPr id="19" name="Oval 41">
            <a:extLst>
              <a:ext uri="{FF2B5EF4-FFF2-40B4-BE49-F238E27FC236}">
                <a16:creationId xmlns:a16="http://schemas.microsoft.com/office/drawing/2014/main" id="{7BAEF165-2934-F042-9879-4FC8ADE458DB}"/>
              </a:ext>
            </a:extLst>
          </p:cNvPr>
          <p:cNvSpPr>
            <a:spLocks noChangeArrowheads="1"/>
          </p:cNvSpPr>
          <p:nvPr userDrawn="1"/>
        </p:nvSpPr>
        <p:spPr bwMode="auto">
          <a:xfrm>
            <a:off x="5691676" y="2031864"/>
            <a:ext cx="1049910" cy="1049910"/>
          </a:xfrm>
          <a:prstGeom prst="ellipse">
            <a:avLst/>
          </a:prstGeom>
          <a:solidFill>
            <a:srgbClr val="406F70"/>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0" name="Text Placeholder 23">
            <a:extLst>
              <a:ext uri="{FF2B5EF4-FFF2-40B4-BE49-F238E27FC236}">
                <a16:creationId xmlns:a16="http://schemas.microsoft.com/office/drawing/2014/main" id="{3758CDC2-462B-984F-8984-550100DE9758}"/>
              </a:ext>
            </a:extLst>
          </p:cNvPr>
          <p:cNvSpPr>
            <a:spLocks noGrp="1"/>
          </p:cNvSpPr>
          <p:nvPr>
            <p:ph type="body" sz="quarter" idx="16" hasCustomPrompt="1"/>
          </p:nvPr>
        </p:nvSpPr>
        <p:spPr>
          <a:xfrm>
            <a:off x="4512216" y="3236316"/>
            <a:ext cx="3408830" cy="1045795"/>
          </a:xfrm>
        </p:spPr>
        <p:txBody>
          <a:bodyPr anchor="ctr">
            <a:normAutofit/>
          </a:bodyPr>
          <a:lstStyle>
            <a:lvl1pPr marL="0" indent="0" algn="ctr">
              <a:buNone/>
              <a:defRPr sz="3000">
                <a:solidFill>
                  <a:srgbClr val="5E5E5E"/>
                </a:solidFill>
                <a:latin typeface="+mn-lt"/>
              </a:defRPr>
            </a:lvl1pPr>
          </a:lstStyle>
          <a:p>
            <a:pPr lvl="0"/>
            <a:r>
              <a:rPr lang="en-US"/>
              <a:t>Sub Title</a:t>
            </a:r>
          </a:p>
        </p:txBody>
      </p:sp>
      <p:sp>
        <p:nvSpPr>
          <p:cNvPr id="21" name="Text Placeholder 23">
            <a:extLst>
              <a:ext uri="{FF2B5EF4-FFF2-40B4-BE49-F238E27FC236}">
                <a16:creationId xmlns:a16="http://schemas.microsoft.com/office/drawing/2014/main" id="{3AC496FE-E102-3145-AC80-932A87D9DD66}"/>
              </a:ext>
            </a:extLst>
          </p:cNvPr>
          <p:cNvSpPr>
            <a:spLocks noGrp="1"/>
          </p:cNvSpPr>
          <p:nvPr>
            <p:ph type="body" sz="quarter" idx="17" hasCustomPrompt="1"/>
          </p:nvPr>
        </p:nvSpPr>
        <p:spPr>
          <a:xfrm>
            <a:off x="4512216" y="4432247"/>
            <a:ext cx="3408830" cy="1412740"/>
          </a:xfrm>
        </p:spPr>
        <p:txBody>
          <a:bodyPr>
            <a:normAutofit/>
          </a:bodyPr>
          <a:lstStyle>
            <a:lvl1pPr marL="0" indent="0" algn="ctr">
              <a:buNone/>
              <a:defRPr sz="2400">
                <a:solidFill>
                  <a:srgbClr val="5E5E5E"/>
                </a:solidFill>
                <a:latin typeface="+mn-lt"/>
              </a:defRPr>
            </a:lvl1pPr>
          </a:lstStyle>
          <a:p>
            <a:pPr lvl="0"/>
            <a:r>
              <a:rPr lang="en-US"/>
              <a:t>Main Body Text</a:t>
            </a:r>
          </a:p>
        </p:txBody>
      </p:sp>
      <p:cxnSp>
        <p:nvCxnSpPr>
          <p:cNvPr id="22" name="Straight Connector 21">
            <a:extLst>
              <a:ext uri="{FF2B5EF4-FFF2-40B4-BE49-F238E27FC236}">
                <a16:creationId xmlns:a16="http://schemas.microsoft.com/office/drawing/2014/main" id="{C96F25D0-6E91-3B4F-B84C-5E1C405F734D}"/>
              </a:ext>
            </a:extLst>
          </p:cNvPr>
          <p:cNvCxnSpPr/>
          <p:nvPr userDrawn="1"/>
        </p:nvCxnSpPr>
        <p:spPr>
          <a:xfrm flipH="1">
            <a:off x="4383742" y="4342602"/>
            <a:ext cx="3591091" cy="0"/>
          </a:xfrm>
          <a:prstGeom prst="line">
            <a:avLst/>
          </a:prstGeom>
          <a:ln>
            <a:solidFill>
              <a:srgbClr val="406F70"/>
            </a:solidFill>
          </a:ln>
        </p:spPr>
        <p:style>
          <a:lnRef idx="1">
            <a:schemeClr val="accent1"/>
          </a:lnRef>
          <a:fillRef idx="0">
            <a:schemeClr val="accent1"/>
          </a:fillRef>
          <a:effectRef idx="0">
            <a:schemeClr val="accent1"/>
          </a:effectRef>
          <a:fontRef idx="minor">
            <a:schemeClr val="tx1"/>
          </a:fontRef>
        </p:style>
      </p:cxnSp>
      <p:sp>
        <p:nvSpPr>
          <p:cNvPr id="23" name="Oval 41">
            <a:extLst>
              <a:ext uri="{FF2B5EF4-FFF2-40B4-BE49-F238E27FC236}">
                <a16:creationId xmlns:a16="http://schemas.microsoft.com/office/drawing/2014/main" id="{650A3FD1-8F48-EE4A-BF81-E86E73CF4D8B}"/>
              </a:ext>
            </a:extLst>
          </p:cNvPr>
          <p:cNvSpPr>
            <a:spLocks noChangeArrowheads="1"/>
          </p:cNvSpPr>
          <p:nvPr userDrawn="1"/>
        </p:nvSpPr>
        <p:spPr bwMode="auto">
          <a:xfrm>
            <a:off x="9407546" y="2031864"/>
            <a:ext cx="1049910" cy="1049910"/>
          </a:xfrm>
          <a:prstGeom prst="ellipse">
            <a:avLst/>
          </a:prstGeom>
          <a:solidFill>
            <a:srgbClr val="F5C05B"/>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4" name="Text Placeholder 23">
            <a:extLst>
              <a:ext uri="{FF2B5EF4-FFF2-40B4-BE49-F238E27FC236}">
                <a16:creationId xmlns:a16="http://schemas.microsoft.com/office/drawing/2014/main" id="{D73425C0-FBE5-8C4D-8E8D-7E5C2C40B7AC}"/>
              </a:ext>
            </a:extLst>
          </p:cNvPr>
          <p:cNvSpPr>
            <a:spLocks noGrp="1"/>
          </p:cNvSpPr>
          <p:nvPr>
            <p:ph type="body" sz="quarter" idx="18" hasCustomPrompt="1"/>
          </p:nvPr>
        </p:nvSpPr>
        <p:spPr>
          <a:xfrm>
            <a:off x="8228086" y="3236316"/>
            <a:ext cx="3408830" cy="1045795"/>
          </a:xfrm>
        </p:spPr>
        <p:txBody>
          <a:bodyPr anchor="ctr">
            <a:normAutofit/>
          </a:bodyPr>
          <a:lstStyle>
            <a:lvl1pPr marL="0" indent="0" algn="ctr">
              <a:buNone/>
              <a:defRPr sz="3000">
                <a:solidFill>
                  <a:srgbClr val="5E5E5E"/>
                </a:solidFill>
                <a:latin typeface="+mn-lt"/>
              </a:defRPr>
            </a:lvl1pPr>
          </a:lstStyle>
          <a:p>
            <a:pPr lvl="0"/>
            <a:r>
              <a:rPr lang="en-US"/>
              <a:t>Sub Title</a:t>
            </a:r>
          </a:p>
        </p:txBody>
      </p:sp>
      <p:sp>
        <p:nvSpPr>
          <p:cNvPr id="25" name="Text Placeholder 23">
            <a:extLst>
              <a:ext uri="{FF2B5EF4-FFF2-40B4-BE49-F238E27FC236}">
                <a16:creationId xmlns:a16="http://schemas.microsoft.com/office/drawing/2014/main" id="{BFE964B2-3B7F-6545-9A52-58961AFA0929}"/>
              </a:ext>
            </a:extLst>
          </p:cNvPr>
          <p:cNvSpPr>
            <a:spLocks noGrp="1"/>
          </p:cNvSpPr>
          <p:nvPr>
            <p:ph type="body" sz="quarter" idx="19" hasCustomPrompt="1"/>
          </p:nvPr>
        </p:nvSpPr>
        <p:spPr>
          <a:xfrm>
            <a:off x="8228086" y="4432247"/>
            <a:ext cx="3408830" cy="1412740"/>
          </a:xfrm>
        </p:spPr>
        <p:txBody>
          <a:bodyPr>
            <a:normAutofit/>
          </a:bodyPr>
          <a:lstStyle>
            <a:lvl1pPr marL="0" indent="0" algn="ctr">
              <a:buNone/>
              <a:defRPr sz="2400">
                <a:solidFill>
                  <a:srgbClr val="5E5E5E"/>
                </a:solidFill>
                <a:latin typeface="+mn-lt"/>
              </a:defRPr>
            </a:lvl1pPr>
          </a:lstStyle>
          <a:p>
            <a:pPr lvl="0"/>
            <a:r>
              <a:rPr lang="en-US"/>
              <a:t>Main Body Text</a:t>
            </a:r>
          </a:p>
        </p:txBody>
      </p:sp>
      <p:cxnSp>
        <p:nvCxnSpPr>
          <p:cNvPr id="26" name="Straight Connector 25">
            <a:extLst>
              <a:ext uri="{FF2B5EF4-FFF2-40B4-BE49-F238E27FC236}">
                <a16:creationId xmlns:a16="http://schemas.microsoft.com/office/drawing/2014/main" id="{BA3A1136-C989-1E46-B9E2-F43E94AAD886}"/>
              </a:ext>
            </a:extLst>
          </p:cNvPr>
          <p:cNvCxnSpPr/>
          <p:nvPr userDrawn="1"/>
        </p:nvCxnSpPr>
        <p:spPr>
          <a:xfrm flipH="1">
            <a:off x="8099612" y="4342602"/>
            <a:ext cx="3591091" cy="0"/>
          </a:xfrm>
          <a:prstGeom prst="line">
            <a:avLst/>
          </a:prstGeom>
          <a:ln>
            <a:solidFill>
              <a:srgbClr val="F5C05B"/>
            </a:solidFill>
          </a:ln>
        </p:spPr>
        <p:style>
          <a:lnRef idx="1">
            <a:schemeClr val="accent1"/>
          </a:lnRef>
          <a:fillRef idx="0">
            <a:schemeClr val="accent1"/>
          </a:fillRef>
          <a:effectRef idx="0">
            <a:schemeClr val="accent1"/>
          </a:effectRef>
          <a:fontRef idx="minor">
            <a:schemeClr val="tx1"/>
          </a:fontRef>
        </p:style>
      </p:cxnSp>
      <p:sp>
        <p:nvSpPr>
          <p:cNvPr id="28" name="Text Placeholder 23">
            <a:extLst>
              <a:ext uri="{FF2B5EF4-FFF2-40B4-BE49-F238E27FC236}">
                <a16:creationId xmlns:a16="http://schemas.microsoft.com/office/drawing/2014/main" id="{FBCA3BE8-C0E8-D64C-AC53-A1ECC93018A4}"/>
              </a:ext>
            </a:extLst>
          </p:cNvPr>
          <p:cNvSpPr>
            <a:spLocks noGrp="1"/>
          </p:cNvSpPr>
          <p:nvPr>
            <p:ph type="body" sz="quarter" idx="13" hasCustomPrompt="1"/>
          </p:nvPr>
        </p:nvSpPr>
        <p:spPr>
          <a:xfrm>
            <a:off x="-94025" y="900212"/>
            <a:ext cx="12192000" cy="704485"/>
          </a:xfrm>
        </p:spPr>
        <p:txBody>
          <a:bodyPr>
            <a:normAutofit/>
          </a:bodyPr>
          <a:lstStyle>
            <a:lvl1pPr marL="0" indent="0" algn="ctr">
              <a:buNone/>
              <a:defRPr sz="3600">
                <a:solidFill>
                  <a:srgbClr val="5E5E5E"/>
                </a:solidFill>
                <a:latin typeface="+mn-lt"/>
              </a:defRPr>
            </a:lvl1pPr>
          </a:lstStyle>
          <a:p>
            <a:pPr lvl="0"/>
            <a:r>
              <a:rPr lang="en-US"/>
              <a:t>TITLE</a:t>
            </a:r>
          </a:p>
        </p:txBody>
      </p:sp>
      <p:pic>
        <p:nvPicPr>
          <p:cNvPr id="31" name="Picture 30" descr="A picture containing drawing&#10;&#10;Description automatically generated">
            <a:extLst>
              <a:ext uri="{FF2B5EF4-FFF2-40B4-BE49-F238E27FC236}">
                <a16:creationId xmlns:a16="http://schemas.microsoft.com/office/drawing/2014/main" id="{CFB8BBE4-D85B-E24F-822C-567C20318B2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01975" y="6098205"/>
            <a:ext cx="203964" cy="269828"/>
          </a:xfrm>
          <a:prstGeom prst="rect">
            <a:avLst/>
          </a:prstGeom>
        </p:spPr>
      </p:pic>
      <p:sp>
        <p:nvSpPr>
          <p:cNvPr id="32" name="TextBox 31">
            <a:extLst>
              <a:ext uri="{FF2B5EF4-FFF2-40B4-BE49-F238E27FC236}">
                <a16:creationId xmlns:a16="http://schemas.microsoft.com/office/drawing/2014/main" id="{C7DA4D82-9E24-1145-A6D3-7B6CC85BB580}"/>
              </a:ext>
            </a:extLst>
          </p:cNvPr>
          <p:cNvSpPr txBox="1"/>
          <p:nvPr userDrawn="1"/>
        </p:nvSpPr>
        <p:spPr>
          <a:xfrm>
            <a:off x="-1" y="6385778"/>
            <a:ext cx="12191999" cy="246221"/>
          </a:xfrm>
          <a:prstGeom prst="rect">
            <a:avLst/>
          </a:prstGeom>
          <a:noFill/>
        </p:spPr>
        <p:txBody>
          <a:bodyPr wrap="square" rtlCol="0">
            <a:spAutoFit/>
          </a:bodyPr>
          <a:lstStyle/>
          <a:p>
            <a:pPr algn="ctr"/>
            <a:r>
              <a:rPr lang="en-US" sz="1000">
                <a:solidFill>
                  <a:srgbClr val="406F70"/>
                </a:solidFill>
              </a:rPr>
              <a:t>INNOVATION FOR THE FOOD SERVICE SECTOR</a:t>
            </a:r>
          </a:p>
        </p:txBody>
      </p:sp>
    </p:spTree>
    <p:extLst>
      <p:ext uri="{BB962C8B-B14F-4D97-AF65-F5344CB8AC3E}">
        <p14:creationId xmlns:p14="http://schemas.microsoft.com/office/powerpoint/2010/main" val="14932374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bullets slide">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96041FA4-C8B8-5E47-8932-F4D63CB17F83}"/>
              </a:ext>
            </a:extLst>
          </p:cNvPr>
          <p:cNvSpPr/>
          <p:nvPr userDrawn="1"/>
        </p:nvSpPr>
        <p:spPr>
          <a:xfrm>
            <a:off x="4903304" y="1126433"/>
            <a:ext cx="7288696" cy="1302295"/>
          </a:xfrm>
          <a:prstGeom prst="rect">
            <a:avLst/>
          </a:prstGeom>
          <a:solidFill>
            <a:srgbClr val="044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7BA71EA6-6A1C-8F4C-9C08-F81853612952}"/>
              </a:ext>
            </a:extLst>
          </p:cNvPr>
          <p:cNvSpPr/>
          <p:nvPr userDrawn="1"/>
        </p:nvSpPr>
        <p:spPr>
          <a:xfrm>
            <a:off x="4903304" y="2749824"/>
            <a:ext cx="7288696" cy="1302295"/>
          </a:xfrm>
          <a:prstGeom prst="rect">
            <a:avLst/>
          </a:prstGeom>
          <a:solidFill>
            <a:srgbClr val="406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F579A9E6-E2C7-1549-9608-8E85C1B75E4C}"/>
              </a:ext>
            </a:extLst>
          </p:cNvPr>
          <p:cNvSpPr/>
          <p:nvPr userDrawn="1"/>
        </p:nvSpPr>
        <p:spPr>
          <a:xfrm>
            <a:off x="4903304" y="4373215"/>
            <a:ext cx="7288696" cy="1302295"/>
          </a:xfrm>
          <a:prstGeom prst="rect">
            <a:avLst/>
          </a:prstGeom>
          <a:solidFill>
            <a:srgbClr val="F5C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BC4FC142-62E2-1E45-876B-A967920D3B56}"/>
              </a:ext>
            </a:extLst>
          </p:cNvPr>
          <p:cNvCxnSpPr/>
          <p:nvPr userDrawn="1"/>
        </p:nvCxnSpPr>
        <p:spPr>
          <a:xfrm>
            <a:off x="6175512" y="1223543"/>
            <a:ext cx="0" cy="104257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2C144A9-B0E6-6F49-B680-F3939719C6F0}"/>
              </a:ext>
            </a:extLst>
          </p:cNvPr>
          <p:cNvCxnSpPr/>
          <p:nvPr userDrawn="1"/>
        </p:nvCxnSpPr>
        <p:spPr>
          <a:xfrm>
            <a:off x="6175512" y="2852059"/>
            <a:ext cx="0" cy="104257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BB7A1A1-D892-3340-8CEB-2DF3A1550FC6}"/>
              </a:ext>
            </a:extLst>
          </p:cNvPr>
          <p:cNvCxnSpPr/>
          <p:nvPr userDrawn="1"/>
        </p:nvCxnSpPr>
        <p:spPr>
          <a:xfrm>
            <a:off x="6175512" y="4496389"/>
            <a:ext cx="0" cy="104257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37" name="Picture 36">
            <a:extLst>
              <a:ext uri="{FF2B5EF4-FFF2-40B4-BE49-F238E27FC236}">
                <a16:creationId xmlns:a16="http://schemas.microsoft.com/office/drawing/2014/main" id="{EA1431D8-C3DD-9341-960C-34C4CAAD5BD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954456" y="677649"/>
            <a:ext cx="1176669" cy="5446643"/>
          </a:xfrm>
          <a:prstGeom prst="rect">
            <a:avLst/>
          </a:prstGeom>
        </p:spPr>
      </p:pic>
      <p:sp>
        <p:nvSpPr>
          <p:cNvPr id="38" name="Text Placeholder 23">
            <a:extLst>
              <a:ext uri="{FF2B5EF4-FFF2-40B4-BE49-F238E27FC236}">
                <a16:creationId xmlns:a16="http://schemas.microsoft.com/office/drawing/2014/main" id="{2AF6C089-9985-F746-9018-EE98A4855044}"/>
              </a:ext>
            </a:extLst>
          </p:cNvPr>
          <p:cNvSpPr>
            <a:spLocks noGrp="1"/>
          </p:cNvSpPr>
          <p:nvPr>
            <p:ph type="body" sz="quarter" idx="13" hasCustomPrompt="1"/>
          </p:nvPr>
        </p:nvSpPr>
        <p:spPr>
          <a:xfrm>
            <a:off x="643223" y="1079254"/>
            <a:ext cx="3821205" cy="697353"/>
          </a:xfrm>
        </p:spPr>
        <p:txBody>
          <a:bodyPr>
            <a:normAutofit/>
          </a:bodyPr>
          <a:lstStyle>
            <a:lvl1pPr marL="0" indent="0" algn="l">
              <a:buNone/>
              <a:defRPr sz="3600">
                <a:solidFill>
                  <a:srgbClr val="5E5E5E"/>
                </a:solidFill>
                <a:latin typeface="+mn-lt"/>
              </a:defRPr>
            </a:lvl1pPr>
          </a:lstStyle>
          <a:p>
            <a:pPr lvl="0"/>
            <a:r>
              <a:rPr lang="en-US"/>
              <a:t>TITLE</a:t>
            </a:r>
          </a:p>
        </p:txBody>
      </p:sp>
      <p:sp>
        <p:nvSpPr>
          <p:cNvPr id="39" name="Text Placeholder 25">
            <a:extLst>
              <a:ext uri="{FF2B5EF4-FFF2-40B4-BE49-F238E27FC236}">
                <a16:creationId xmlns:a16="http://schemas.microsoft.com/office/drawing/2014/main" id="{B2A5D283-F805-6143-BF44-B9512E1C8889}"/>
              </a:ext>
            </a:extLst>
          </p:cNvPr>
          <p:cNvSpPr>
            <a:spLocks noGrp="1"/>
          </p:cNvSpPr>
          <p:nvPr>
            <p:ph type="body" sz="quarter" idx="14" hasCustomPrompt="1"/>
          </p:nvPr>
        </p:nvSpPr>
        <p:spPr>
          <a:xfrm>
            <a:off x="643223" y="2087287"/>
            <a:ext cx="3821205" cy="3642009"/>
          </a:xfrm>
        </p:spPr>
        <p:txBody>
          <a:bodyPr>
            <a:noAutofit/>
          </a:bodyPr>
          <a:lstStyle>
            <a:lvl1pPr marL="0" indent="0" algn="l">
              <a:buNone/>
              <a:defRPr sz="300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Sub Title</a:t>
            </a:r>
          </a:p>
        </p:txBody>
      </p:sp>
      <p:sp>
        <p:nvSpPr>
          <p:cNvPr id="40" name="Text Placeholder 23">
            <a:extLst>
              <a:ext uri="{FF2B5EF4-FFF2-40B4-BE49-F238E27FC236}">
                <a16:creationId xmlns:a16="http://schemas.microsoft.com/office/drawing/2014/main" id="{98C034C7-2EE7-3B48-8585-70C8A1E4A1A9}"/>
              </a:ext>
            </a:extLst>
          </p:cNvPr>
          <p:cNvSpPr>
            <a:spLocks noGrp="1"/>
          </p:cNvSpPr>
          <p:nvPr>
            <p:ph type="body" sz="quarter" idx="15" hasCustomPrompt="1"/>
          </p:nvPr>
        </p:nvSpPr>
        <p:spPr>
          <a:xfrm>
            <a:off x="4975024" y="1126433"/>
            <a:ext cx="1176670" cy="1292995"/>
          </a:xfrm>
        </p:spPr>
        <p:txBody>
          <a:bodyPr anchor="ctr">
            <a:normAutofit/>
          </a:bodyPr>
          <a:lstStyle>
            <a:lvl1pPr marL="0" indent="0" algn="ctr">
              <a:buNone/>
              <a:defRPr sz="4800">
                <a:solidFill>
                  <a:schemeClr val="bg1"/>
                </a:solidFill>
                <a:latin typeface="+mn-lt"/>
              </a:defRPr>
            </a:lvl1pPr>
          </a:lstStyle>
          <a:p>
            <a:pPr lvl="0"/>
            <a:r>
              <a:rPr lang="en-US"/>
              <a:t>01</a:t>
            </a:r>
          </a:p>
        </p:txBody>
      </p:sp>
      <p:sp>
        <p:nvSpPr>
          <p:cNvPr id="41" name="Text Placeholder 2">
            <a:extLst>
              <a:ext uri="{FF2B5EF4-FFF2-40B4-BE49-F238E27FC236}">
                <a16:creationId xmlns:a16="http://schemas.microsoft.com/office/drawing/2014/main" id="{18B0D704-0A4B-7540-8B5A-071583897382}"/>
              </a:ext>
            </a:extLst>
          </p:cNvPr>
          <p:cNvSpPr>
            <a:spLocks noGrp="1"/>
          </p:cNvSpPr>
          <p:nvPr>
            <p:ph type="body" sz="quarter" idx="12" hasCustomPrompt="1"/>
          </p:nvPr>
        </p:nvSpPr>
        <p:spPr>
          <a:xfrm>
            <a:off x="6271051" y="1126433"/>
            <a:ext cx="5353929" cy="1292995"/>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a:t>Main Body Text</a:t>
            </a:r>
          </a:p>
        </p:txBody>
      </p:sp>
      <p:cxnSp>
        <p:nvCxnSpPr>
          <p:cNvPr id="42" name="Straight Connector 41">
            <a:extLst>
              <a:ext uri="{FF2B5EF4-FFF2-40B4-BE49-F238E27FC236}">
                <a16:creationId xmlns:a16="http://schemas.microsoft.com/office/drawing/2014/main" id="{195CDBD2-6CDA-D842-B17F-E00799245D64}"/>
              </a:ext>
            </a:extLst>
          </p:cNvPr>
          <p:cNvCxnSpPr/>
          <p:nvPr userDrawn="1"/>
        </p:nvCxnSpPr>
        <p:spPr>
          <a:xfrm>
            <a:off x="417209" y="1920386"/>
            <a:ext cx="4287526" cy="0"/>
          </a:xfrm>
          <a:prstGeom prst="line">
            <a:avLst/>
          </a:prstGeom>
          <a:ln>
            <a:solidFill>
              <a:srgbClr val="F5C05B"/>
            </a:solidFill>
          </a:ln>
        </p:spPr>
        <p:style>
          <a:lnRef idx="1">
            <a:schemeClr val="accent1"/>
          </a:lnRef>
          <a:fillRef idx="0">
            <a:schemeClr val="accent1"/>
          </a:fillRef>
          <a:effectRef idx="0">
            <a:schemeClr val="accent1"/>
          </a:effectRef>
          <a:fontRef idx="minor">
            <a:schemeClr val="tx1"/>
          </a:fontRef>
        </p:style>
      </p:cxnSp>
      <p:sp>
        <p:nvSpPr>
          <p:cNvPr id="43" name="Text Placeholder 23">
            <a:extLst>
              <a:ext uri="{FF2B5EF4-FFF2-40B4-BE49-F238E27FC236}">
                <a16:creationId xmlns:a16="http://schemas.microsoft.com/office/drawing/2014/main" id="{AC0A8FBF-7591-294A-9D13-6ABE5E35D5A4}"/>
              </a:ext>
            </a:extLst>
          </p:cNvPr>
          <p:cNvSpPr>
            <a:spLocks noGrp="1"/>
          </p:cNvSpPr>
          <p:nvPr>
            <p:ph type="body" sz="quarter" idx="16" hasCustomPrompt="1"/>
          </p:nvPr>
        </p:nvSpPr>
        <p:spPr>
          <a:xfrm>
            <a:off x="4998842" y="2740524"/>
            <a:ext cx="1176670" cy="1292995"/>
          </a:xfrm>
        </p:spPr>
        <p:txBody>
          <a:bodyPr anchor="ctr">
            <a:normAutofit/>
          </a:bodyPr>
          <a:lstStyle>
            <a:lvl1pPr marL="0" indent="0" algn="ctr">
              <a:buNone/>
              <a:defRPr sz="4800">
                <a:solidFill>
                  <a:schemeClr val="bg1"/>
                </a:solidFill>
                <a:latin typeface="+mn-lt"/>
              </a:defRPr>
            </a:lvl1pPr>
          </a:lstStyle>
          <a:p>
            <a:pPr lvl="0"/>
            <a:r>
              <a:rPr lang="en-US"/>
              <a:t>02</a:t>
            </a:r>
          </a:p>
        </p:txBody>
      </p:sp>
      <p:sp>
        <p:nvSpPr>
          <p:cNvPr id="44" name="Text Placeholder 2">
            <a:extLst>
              <a:ext uri="{FF2B5EF4-FFF2-40B4-BE49-F238E27FC236}">
                <a16:creationId xmlns:a16="http://schemas.microsoft.com/office/drawing/2014/main" id="{87288F69-0531-1646-BBD8-87685C7490E6}"/>
              </a:ext>
            </a:extLst>
          </p:cNvPr>
          <p:cNvSpPr>
            <a:spLocks noGrp="1"/>
          </p:cNvSpPr>
          <p:nvPr>
            <p:ph type="body" sz="quarter" idx="17" hasCustomPrompt="1"/>
          </p:nvPr>
        </p:nvSpPr>
        <p:spPr>
          <a:xfrm>
            <a:off x="6294869" y="2740524"/>
            <a:ext cx="5353929" cy="1292995"/>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a:t>Main Body Text</a:t>
            </a:r>
          </a:p>
        </p:txBody>
      </p:sp>
      <p:sp>
        <p:nvSpPr>
          <p:cNvPr id="45" name="Text Placeholder 23">
            <a:extLst>
              <a:ext uri="{FF2B5EF4-FFF2-40B4-BE49-F238E27FC236}">
                <a16:creationId xmlns:a16="http://schemas.microsoft.com/office/drawing/2014/main" id="{6E2B9549-34AD-1349-A68D-5CE33F7E3713}"/>
              </a:ext>
            </a:extLst>
          </p:cNvPr>
          <p:cNvSpPr>
            <a:spLocks noGrp="1"/>
          </p:cNvSpPr>
          <p:nvPr>
            <p:ph type="body" sz="quarter" idx="18" hasCustomPrompt="1"/>
          </p:nvPr>
        </p:nvSpPr>
        <p:spPr>
          <a:xfrm>
            <a:off x="4968894" y="4387646"/>
            <a:ext cx="1176670" cy="1292995"/>
          </a:xfrm>
        </p:spPr>
        <p:txBody>
          <a:bodyPr anchor="ctr">
            <a:normAutofit/>
          </a:bodyPr>
          <a:lstStyle>
            <a:lvl1pPr marL="0" indent="0" algn="ctr">
              <a:buNone/>
              <a:defRPr sz="4800">
                <a:solidFill>
                  <a:schemeClr val="bg1"/>
                </a:solidFill>
                <a:latin typeface="+mn-lt"/>
              </a:defRPr>
            </a:lvl1pPr>
          </a:lstStyle>
          <a:p>
            <a:pPr lvl="0"/>
            <a:r>
              <a:rPr lang="en-US"/>
              <a:t>03</a:t>
            </a:r>
          </a:p>
        </p:txBody>
      </p:sp>
      <p:sp>
        <p:nvSpPr>
          <p:cNvPr id="46" name="Text Placeholder 2">
            <a:extLst>
              <a:ext uri="{FF2B5EF4-FFF2-40B4-BE49-F238E27FC236}">
                <a16:creationId xmlns:a16="http://schemas.microsoft.com/office/drawing/2014/main" id="{736B4533-29F3-E248-9349-559972D09E51}"/>
              </a:ext>
            </a:extLst>
          </p:cNvPr>
          <p:cNvSpPr>
            <a:spLocks noGrp="1"/>
          </p:cNvSpPr>
          <p:nvPr>
            <p:ph type="body" sz="quarter" idx="19" hasCustomPrompt="1"/>
          </p:nvPr>
        </p:nvSpPr>
        <p:spPr>
          <a:xfrm>
            <a:off x="6264921" y="4387646"/>
            <a:ext cx="5353929" cy="1292995"/>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a:t>Main Body Text</a:t>
            </a:r>
          </a:p>
        </p:txBody>
      </p:sp>
      <p:pic>
        <p:nvPicPr>
          <p:cNvPr id="49" name="Picture 48" descr="A picture containing drawing&#10;&#10;Description automatically generated">
            <a:extLst>
              <a:ext uri="{FF2B5EF4-FFF2-40B4-BE49-F238E27FC236}">
                <a16:creationId xmlns:a16="http://schemas.microsoft.com/office/drawing/2014/main" id="{682E996E-F346-BE49-88EE-7AA6024A86C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9613" y="6202300"/>
            <a:ext cx="203964" cy="269828"/>
          </a:xfrm>
          <a:prstGeom prst="rect">
            <a:avLst/>
          </a:prstGeom>
        </p:spPr>
      </p:pic>
      <p:sp>
        <p:nvSpPr>
          <p:cNvPr id="50" name="TextBox 49">
            <a:extLst>
              <a:ext uri="{FF2B5EF4-FFF2-40B4-BE49-F238E27FC236}">
                <a16:creationId xmlns:a16="http://schemas.microsoft.com/office/drawing/2014/main" id="{60A9BBA1-6715-614A-9985-1B566C924646}"/>
              </a:ext>
            </a:extLst>
          </p:cNvPr>
          <p:cNvSpPr txBox="1"/>
          <p:nvPr userDrawn="1"/>
        </p:nvSpPr>
        <p:spPr>
          <a:xfrm>
            <a:off x="793577" y="6261968"/>
            <a:ext cx="10599865" cy="246221"/>
          </a:xfrm>
          <a:prstGeom prst="rect">
            <a:avLst/>
          </a:prstGeom>
          <a:noFill/>
        </p:spPr>
        <p:txBody>
          <a:bodyPr wrap="square" rtlCol="0">
            <a:spAutoFit/>
          </a:bodyPr>
          <a:lstStyle/>
          <a:p>
            <a:pPr algn="l"/>
            <a:r>
              <a:rPr lang="en-US" sz="1000">
                <a:solidFill>
                  <a:srgbClr val="406F70"/>
                </a:solidFill>
              </a:rPr>
              <a:t>INNOVATION FOR THE FOOD SERVICE SECTOR</a:t>
            </a:r>
          </a:p>
        </p:txBody>
      </p:sp>
    </p:spTree>
    <p:extLst>
      <p:ext uri="{BB962C8B-B14F-4D97-AF65-F5344CB8AC3E}">
        <p14:creationId xmlns:p14="http://schemas.microsoft.com/office/powerpoint/2010/main" val="4678926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Slide 1">
    <p:spTree>
      <p:nvGrpSpPr>
        <p:cNvPr id="1" name=""/>
        <p:cNvGrpSpPr/>
        <p:nvPr/>
      </p:nvGrpSpPr>
      <p:grpSpPr>
        <a:xfrm>
          <a:off x="0" y="0"/>
          <a:ext cx="0" cy="0"/>
          <a:chOff x="0" y="0"/>
          <a:chExt cx="0" cy="0"/>
        </a:xfrm>
      </p:grpSpPr>
      <p:sp>
        <p:nvSpPr>
          <p:cNvPr id="41" name="Freeform 40">
            <a:extLst>
              <a:ext uri="{FF2B5EF4-FFF2-40B4-BE49-F238E27FC236}">
                <a16:creationId xmlns:a16="http://schemas.microsoft.com/office/drawing/2014/main" id="{6A8F0427-21AA-B14D-BBA9-6F39F131B347}"/>
              </a:ext>
            </a:extLst>
          </p:cNvPr>
          <p:cNvSpPr/>
          <p:nvPr userDrawn="1"/>
        </p:nvSpPr>
        <p:spPr>
          <a:xfrm>
            <a:off x="-32035" y="489"/>
            <a:ext cx="11967862" cy="5497499"/>
          </a:xfrm>
          <a:custGeom>
            <a:avLst/>
            <a:gdLst>
              <a:gd name="connsiteX0" fmla="*/ 0 w 11967862"/>
              <a:gd name="connsiteY0" fmla="*/ 0 h 5497499"/>
              <a:gd name="connsiteX1" fmla="*/ 11967862 w 11967862"/>
              <a:gd name="connsiteY1" fmla="*/ 0 h 5497499"/>
              <a:gd name="connsiteX2" fmla="*/ 11870336 w 11967862"/>
              <a:gd name="connsiteY2" fmla="*/ 319524 h 5497499"/>
              <a:gd name="connsiteX3" fmla="*/ 11188239 w 11967862"/>
              <a:gd name="connsiteY3" fmla="*/ 1796423 h 5497499"/>
              <a:gd name="connsiteX4" fmla="*/ 10993596 w 11967862"/>
              <a:gd name="connsiteY4" fmla="*/ 2098884 h 5497499"/>
              <a:gd name="connsiteX5" fmla="*/ 10997979 w 11967862"/>
              <a:gd name="connsiteY5" fmla="*/ 2098884 h 5497499"/>
              <a:gd name="connsiteX6" fmla="*/ 10841275 w 11967862"/>
              <a:gd name="connsiteY6" fmla="*/ 2329348 h 5497499"/>
              <a:gd name="connsiteX7" fmla="*/ 5466954 w 11967862"/>
              <a:gd name="connsiteY7" fmla="*/ 5463470 h 5497499"/>
              <a:gd name="connsiteX8" fmla="*/ 4793114 w 11967862"/>
              <a:gd name="connsiteY8" fmla="*/ 5497495 h 5497499"/>
              <a:gd name="connsiteX9" fmla="*/ 4793114 w 11967862"/>
              <a:gd name="connsiteY9" fmla="*/ 5497499 h 5497499"/>
              <a:gd name="connsiteX10" fmla="*/ 3826192 w 11967862"/>
              <a:gd name="connsiteY10" fmla="*/ 5497499 h 5497499"/>
              <a:gd name="connsiteX11" fmla="*/ 3826192 w 11967862"/>
              <a:gd name="connsiteY11" fmla="*/ 5497495 h 5497499"/>
              <a:gd name="connsiteX12" fmla="*/ 0 w 11967862"/>
              <a:gd name="connsiteY12" fmla="*/ 5497495 h 549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67862" h="5497499">
                <a:moveTo>
                  <a:pt x="0" y="0"/>
                </a:moveTo>
                <a:lnTo>
                  <a:pt x="11967862" y="0"/>
                </a:lnTo>
                <a:lnTo>
                  <a:pt x="11870336" y="319524"/>
                </a:lnTo>
                <a:cubicBezTo>
                  <a:pt x="11695816" y="839460"/>
                  <a:pt x="11466132" y="1334077"/>
                  <a:pt x="11188239" y="1796423"/>
                </a:cubicBezTo>
                <a:lnTo>
                  <a:pt x="10993596" y="2098884"/>
                </a:lnTo>
                <a:lnTo>
                  <a:pt x="10997979" y="2098884"/>
                </a:lnTo>
                <a:lnTo>
                  <a:pt x="10841275" y="2329348"/>
                </a:lnTo>
                <a:cubicBezTo>
                  <a:pt x="9615728" y="4052718"/>
                  <a:pt x="7683328" y="5238384"/>
                  <a:pt x="5466954" y="5463470"/>
                </a:cubicBezTo>
                <a:lnTo>
                  <a:pt x="4793114" y="5497495"/>
                </a:lnTo>
                <a:lnTo>
                  <a:pt x="4793114" y="5497499"/>
                </a:lnTo>
                <a:lnTo>
                  <a:pt x="3826192" y="5497499"/>
                </a:lnTo>
                <a:lnTo>
                  <a:pt x="3826192" y="5497495"/>
                </a:lnTo>
                <a:lnTo>
                  <a:pt x="0" y="5497495"/>
                </a:lnTo>
                <a:close/>
              </a:path>
            </a:pathLst>
          </a:custGeom>
          <a:solidFill>
            <a:srgbClr val="044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3"/>
          <p:cNvSpPr>
            <a:spLocks noGrp="1"/>
          </p:cNvSpPr>
          <p:nvPr>
            <p:ph type="body" sz="quarter" idx="13" hasCustomPrompt="1"/>
          </p:nvPr>
        </p:nvSpPr>
        <p:spPr>
          <a:xfrm>
            <a:off x="564570" y="839821"/>
            <a:ext cx="4570242" cy="697353"/>
          </a:xfrm>
        </p:spPr>
        <p:txBody>
          <a:bodyPr>
            <a:noAutofit/>
          </a:bodyPr>
          <a:lstStyle>
            <a:lvl1pPr marL="0" indent="0" algn="l">
              <a:buNone/>
              <a:defRPr sz="4800" b="1" baseline="0">
                <a:solidFill>
                  <a:srgbClr val="F5C05B"/>
                </a:solidFill>
                <a:latin typeface="+mn-lt"/>
              </a:defRPr>
            </a:lvl1pPr>
          </a:lstStyle>
          <a:p>
            <a:pPr lvl="0"/>
            <a:r>
              <a:rPr lang="en-US"/>
              <a:t>DIVIDER</a:t>
            </a:r>
          </a:p>
        </p:txBody>
      </p:sp>
      <p:sp>
        <p:nvSpPr>
          <p:cNvPr id="24" name="Text Placeholder 23">
            <a:extLst>
              <a:ext uri="{FF2B5EF4-FFF2-40B4-BE49-F238E27FC236}">
                <a16:creationId xmlns:a16="http://schemas.microsoft.com/office/drawing/2014/main" id="{0DAAF9D7-1A38-8C49-9090-D89F5BC697EB}"/>
              </a:ext>
            </a:extLst>
          </p:cNvPr>
          <p:cNvSpPr>
            <a:spLocks noGrp="1"/>
          </p:cNvSpPr>
          <p:nvPr>
            <p:ph type="body" sz="quarter" idx="14" hasCustomPrompt="1"/>
          </p:nvPr>
        </p:nvSpPr>
        <p:spPr>
          <a:xfrm>
            <a:off x="564570" y="1537174"/>
            <a:ext cx="4570242" cy="697353"/>
          </a:xfrm>
        </p:spPr>
        <p:txBody>
          <a:bodyPr>
            <a:noAutofit/>
          </a:bodyPr>
          <a:lstStyle>
            <a:lvl1pPr marL="0" indent="0" algn="l">
              <a:buNone/>
              <a:defRPr sz="4800" baseline="0">
                <a:solidFill>
                  <a:schemeClr val="bg1"/>
                </a:solidFill>
                <a:latin typeface="+mn-lt"/>
              </a:defRPr>
            </a:lvl1pPr>
          </a:lstStyle>
          <a:p>
            <a:pPr lvl="0"/>
            <a:r>
              <a:rPr lang="en-US"/>
              <a:t>SLIDE</a:t>
            </a:r>
          </a:p>
        </p:txBody>
      </p:sp>
      <p:pic>
        <p:nvPicPr>
          <p:cNvPr id="49" name="Picture 48" descr="A picture containing drawing&#10;&#10;Description automatically generated">
            <a:extLst>
              <a:ext uri="{FF2B5EF4-FFF2-40B4-BE49-F238E27FC236}">
                <a16:creationId xmlns:a16="http://schemas.microsoft.com/office/drawing/2014/main" id="{321A129C-AE24-4647-93B2-5854962C0C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20528" y="6236181"/>
            <a:ext cx="203964" cy="269828"/>
          </a:xfrm>
          <a:prstGeom prst="rect">
            <a:avLst/>
          </a:prstGeom>
        </p:spPr>
      </p:pic>
      <p:sp>
        <p:nvSpPr>
          <p:cNvPr id="50" name="TextBox 49">
            <a:extLst>
              <a:ext uri="{FF2B5EF4-FFF2-40B4-BE49-F238E27FC236}">
                <a16:creationId xmlns:a16="http://schemas.microsoft.com/office/drawing/2014/main" id="{68867DF8-CD5D-A144-82EA-C1773F260396}"/>
              </a:ext>
            </a:extLst>
          </p:cNvPr>
          <p:cNvSpPr txBox="1"/>
          <p:nvPr userDrawn="1"/>
        </p:nvSpPr>
        <p:spPr>
          <a:xfrm>
            <a:off x="8371429" y="6259788"/>
            <a:ext cx="2749099" cy="246221"/>
          </a:xfrm>
          <a:prstGeom prst="rect">
            <a:avLst/>
          </a:prstGeom>
          <a:noFill/>
        </p:spPr>
        <p:txBody>
          <a:bodyPr wrap="square" rtlCol="0">
            <a:spAutoFit/>
          </a:bodyPr>
          <a:lstStyle/>
          <a:p>
            <a:pPr algn="r"/>
            <a:r>
              <a:rPr lang="en-US" sz="1000">
                <a:solidFill>
                  <a:srgbClr val="406F70"/>
                </a:solidFill>
              </a:rPr>
              <a:t>INNOVATION FOR THE FOOD SERVICE SECTOR</a:t>
            </a:r>
          </a:p>
        </p:txBody>
      </p:sp>
      <p:sp>
        <p:nvSpPr>
          <p:cNvPr id="51" name="Freeform 50">
            <a:extLst>
              <a:ext uri="{FF2B5EF4-FFF2-40B4-BE49-F238E27FC236}">
                <a16:creationId xmlns:a16="http://schemas.microsoft.com/office/drawing/2014/main" id="{9455F598-25EE-2E42-AE82-EC89029410A8}"/>
              </a:ext>
            </a:extLst>
          </p:cNvPr>
          <p:cNvSpPr/>
          <p:nvPr userDrawn="1"/>
        </p:nvSpPr>
        <p:spPr>
          <a:xfrm>
            <a:off x="5731417" y="1954693"/>
            <a:ext cx="6655299" cy="3924195"/>
          </a:xfrm>
          <a:custGeom>
            <a:avLst/>
            <a:gdLst>
              <a:gd name="connsiteX0" fmla="*/ 4252026 w 6655299"/>
              <a:gd name="connsiteY0" fmla="*/ 0 h 3924195"/>
              <a:gd name="connsiteX1" fmla="*/ 4805304 w 6655299"/>
              <a:gd name="connsiteY1" fmla="*/ 0 h 3924195"/>
              <a:gd name="connsiteX2" fmla="*/ 4805304 w 6655299"/>
              <a:gd name="connsiteY2" fmla="*/ 3 h 3924195"/>
              <a:gd name="connsiteX3" fmla="*/ 6655299 w 6655299"/>
              <a:gd name="connsiteY3" fmla="*/ 3 h 3924195"/>
              <a:gd name="connsiteX4" fmla="*/ 6655299 w 6655299"/>
              <a:gd name="connsiteY4" fmla="*/ 3389239 h 3924195"/>
              <a:gd name="connsiteX5" fmla="*/ 6563426 w 6655299"/>
              <a:gd name="connsiteY5" fmla="*/ 3440322 h 3924195"/>
              <a:gd name="connsiteX6" fmla="*/ 5012450 w 6655299"/>
              <a:gd name="connsiteY6" fmla="*/ 3904723 h 3924195"/>
              <a:gd name="connsiteX7" fmla="*/ 4626874 w 6655299"/>
              <a:gd name="connsiteY7" fmla="*/ 3924193 h 3924195"/>
              <a:gd name="connsiteX8" fmla="*/ 4626874 w 6655299"/>
              <a:gd name="connsiteY8" fmla="*/ 3924195 h 3924195"/>
              <a:gd name="connsiteX9" fmla="*/ 4073595 w 6655299"/>
              <a:gd name="connsiteY9" fmla="*/ 3924195 h 3924195"/>
              <a:gd name="connsiteX10" fmla="*/ 4073595 w 6655299"/>
              <a:gd name="connsiteY10" fmla="*/ 3924193 h 3924195"/>
              <a:gd name="connsiteX11" fmla="*/ 0 w 6655299"/>
              <a:gd name="connsiteY11" fmla="*/ 3924193 h 3924195"/>
              <a:gd name="connsiteX12" fmla="*/ 1479 w 6655299"/>
              <a:gd name="connsiteY12" fmla="*/ 3894887 h 3924195"/>
              <a:gd name="connsiteX13" fmla="*/ 638869 w 6655299"/>
              <a:gd name="connsiteY13" fmla="*/ 2042699 h 3924195"/>
              <a:gd name="connsiteX14" fmla="*/ 653293 w 6655299"/>
              <a:gd name="connsiteY14" fmla="*/ 2020781 h 3924195"/>
              <a:gd name="connsiteX15" fmla="*/ 689099 w 6655299"/>
              <a:gd name="connsiteY15" fmla="*/ 1963034 h 3924195"/>
              <a:gd name="connsiteX16" fmla="*/ 3866450 w 6655299"/>
              <a:gd name="connsiteY16" fmla="*/ 19472 h 3924195"/>
              <a:gd name="connsiteX17" fmla="*/ 4252026 w 6655299"/>
              <a:gd name="connsiteY17" fmla="*/ 3 h 3924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55299" h="3924195">
                <a:moveTo>
                  <a:pt x="4252026" y="0"/>
                </a:moveTo>
                <a:lnTo>
                  <a:pt x="4805304" y="0"/>
                </a:lnTo>
                <a:lnTo>
                  <a:pt x="4805304" y="3"/>
                </a:lnTo>
                <a:lnTo>
                  <a:pt x="6655299" y="3"/>
                </a:lnTo>
                <a:lnTo>
                  <a:pt x="6655299" y="3389239"/>
                </a:lnTo>
                <a:lnTo>
                  <a:pt x="6563426" y="3440322"/>
                </a:lnTo>
                <a:cubicBezTo>
                  <a:pt x="6091045" y="3686821"/>
                  <a:pt x="5567298" y="3848375"/>
                  <a:pt x="5012450" y="3904723"/>
                </a:cubicBezTo>
                <a:lnTo>
                  <a:pt x="4626874" y="3924193"/>
                </a:lnTo>
                <a:lnTo>
                  <a:pt x="4626874" y="3924195"/>
                </a:lnTo>
                <a:lnTo>
                  <a:pt x="4073595" y="3924195"/>
                </a:lnTo>
                <a:lnTo>
                  <a:pt x="4073595" y="3924193"/>
                </a:lnTo>
                <a:lnTo>
                  <a:pt x="0" y="3924193"/>
                </a:lnTo>
                <a:lnTo>
                  <a:pt x="1479" y="3894887"/>
                </a:lnTo>
                <a:cubicBezTo>
                  <a:pt x="70102" y="3219162"/>
                  <a:pt x="294767" y="2589565"/>
                  <a:pt x="638869" y="2042699"/>
                </a:cubicBezTo>
                <a:lnTo>
                  <a:pt x="653293" y="2020781"/>
                </a:lnTo>
                <a:lnTo>
                  <a:pt x="689099" y="1963034"/>
                </a:lnTo>
                <a:cubicBezTo>
                  <a:pt x="1382324" y="895933"/>
                  <a:pt x="2534813" y="154707"/>
                  <a:pt x="3866450" y="19472"/>
                </a:cubicBezTo>
                <a:lnTo>
                  <a:pt x="4252026" y="3"/>
                </a:lnTo>
                <a:close/>
              </a:path>
            </a:pathLst>
          </a:custGeom>
          <a:noFill/>
          <a:ln w="28575">
            <a:solidFill>
              <a:srgbClr val="F5C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62986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41" name="Freeform 40">
            <a:extLst>
              <a:ext uri="{FF2B5EF4-FFF2-40B4-BE49-F238E27FC236}">
                <a16:creationId xmlns:a16="http://schemas.microsoft.com/office/drawing/2014/main" id="{6A8F0427-21AA-B14D-BBA9-6F39F131B347}"/>
              </a:ext>
            </a:extLst>
          </p:cNvPr>
          <p:cNvSpPr/>
          <p:nvPr userDrawn="1"/>
        </p:nvSpPr>
        <p:spPr>
          <a:xfrm>
            <a:off x="-32035" y="489"/>
            <a:ext cx="11967862" cy="5497499"/>
          </a:xfrm>
          <a:custGeom>
            <a:avLst/>
            <a:gdLst>
              <a:gd name="connsiteX0" fmla="*/ 0 w 11967862"/>
              <a:gd name="connsiteY0" fmla="*/ 0 h 5497499"/>
              <a:gd name="connsiteX1" fmla="*/ 11967862 w 11967862"/>
              <a:gd name="connsiteY1" fmla="*/ 0 h 5497499"/>
              <a:gd name="connsiteX2" fmla="*/ 11870336 w 11967862"/>
              <a:gd name="connsiteY2" fmla="*/ 319524 h 5497499"/>
              <a:gd name="connsiteX3" fmla="*/ 11188239 w 11967862"/>
              <a:gd name="connsiteY3" fmla="*/ 1796423 h 5497499"/>
              <a:gd name="connsiteX4" fmla="*/ 10993596 w 11967862"/>
              <a:gd name="connsiteY4" fmla="*/ 2098884 h 5497499"/>
              <a:gd name="connsiteX5" fmla="*/ 10997979 w 11967862"/>
              <a:gd name="connsiteY5" fmla="*/ 2098884 h 5497499"/>
              <a:gd name="connsiteX6" fmla="*/ 10841275 w 11967862"/>
              <a:gd name="connsiteY6" fmla="*/ 2329348 h 5497499"/>
              <a:gd name="connsiteX7" fmla="*/ 5466954 w 11967862"/>
              <a:gd name="connsiteY7" fmla="*/ 5463470 h 5497499"/>
              <a:gd name="connsiteX8" fmla="*/ 4793114 w 11967862"/>
              <a:gd name="connsiteY8" fmla="*/ 5497495 h 5497499"/>
              <a:gd name="connsiteX9" fmla="*/ 4793114 w 11967862"/>
              <a:gd name="connsiteY9" fmla="*/ 5497499 h 5497499"/>
              <a:gd name="connsiteX10" fmla="*/ 3826192 w 11967862"/>
              <a:gd name="connsiteY10" fmla="*/ 5497499 h 5497499"/>
              <a:gd name="connsiteX11" fmla="*/ 3826192 w 11967862"/>
              <a:gd name="connsiteY11" fmla="*/ 5497495 h 5497499"/>
              <a:gd name="connsiteX12" fmla="*/ 0 w 11967862"/>
              <a:gd name="connsiteY12" fmla="*/ 5497495 h 549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67862" h="5497499">
                <a:moveTo>
                  <a:pt x="0" y="0"/>
                </a:moveTo>
                <a:lnTo>
                  <a:pt x="11967862" y="0"/>
                </a:lnTo>
                <a:lnTo>
                  <a:pt x="11870336" y="319524"/>
                </a:lnTo>
                <a:cubicBezTo>
                  <a:pt x="11695816" y="839460"/>
                  <a:pt x="11466132" y="1334077"/>
                  <a:pt x="11188239" y="1796423"/>
                </a:cubicBezTo>
                <a:lnTo>
                  <a:pt x="10993596" y="2098884"/>
                </a:lnTo>
                <a:lnTo>
                  <a:pt x="10997979" y="2098884"/>
                </a:lnTo>
                <a:lnTo>
                  <a:pt x="10841275" y="2329348"/>
                </a:lnTo>
                <a:cubicBezTo>
                  <a:pt x="9615728" y="4052718"/>
                  <a:pt x="7683328" y="5238384"/>
                  <a:pt x="5466954" y="5463470"/>
                </a:cubicBezTo>
                <a:lnTo>
                  <a:pt x="4793114" y="5497495"/>
                </a:lnTo>
                <a:lnTo>
                  <a:pt x="4793114" y="5497499"/>
                </a:lnTo>
                <a:lnTo>
                  <a:pt x="3826192" y="5497499"/>
                </a:lnTo>
                <a:lnTo>
                  <a:pt x="3826192" y="5497495"/>
                </a:lnTo>
                <a:lnTo>
                  <a:pt x="0" y="5497495"/>
                </a:lnTo>
                <a:close/>
              </a:path>
            </a:pathLst>
          </a:custGeom>
          <a:solidFill>
            <a:srgbClr val="406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a:extLst>
              <a:ext uri="{FF2B5EF4-FFF2-40B4-BE49-F238E27FC236}">
                <a16:creationId xmlns:a16="http://schemas.microsoft.com/office/drawing/2014/main" id="{7E2CB3AD-D17D-C74F-9E53-0AD5B51C1AF0}"/>
              </a:ext>
            </a:extLst>
          </p:cNvPr>
          <p:cNvSpPr/>
          <p:nvPr userDrawn="1"/>
        </p:nvSpPr>
        <p:spPr>
          <a:xfrm>
            <a:off x="5731417" y="1954693"/>
            <a:ext cx="6655299" cy="3924195"/>
          </a:xfrm>
          <a:custGeom>
            <a:avLst/>
            <a:gdLst>
              <a:gd name="connsiteX0" fmla="*/ 4252026 w 6655299"/>
              <a:gd name="connsiteY0" fmla="*/ 0 h 3924195"/>
              <a:gd name="connsiteX1" fmla="*/ 4805304 w 6655299"/>
              <a:gd name="connsiteY1" fmla="*/ 0 h 3924195"/>
              <a:gd name="connsiteX2" fmla="*/ 4805304 w 6655299"/>
              <a:gd name="connsiteY2" fmla="*/ 3 h 3924195"/>
              <a:gd name="connsiteX3" fmla="*/ 6655299 w 6655299"/>
              <a:gd name="connsiteY3" fmla="*/ 3 h 3924195"/>
              <a:gd name="connsiteX4" fmla="*/ 6655299 w 6655299"/>
              <a:gd name="connsiteY4" fmla="*/ 3389239 h 3924195"/>
              <a:gd name="connsiteX5" fmla="*/ 6563426 w 6655299"/>
              <a:gd name="connsiteY5" fmla="*/ 3440322 h 3924195"/>
              <a:gd name="connsiteX6" fmla="*/ 5012450 w 6655299"/>
              <a:gd name="connsiteY6" fmla="*/ 3904723 h 3924195"/>
              <a:gd name="connsiteX7" fmla="*/ 4626874 w 6655299"/>
              <a:gd name="connsiteY7" fmla="*/ 3924193 h 3924195"/>
              <a:gd name="connsiteX8" fmla="*/ 4626874 w 6655299"/>
              <a:gd name="connsiteY8" fmla="*/ 3924195 h 3924195"/>
              <a:gd name="connsiteX9" fmla="*/ 4073595 w 6655299"/>
              <a:gd name="connsiteY9" fmla="*/ 3924195 h 3924195"/>
              <a:gd name="connsiteX10" fmla="*/ 4073595 w 6655299"/>
              <a:gd name="connsiteY10" fmla="*/ 3924193 h 3924195"/>
              <a:gd name="connsiteX11" fmla="*/ 0 w 6655299"/>
              <a:gd name="connsiteY11" fmla="*/ 3924193 h 3924195"/>
              <a:gd name="connsiteX12" fmla="*/ 1479 w 6655299"/>
              <a:gd name="connsiteY12" fmla="*/ 3894887 h 3924195"/>
              <a:gd name="connsiteX13" fmla="*/ 638869 w 6655299"/>
              <a:gd name="connsiteY13" fmla="*/ 2042699 h 3924195"/>
              <a:gd name="connsiteX14" fmla="*/ 653293 w 6655299"/>
              <a:gd name="connsiteY14" fmla="*/ 2020781 h 3924195"/>
              <a:gd name="connsiteX15" fmla="*/ 689099 w 6655299"/>
              <a:gd name="connsiteY15" fmla="*/ 1963034 h 3924195"/>
              <a:gd name="connsiteX16" fmla="*/ 3866450 w 6655299"/>
              <a:gd name="connsiteY16" fmla="*/ 19472 h 3924195"/>
              <a:gd name="connsiteX17" fmla="*/ 4252026 w 6655299"/>
              <a:gd name="connsiteY17" fmla="*/ 3 h 3924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55299" h="3924195">
                <a:moveTo>
                  <a:pt x="4252026" y="0"/>
                </a:moveTo>
                <a:lnTo>
                  <a:pt x="4805304" y="0"/>
                </a:lnTo>
                <a:lnTo>
                  <a:pt x="4805304" y="3"/>
                </a:lnTo>
                <a:lnTo>
                  <a:pt x="6655299" y="3"/>
                </a:lnTo>
                <a:lnTo>
                  <a:pt x="6655299" y="3389239"/>
                </a:lnTo>
                <a:lnTo>
                  <a:pt x="6563426" y="3440322"/>
                </a:lnTo>
                <a:cubicBezTo>
                  <a:pt x="6091045" y="3686821"/>
                  <a:pt x="5567298" y="3848375"/>
                  <a:pt x="5012450" y="3904723"/>
                </a:cubicBezTo>
                <a:lnTo>
                  <a:pt x="4626874" y="3924193"/>
                </a:lnTo>
                <a:lnTo>
                  <a:pt x="4626874" y="3924195"/>
                </a:lnTo>
                <a:lnTo>
                  <a:pt x="4073595" y="3924195"/>
                </a:lnTo>
                <a:lnTo>
                  <a:pt x="4073595" y="3924193"/>
                </a:lnTo>
                <a:lnTo>
                  <a:pt x="0" y="3924193"/>
                </a:lnTo>
                <a:lnTo>
                  <a:pt x="1479" y="3894887"/>
                </a:lnTo>
                <a:cubicBezTo>
                  <a:pt x="70102" y="3219162"/>
                  <a:pt x="294767" y="2589565"/>
                  <a:pt x="638869" y="2042699"/>
                </a:cubicBezTo>
                <a:lnTo>
                  <a:pt x="653293" y="2020781"/>
                </a:lnTo>
                <a:lnTo>
                  <a:pt x="689099" y="1963034"/>
                </a:lnTo>
                <a:cubicBezTo>
                  <a:pt x="1382324" y="895933"/>
                  <a:pt x="2534813" y="154707"/>
                  <a:pt x="3866450" y="19472"/>
                </a:cubicBezTo>
                <a:lnTo>
                  <a:pt x="4252026" y="3"/>
                </a:lnTo>
                <a:close/>
              </a:path>
            </a:pathLst>
          </a:custGeom>
          <a:noFill/>
          <a:ln w="28575">
            <a:solidFill>
              <a:srgbClr val="F5C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3"/>
          <p:cNvSpPr>
            <a:spLocks noGrp="1"/>
          </p:cNvSpPr>
          <p:nvPr>
            <p:ph type="body" sz="quarter" idx="13" hasCustomPrompt="1"/>
          </p:nvPr>
        </p:nvSpPr>
        <p:spPr>
          <a:xfrm>
            <a:off x="564570" y="839821"/>
            <a:ext cx="4570242" cy="697353"/>
          </a:xfrm>
        </p:spPr>
        <p:txBody>
          <a:bodyPr>
            <a:noAutofit/>
          </a:bodyPr>
          <a:lstStyle>
            <a:lvl1pPr marL="0" indent="0" algn="l">
              <a:buNone/>
              <a:defRPr sz="4800" b="1" baseline="0">
                <a:solidFill>
                  <a:srgbClr val="F5C05B"/>
                </a:solidFill>
                <a:latin typeface="+mn-lt"/>
              </a:defRPr>
            </a:lvl1pPr>
          </a:lstStyle>
          <a:p>
            <a:pPr lvl="0"/>
            <a:r>
              <a:rPr lang="en-US"/>
              <a:t>DIVIDER</a:t>
            </a:r>
          </a:p>
        </p:txBody>
      </p:sp>
      <p:sp>
        <p:nvSpPr>
          <p:cNvPr id="24" name="Text Placeholder 23">
            <a:extLst>
              <a:ext uri="{FF2B5EF4-FFF2-40B4-BE49-F238E27FC236}">
                <a16:creationId xmlns:a16="http://schemas.microsoft.com/office/drawing/2014/main" id="{0DAAF9D7-1A38-8C49-9090-D89F5BC697EB}"/>
              </a:ext>
            </a:extLst>
          </p:cNvPr>
          <p:cNvSpPr>
            <a:spLocks noGrp="1"/>
          </p:cNvSpPr>
          <p:nvPr>
            <p:ph type="body" sz="quarter" idx="14" hasCustomPrompt="1"/>
          </p:nvPr>
        </p:nvSpPr>
        <p:spPr>
          <a:xfrm>
            <a:off x="564570" y="1537174"/>
            <a:ext cx="4570242" cy="697353"/>
          </a:xfrm>
        </p:spPr>
        <p:txBody>
          <a:bodyPr>
            <a:noAutofit/>
          </a:bodyPr>
          <a:lstStyle>
            <a:lvl1pPr marL="0" indent="0" algn="l">
              <a:buNone/>
              <a:defRPr sz="4800" baseline="0">
                <a:solidFill>
                  <a:schemeClr val="bg1"/>
                </a:solidFill>
                <a:latin typeface="+mn-lt"/>
              </a:defRPr>
            </a:lvl1pPr>
          </a:lstStyle>
          <a:p>
            <a:pPr lvl="0"/>
            <a:r>
              <a:rPr lang="en-US"/>
              <a:t>SLIDE</a:t>
            </a:r>
          </a:p>
        </p:txBody>
      </p:sp>
      <p:pic>
        <p:nvPicPr>
          <p:cNvPr id="49" name="Picture 48" descr="A picture containing drawing&#10;&#10;Description automatically generated">
            <a:extLst>
              <a:ext uri="{FF2B5EF4-FFF2-40B4-BE49-F238E27FC236}">
                <a16:creationId xmlns:a16="http://schemas.microsoft.com/office/drawing/2014/main" id="{321A129C-AE24-4647-93B2-5854962C0C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20528" y="6236181"/>
            <a:ext cx="203964" cy="269828"/>
          </a:xfrm>
          <a:prstGeom prst="rect">
            <a:avLst/>
          </a:prstGeom>
        </p:spPr>
      </p:pic>
      <p:sp>
        <p:nvSpPr>
          <p:cNvPr id="50" name="TextBox 49">
            <a:extLst>
              <a:ext uri="{FF2B5EF4-FFF2-40B4-BE49-F238E27FC236}">
                <a16:creationId xmlns:a16="http://schemas.microsoft.com/office/drawing/2014/main" id="{68867DF8-CD5D-A144-82EA-C1773F260396}"/>
              </a:ext>
            </a:extLst>
          </p:cNvPr>
          <p:cNvSpPr txBox="1"/>
          <p:nvPr userDrawn="1"/>
        </p:nvSpPr>
        <p:spPr>
          <a:xfrm>
            <a:off x="8371429" y="6259788"/>
            <a:ext cx="2749099" cy="246221"/>
          </a:xfrm>
          <a:prstGeom prst="rect">
            <a:avLst/>
          </a:prstGeom>
          <a:noFill/>
        </p:spPr>
        <p:txBody>
          <a:bodyPr wrap="square" rtlCol="0">
            <a:spAutoFit/>
          </a:bodyPr>
          <a:lstStyle/>
          <a:p>
            <a:pPr algn="r"/>
            <a:r>
              <a:rPr lang="en-US" sz="1000">
                <a:solidFill>
                  <a:srgbClr val="406F70"/>
                </a:solidFill>
              </a:rPr>
              <a:t>INNOVATION FOR THE FOOD SERVICE SECTOR</a:t>
            </a:r>
          </a:p>
        </p:txBody>
      </p:sp>
    </p:spTree>
    <p:extLst>
      <p:ext uri="{BB962C8B-B14F-4D97-AF65-F5344CB8AC3E}">
        <p14:creationId xmlns:p14="http://schemas.microsoft.com/office/powerpoint/2010/main" val="4148160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406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a:solidFill>
                  <a:schemeClr val="bg1"/>
                </a:solidFill>
                <a:effectLst/>
                <a:latin typeface="+mn-lt"/>
                <a:ea typeface="+mn-ea"/>
                <a:cs typeface="+mn-cs"/>
                <a:sym typeface="Quattrocento Sans"/>
              </a:rPr>
              <a:t>SUSTAIN</a:t>
            </a:r>
          </a:p>
          <a:p>
            <a:pPr fontAlgn="base"/>
            <a:r>
              <a:rPr lang="en-IE" sz="4400" b="0" i="0" u="none" strike="noStrike" kern="1200" baseline="0">
                <a:solidFill>
                  <a:schemeClr val="bg1"/>
                </a:solidFill>
                <a:effectLst/>
                <a:latin typeface="+mn-lt"/>
                <a:ea typeface="+mn-ea"/>
                <a:cs typeface="+mn-cs"/>
                <a:sym typeface="Quattrocento Sans"/>
              </a:rPr>
              <a:t>FONT TYPEFACE &amp; SIZE</a:t>
            </a:r>
            <a:endParaRPr lang="en-IE" sz="3600" baseline="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a:solidFill>
                  <a:schemeClr val="bg1"/>
                </a:solidFill>
                <a:effectLst/>
                <a:latin typeface="+mn-lt"/>
                <a:ea typeface="+mn-ea"/>
                <a:cs typeface="+mn-cs"/>
              </a:rPr>
              <a:t>PLEASE</a:t>
            </a:r>
            <a:r>
              <a:rPr lang="en-IE" sz="3000" b="0" i="0" u="none" strike="noStrike" kern="1200" baseline="0">
                <a:solidFill>
                  <a:schemeClr val="bg1"/>
                </a:solidFill>
                <a:effectLst/>
                <a:latin typeface="+mn-lt"/>
                <a:ea typeface="+mn-ea"/>
                <a:cs typeface="+mn-cs"/>
              </a:rPr>
              <a:t> ENSURE TO KEEP FONTS AS PER THE LAYOUT</a:t>
            </a:r>
            <a:endParaRPr lang="en-IE" sz="3000" b="0" i="0" u="none" strike="noStrike" kern="1200">
              <a:solidFill>
                <a:schemeClr val="bg1"/>
              </a:solidFill>
              <a:effectLst/>
              <a:latin typeface="+mn-lt"/>
              <a:ea typeface="+mn-ea"/>
              <a:cs typeface="+mn-cs"/>
            </a:endParaRPr>
          </a:p>
          <a:p>
            <a:pPr fontAlgn="base"/>
            <a:endParaRPr lang="en-IE" sz="3000" b="0" i="0" u="none" strike="noStrike" kern="120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a:solidFill>
                  <a:schemeClr val="bg1"/>
                </a:solidFill>
                <a:effectLst/>
                <a:latin typeface="+mn-lt"/>
                <a:ea typeface="+mn-ea"/>
                <a:cs typeface="+mn-cs"/>
              </a:rPr>
              <a:t>48 point </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Divider</a:t>
            </a:r>
            <a:r>
              <a:rPr lang="en-IE" sz="3000" b="0" i="0" u="none" strike="noStrike" kern="1200" baseline="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36 point</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30 point</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	</a:t>
            </a:r>
            <a:r>
              <a:rPr lang="en-IE" sz="3000" b="0" i="0" u="none" strike="noStrike" kern="1200" baseline="0">
                <a:solidFill>
                  <a:schemeClr val="bg1"/>
                </a:solidFill>
                <a:effectLst/>
                <a:latin typeface="+mn-lt"/>
                <a:ea typeface="+mn-ea"/>
                <a:cs typeface="+mn-cs"/>
              </a:rPr>
              <a:t>       </a:t>
            </a:r>
            <a:r>
              <a:rPr lang="en-IE" sz="3000" b="0" i="0" u="none" strike="noStrike" kern="120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24 point</a:t>
            </a:r>
            <a:r>
              <a:rPr lang="en-IE" sz="3000" b="0" i="0" u="none" strike="noStrike" kern="1200" baseline="0">
                <a:solidFill>
                  <a:schemeClr val="bg1"/>
                </a:solidFill>
                <a:effectLst/>
                <a:latin typeface="+mn-lt"/>
                <a:ea typeface="+mn-ea"/>
                <a:cs typeface="+mn-cs"/>
              </a:rPr>
              <a:t>  -  </a:t>
            </a:r>
            <a:r>
              <a:rPr lang="en-IE" sz="3000" b="0" i="0" u="none" strike="noStrike" kern="1200" baseline="0">
                <a:solidFill>
                  <a:schemeClr val="bg1"/>
                </a:solidFill>
                <a:effectLst/>
                <a:latin typeface="+mn-lt"/>
                <a:ea typeface="Quattrocento Sans"/>
                <a:cs typeface="Quattrocento Sans"/>
                <a:sym typeface="Quattrocento Sans"/>
              </a:rPr>
              <a:t>Main </a:t>
            </a:r>
            <a:r>
              <a:rPr lang="en-IE" sz="3000" b="0" i="0" u="none" strike="noStrike" kern="1200">
                <a:solidFill>
                  <a:schemeClr val="bg1"/>
                </a:solidFill>
                <a:effectLst/>
                <a:latin typeface="+mn-lt"/>
                <a:ea typeface="+mn-ea"/>
                <a:cs typeface="+mn-cs"/>
              </a:rPr>
              <a:t>Text Body </a:t>
            </a:r>
            <a:endParaRPr lang="en-US" sz="3000"/>
          </a:p>
          <a:p>
            <a:pPr fontAlgn="base"/>
            <a:endParaRPr lang="en-IE" sz="3000" b="0" i="0" u="none" strike="noStrike" kern="1200">
              <a:solidFill>
                <a:schemeClr val="bg1"/>
              </a:solidFill>
              <a:effectLst/>
              <a:latin typeface="+mn-lt"/>
              <a:ea typeface="+mn-ea"/>
              <a:cs typeface="+mn-cs"/>
            </a:endParaRPr>
          </a:p>
        </p:txBody>
      </p:sp>
      <p:sp>
        <p:nvSpPr>
          <p:cNvPr id="9" name="Rectangle 8"/>
          <p:cNvSpPr/>
          <p:nvPr userDrawn="1"/>
        </p:nvSpPr>
        <p:spPr>
          <a:xfrm>
            <a:off x="424669" y="2883583"/>
            <a:ext cx="5489434" cy="2123658"/>
          </a:xfrm>
          <a:prstGeom prst="rect">
            <a:avLst/>
          </a:prstGeom>
        </p:spPr>
        <p:txBody>
          <a:bodyPr wrap="square">
            <a:spAutoFit/>
          </a:bodyPr>
          <a:lstStyle/>
          <a:p>
            <a:pPr fontAlgn="base"/>
            <a:r>
              <a:rPr lang="en-IE" sz="2400" b="0" i="0" u="none" strike="noStrike" kern="1200" baseline="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a:solidFill>
                  <a:schemeClr val="bg1"/>
                </a:solidFill>
                <a:effectLst/>
                <a:latin typeface="+mn-lt"/>
                <a:ea typeface="+mn-ea"/>
                <a:cs typeface="+mn-cs"/>
                <a:sym typeface="Quattrocento Sans"/>
              </a:rPr>
              <a:t>SUSTAIN </a:t>
            </a:r>
            <a:r>
              <a:rPr lang="en-IE" sz="2400" b="0" i="0" u="none" strike="noStrike" kern="1200" baseline="0">
                <a:solidFill>
                  <a:schemeClr val="bg1"/>
                </a:solidFill>
                <a:effectLst/>
                <a:latin typeface="+mn-lt"/>
                <a:ea typeface="+mn-ea"/>
                <a:cs typeface="+mn-cs"/>
                <a:sym typeface="Quattrocento Sans"/>
              </a:rPr>
              <a:t>PowerPoint is</a:t>
            </a:r>
            <a:r>
              <a:rPr lang="is-IS" sz="2400" b="0" i="0" u="none" strike="noStrike" kern="1200" baseline="0">
                <a:solidFill>
                  <a:schemeClr val="bg1"/>
                </a:solidFill>
                <a:effectLst/>
                <a:latin typeface="+mn-lt"/>
                <a:ea typeface="+mn-ea"/>
                <a:cs typeface="+mn-cs"/>
                <a:sym typeface="Quattrocento Sans"/>
              </a:rPr>
              <a:t>….</a:t>
            </a:r>
            <a:endParaRPr lang="en-IE" sz="2400" b="0" i="0" u="none" strike="noStrike" kern="1200" baseline="0">
              <a:solidFill>
                <a:schemeClr val="bg1"/>
              </a:solidFill>
              <a:effectLst/>
              <a:latin typeface="+mn-lt"/>
              <a:ea typeface="+mn-ea"/>
              <a:cs typeface="+mn-cs"/>
              <a:sym typeface="Quattrocento Sans"/>
            </a:endParaRPr>
          </a:p>
          <a:p>
            <a:pPr fontAlgn="base"/>
            <a:endParaRPr lang="en-IE" sz="2400" b="0" i="0" u="none" strike="noStrike" kern="1200" baseline="0">
              <a:solidFill>
                <a:schemeClr val="bg1"/>
              </a:solidFill>
              <a:effectLst/>
              <a:latin typeface="+mn-lt"/>
              <a:ea typeface="+mn-ea"/>
              <a:cs typeface="+mn-cs"/>
              <a:sym typeface="Quattrocento Sans"/>
            </a:endParaRPr>
          </a:p>
          <a:p>
            <a:pPr fontAlgn="base"/>
            <a:r>
              <a:rPr lang="en-IE" sz="3600" b="1" i="1" baseline="0">
                <a:solidFill>
                  <a:schemeClr val="bg1"/>
                </a:solidFill>
                <a:latin typeface="+mn-lt"/>
                <a:ea typeface="Quattrocento Sans"/>
                <a:cs typeface="Quattrocento Sans"/>
                <a:sym typeface="Quattrocento Sans"/>
              </a:rPr>
              <a:t>Calibri</a:t>
            </a:r>
            <a:endParaRPr lang="en-IE" sz="3600" baseline="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a:solidFill>
                  <a:schemeClr val="bg1"/>
                </a:solidFill>
                <a:effectLst/>
                <a:latin typeface="+mn-lt"/>
                <a:ea typeface="+mn-ea"/>
                <a:cs typeface="+mn-cs"/>
              </a:rPr>
              <a:t>*** </a:t>
            </a:r>
            <a:r>
              <a:rPr lang="en-IE" sz="2400" b="1" kern="1200">
                <a:solidFill>
                  <a:schemeClr val="bg1"/>
                </a:solidFill>
                <a:effectLst/>
                <a:latin typeface="+mn-lt"/>
                <a:ea typeface="+mn-ea"/>
                <a:cs typeface="+mn-cs"/>
              </a:rPr>
              <a:t>PLEASE DELETE THIS INSTRUCTION SLIDE BEFORE PRESENTING FINAL PRESENTATION </a:t>
            </a:r>
            <a:r>
              <a:rPr lang="en-IE" sz="2400" kern="1200">
                <a:solidFill>
                  <a:schemeClr val="bg1"/>
                </a:solidFill>
                <a:effectLst/>
                <a:latin typeface="+mn-lt"/>
                <a:ea typeface="+mn-ea"/>
                <a:cs typeface="+mn-cs"/>
              </a:rPr>
              <a:t>*** </a:t>
            </a:r>
            <a:endParaRPr lang="en-US" sz="2400" kern="120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680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with laptop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648EC69-4DD2-7F42-A144-C9451D2F508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429500" y="740153"/>
            <a:ext cx="4762500" cy="5612853"/>
          </a:xfrm>
          <a:prstGeom prst="rect">
            <a:avLst/>
          </a:prstGeom>
        </p:spPr>
      </p:pic>
      <p:sp>
        <p:nvSpPr>
          <p:cNvPr id="12" name="Picture Placeholder 7">
            <a:extLst>
              <a:ext uri="{FF2B5EF4-FFF2-40B4-BE49-F238E27FC236}">
                <a16:creationId xmlns:a16="http://schemas.microsoft.com/office/drawing/2014/main" id="{10D0C1DD-3955-1D42-9001-66E5125745E7}"/>
              </a:ext>
            </a:extLst>
          </p:cNvPr>
          <p:cNvSpPr>
            <a:spLocks noGrp="1"/>
          </p:cNvSpPr>
          <p:nvPr>
            <p:ph type="pic" sz="quarter" idx="15" hasCustomPrompt="1"/>
          </p:nvPr>
        </p:nvSpPr>
        <p:spPr>
          <a:xfrm>
            <a:off x="8802435" y="1223694"/>
            <a:ext cx="3389565" cy="4033653"/>
          </a:xfrm>
          <a:prstGeom prst="rect">
            <a:avLst/>
          </a:prstGeo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a:t>Click here to add photo</a:t>
            </a:r>
          </a:p>
        </p:txBody>
      </p:sp>
      <p:pic>
        <p:nvPicPr>
          <p:cNvPr id="18" name="Picture 17" descr="A picture containing drawing&#10;&#10;Description automatically generated">
            <a:extLst>
              <a:ext uri="{FF2B5EF4-FFF2-40B4-BE49-F238E27FC236}">
                <a16:creationId xmlns:a16="http://schemas.microsoft.com/office/drawing/2014/main" id="{E8A5AE36-0F2E-124A-A3EF-EEA096924DF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9613" y="6202300"/>
            <a:ext cx="203964" cy="269828"/>
          </a:xfrm>
          <a:prstGeom prst="rect">
            <a:avLst/>
          </a:prstGeom>
        </p:spPr>
      </p:pic>
      <p:sp>
        <p:nvSpPr>
          <p:cNvPr id="19" name="TextBox 18">
            <a:extLst>
              <a:ext uri="{FF2B5EF4-FFF2-40B4-BE49-F238E27FC236}">
                <a16:creationId xmlns:a16="http://schemas.microsoft.com/office/drawing/2014/main" id="{11B8C116-FC38-814F-A747-07F740B0AFB5}"/>
              </a:ext>
            </a:extLst>
          </p:cNvPr>
          <p:cNvSpPr txBox="1"/>
          <p:nvPr userDrawn="1"/>
        </p:nvSpPr>
        <p:spPr>
          <a:xfrm>
            <a:off x="793577" y="6261968"/>
            <a:ext cx="10599865" cy="246221"/>
          </a:xfrm>
          <a:prstGeom prst="rect">
            <a:avLst/>
          </a:prstGeom>
          <a:noFill/>
        </p:spPr>
        <p:txBody>
          <a:bodyPr wrap="square" rtlCol="0">
            <a:spAutoFit/>
          </a:bodyPr>
          <a:lstStyle/>
          <a:p>
            <a:pPr algn="l"/>
            <a:r>
              <a:rPr lang="en-US" sz="1000">
                <a:solidFill>
                  <a:srgbClr val="406F70"/>
                </a:solidFill>
              </a:rPr>
              <a:t>INNOVATION FOR THE FOOD SERVICE SECTOR</a:t>
            </a:r>
          </a:p>
        </p:txBody>
      </p:sp>
      <p:cxnSp>
        <p:nvCxnSpPr>
          <p:cNvPr id="23" name="Straight Connector 22">
            <a:extLst>
              <a:ext uri="{FF2B5EF4-FFF2-40B4-BE49-F238E27FC236}">
                <a16:creationId xmlns:a16="http://schemas.microsoft.com/office/drawing/2014/main" id="{01291A2A-B2DE-DD43-840F-E28E154243DB}"/>
              </a:ext>
            </a:extLst>
          </p:cNvPr>
          <p:cNvCxnSpPr/>
          <p:nvPr userDrawn="1"/>
        </p:nvCxnSpPr>
        <p:spPr>
          <a:xfrm flipH="1">
            <a:off x="354454" y="1429266"/>
            <a:ext cx="6348991" cy="0"/>
          </a:xfrm>
          <a:prstGeom prst="line">
            <a:avLst/>
          </a:prstGeom>
          <a:ln>
            <a:solidFill>
              <a:srgbClr val="F5C05B"/>
            </a:solidFill>
          </a:ln>
        </p:spPr>
        <p:style>
          <a:lnRef idx="1">
            <a:schemeClr val="accent1"/>
          </a:lnRef>
          <a:fillRef idx="0">
            <a:schemeClr val="accent1"/>
          </a:fillRef>
          <a:effectRef idx="0">
            <a:schemeClr val="accent1"/>
          </a:effectRef>
          <a:fontRef idx="minor">
            <a:schemeClr val="tx1"/>
          </a:fontRef>
        </p:style>
      </p:cxnSp>
      <p:sp>
        <p:nvSpPr>
          <p:cNvPr id="24" name="Text Placeholder 23">
            <a:extLst>
              <a:ext uri="{FF2B5EF4-FFF2-40B4-BE49-F238E27FC236}">
                <a16:creationId xmlns:a16="http://schemas.microsoft.com/office/drawing/2014/main" id="{A6B308DE-2276-1643-BCF5-29D090A5AF04}"/>
              </a:ext>
            </a:extLst>
          </p:cNvPr>
          <p:cNvSpPr>
            <a:spLocks noGrp="1"/>
          </p:cNvSpPr>
          <p:nvPr>
            <p:ph type="body" sz="quarter" idx="16" hasCustomPrompt="1"/>
          </p:nvPr>
        </p:nvSpPr>
        <p:spPr>
          <a:xfrm>
            <a:off x="619297" y="599962"/>
            <a:ext cx="5839220" cy="697353"/>
          </a:xfrm>
        </p:spPr>
        <p:txBody>
          <a:bodyPr>
            <a:normAutofit/>
          </a:bodyPr>
          <a:lstStyle>
            <a:lvl1pPr marL="0" indent="0" algn="l">
              <a:buNone/>
              <a:defRPr sz="3600">
                <a:solidFill>
                  <a:srgbClr val="5E5E5E"/>
                </a:solidFill>
                <a:latin typeface="+mn-lt"/>
              </a:defRPr>
            </a:lvl1pPr>
          </a:lstStyle>
          <a:p>
            <a:pPr lvl="0"/>
            <a:r>
              <a:rPr lang="en-US"/>
              <a:t>TITLE</a:t>
            </a:r>
          </a:p>
        </p:txBody>
      </p:sp>
      <p:sp>
        <p:nvSpPr>
          <p:cNvPr id="25" name="Text Placeholder 25">
            <a:extLst>
              <a:ext uri="{FF2B5EF4-FFF2-40B4-BE49-F238E27FC236}">
                <a16:creationId xmlns:a16="http://schemas.microsoft.com/office/drawing/2014/main" id="{8069B3CA-B668-ED44-8A33-09E95C2CAA70}"/>
              </a:ext>
            </a:extLst>
          </p:cNvPr>
          <p:cNvSpPr>
            <a:spLocks noGrp="1"/>
          </p:cNvSpPr>
          <p:nvPr>
            <p:ph type="body" sz="quarter" idx="17" hasCustomPrompt="1"/>
          </p:nvPr>
        </p:nvSpPr>
        <p:spPr>
          <a:xfrm>
            <a:off x="619297" y="1607995"/>
            <a:ext cx="5839220" cy="3983333"/>
          </a:xfrm>
        </p:spPr>
        <p:txBody>
          <a:bodyPr>
            <a:noAutofit/>
          </a:bodyPr>
          <a:lstStyle>
            <a:lvl1pPr marL="0" indent="0" algn="l">
              <a:buNone/>
              <a:defRPr sz="300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Sub Title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ptop with heade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6DBF31C-659C-884D-9FA3-2AE11699EAC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00190" y="1447737"/>
            <a:ext cx="7941283" cy="4839954"/>
          </a:xfrm>
          <a:prstGeom prst="rect">
            <a:avLst/>
          </a:prstGeom>
        </p:spPr>
      </p:pic>
      <p:sp>
        <p:nvSpPr>
          <p:cNvPr id="14" name="Text Placeholder 23">
            <a:extLst>
              <a:ext uri="{FF2B5EF4-FFF2-40B4-BE49-F238E27FC236}">
                <a16:creationId xmlns:a16="http://schemas.microsoft.com/office/drawing/2014/main" id="{B1A085AB-3335-C14C-A1AB-2F1E08070A6F}"/>
              </a:ext>
            </a:extLst>
          </p:cNvPr>
          <p:cNvSpPr>
            <a:spLocks noGrp="1"/>
          </p:cNvSpPr>
          <p:nvPr>
            <p:ph type="body" sz="quarter" idx="13" hasCustomPrompt="1"/>
          </p:nvPr>
        </p:nvSpPr>
        <p:spPr>
          <a:xfrm>
            <a:off x="0" y="213464"/>
            <a:ext cx="12192000" cy="704485"/>
          </a:xfrm>
        </p:spPr>
        <p:txBody>
          <a:bodyPr>
            <a:normAutofit/>
          </a:bodyPr>
          <a:lstStyle>
            <a:lvl1pPr marL="0" indent="0" algn="ctr">
              <a:buNone/>
              <a:defRPr sz="3600">
                <a:solidFill>
                  <a:srgbClr val="5E5E5E"/>
                </a:solidFill>
                <a:latin typeface="+mn-lt"/>
              </a:defRPr>
            </a:lvl1pPr>
          </a:lstStyle>
          <a:p>
            <a:pPr lvl="0"/>
            <a:r>
              <a:rPr lang="en-US"/>
              <a:t>TITLE</a:t>
            </a:r>
          </a:p>
        </p:txBody>
      </p:sp>
      <p:sp>
        <p:nvSpPr>
          <p:cNvPr id="18" name="Text Placeholder 25">
            <a:extLst>
              <a:ext uri="{FF2B5EF4-FFF2-40B4-BE49-F238E27FC236}">
                <a16:creationId xmlns:a16="http://schemas.microsoft.com/office/drawing/2014/main" id="{C7985ADB-EBD3-8D4F-8AA4-0CFC77281B08}"/>
              </a:ext>
            </a:extLst>
          </p:cNvPr>
          <p:cNvSpPr>
            <a:spLocks noGrp="1"/>
          </p:cNvSpPr>
          <p:nvPr>
            <p:ph type="body" sz="quarter" idx="14" hasCustomPrompt="1"/>
          </p:nvPr>
        </p:nvSpPr>
        <p:spPr>
          <a:xfrm>
            <a:off x="0" y="1045042"/>
            <a:ext cx="12192000" cy="590599"/>
          </a:xfrm>
        </p:spPr>
        <p:txBody>
          <a:bodyPr>
            <a:noAutofit/>
          </a:bodyPr>
          <a:lstStyle>
            <a:lvl1pPr marL="0" indent="0" algn="ctr">
              <a:buNone/>
              <a:defRPr sz="300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Sub Title</a:t>
            </a:r>
          </a:p>
        </p:txBody>
      </p:sp>
      <p:cxnSp>
        <p:nvCxnSpPr>
          <p:cNvPr id="19" name="Straight Connector 18">
            <a:extLst>
              <a:ext uri="{FF2B5EF4-FFF2-40B4-BE49-F238E27FC236}">
                <a16:creationId xmlns:a16="http://schemas.microsoft.com/office/drawing/2014/main" id="{90BFF758-75DB-D745-8BA2-793966FF3988}"/>
              </a:ext>
            </a:extLst>
          </p:cNvPr>
          <p:cNvCxnSpPr/>
          <p:nvPr userDrawn="1"/>
        </p:nvCxnSpPr>
        <p:spPr>
          <a:xfrm flipH="1">
            <a:off x="280404" y="945173"/>
            <a:ext cx="11623126" cy="0"/>
          </a:xfrm>
          <a:prstGeom prst="line">
            <a:avLst/>
          </a:prstGeom>
          <a:ln>
            <a:solidFill>
              <a:srgbClr val="F5C05B"/>
            </a:solidFill>
          </a:ln>
        </p:spPr>
        <p:style>
          <a:lnRef idx="1">
            <a:schemeClr val="accent1"/>
          </a:lnRef>
          <a:fillRef idx="0">
            <a:schemeClr val="accent1"/>
          </a:fillRef>
          <a:effectRef idx="0">
            <a:schemeClr val="accent1"/>
          </a:effectRef>
          <a:fontRef idx="minor">
            <a:schemeClr val="tx1"/>
          </a:fontRef>
        </p:style>
      </p:cxnSp>
      <p:sp>
        <p:nvSpPr>
          <p:cNvPr id="20" name="Picture Placeholder 7">
            <a:extLst>
              <a:ext uri="{FF2B5EF4-FFF2-40B4-BE49-F238E27FC236}">
                <a16:creationId xmlns:a16="http://schemas.microsoft.com/office/drawing/2014/main" id="{9D0EE3FE-603F-234A-9467-CD7E8EB8D303}"/>
              </a:ext>
            </a:extLst>
          </p:cNvPr>
          <p:cNvSpPr>
            <a:spLocks noGrp="1"/>
          </p:cNvSpPr>
          <p:nvPr>
            <p:ph type="pic" sz="quarter" idx="15" hasCustomPrompt="1"/>
          </p:nvPr>
        </p:nvSpPr>
        <p:spPr>
          <a:xfrm>
            <a:off x="3184071" y="1893434"/>
            <a:ext cx="5665788" cy="3478212"/>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            Click here  to add photo</a:t>
            </a:r>
          </a:p>
        </p:txBody>
      </p:sp>
      <p:pic>
        <p:nvPicPr>
          <p:cNvPr id="23" name="Picture 22" descr="A picture containing drawing&#10;&#10;Description automatically generated">
            <a:extLst>
              <a:ext uri="{FF2B5EF4-FFF2-40B4-BE49-F238E27FC236}">
                <a16:creationId xmlns:a16="http://schemas.microsoft.com/office/drawing/2014/main" id="{240513B8-E3AB-3549-8AE8-90DD3C24118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01975" y="6098205"/>
            <a:ext cx="203964" cy="269828"/>
          </a:xfrm>
          <a:prstGeom prst="rect">
            <a:avLst/>
          </a:prstGeom>
        </p:spPr>
      </p:pic>
      <p:sp>
        <p:nvSpPr>
          <p:cNvPr id="24" name="TextBox 23">
            <a:extLst>
              <a:ext uri="{FF2B5EF4-FFF2-40B4-BE49-F238E27FC236}">
                <a16:creationId xmlns:a16="http://schemas.microsoft.com/office/drawing/2014/main" id="{51BD872D-974D-8848-B07E-82A63089673F}"/>
              </a:ext>
            </a:extLst>
          </p:cNvPr>
          <p:cNvSpPr txBox="1"/>
          <p:nvPr userDrawn="1"/>
        </p:nvSpPr>
        <p:spPr>
          <a:xfrm>
            <a:off x="-1" y="6385778"/>
            <a:ext cx="12191999" cy="246221"/>
          </a:xfrm>
          <a:prstGeom prst="rect">
            <a:avLst/>
          </a:prstGeom>
          <a:noFill/>
        </p:spPr>
        <p:txBody>
          <a:bodyPr wrap="square" rtlCol="0">
            <a:spAutoFit/>
          </a:bodyPr>
          <a:lstStyle/>
          <a:p>
            <a:pPr algn="ctr"/>
            <a:r>
              <a:rPr lang="en-US" sz="1000">
                <a:solidFill>
                  <a:srgbClr val="406F70"/>
                </a:solidFill>
              </a:rPr>
              <a:t>INNOVATION FOR THE FOOD SERVICE SECTOR</a:t>
            </a:r>
          </a:p>
        </p:txBody>
      </p:sp>
    </p:spTree>
    <p:extLst>
      <p:ext uri="{BB962C8B-B14F-4D97-AF65-F5344CB8AC3E}">
        <p14:creationId xmlns:p14="http://schemas.microsoft.com/office/powerpoint/2010/main" val="30330967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with iphon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DC31BFF-79FC-F241-B04B-5AD2A7DF5CB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890657" y="550299"/>
            <a:ext cx="5479143" cy="6292294"/>
          </a:xfrm>
          <a:prstGeom prst="rect">
            <a:avLst/>
          </a:prstGeom>
        </p:spPr>
      </p:pic>
      <p:sp>
        <p:nvSpPr>
          <p:cNvPr id="11" name="Picture Placeholder 6">
            <a:extLst>
              <a:ext uri="{FF2B5EF4-FFF2-40B4-BE49-F238E27FC236}">
                <a16:creationId xmlns:a16="http://schemas.microsoft.com/office/drawing/2014/main" id="{C8DEF4C4-57D8-7742-9ABC-010C7DD3CAAA}"/>
              </a:ext>
            </a:extLst>
          </p:cNvPr>
          <p:cNvSpPr>
            <a:spLocks noGrp="1"/>
          </p:cNvSpPr>
          <p:nvPr>
            <p:ph type="pic" sz="quarter" idx="14" hasCustomPrompt="1"/>
          </p:nvPr>
        </p:nvSpPr>
        <p:spPr>
          <a:xfrm>
            <a:off x="7754938" y="1192681"/>
            <a:ext cx="2187575" cy="3886200"/>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 Click here to add photo</a:t>
            </a:r>
          </a:p>
        </p:txBody>
      </p:sp>
      <p:cxnSp>
        <p:nvCxnSpPr>
          <p:cNvPr id="12" name="Straight Connector 11">
            <a:extLst>
              <a:ext uri="{FF2B5EF4-FFF2-40B4-BE49-F238E27FC236}">
                <a16:creationId xmlns:a16="http://schemas.microsoft.com/office/drawing/2014/main" id="{F5A1CC7B-A5D0-3449-BDE4-751FF55A92EF}"/>
              </a:ext>
            </a:extLst>
          </p:cNvPr>
          <p:cNvCxnSpPr/>
          <p:nvPr userDrawn="1"/>
        </p:nvCxnSpPr>
        <p:spPr>
          <a:xfrm flipH="1">
            <a:off x="354454" y="1429266"/>
            <a:ext cx="6348991" cy="0"/>
          </a:xfrm>
          <a:prstGeom prst="line">
            <a:avLst/>
          </a:prstGeom>
          <a:ln>
            <a:solidFill>
              <a:srgbClr val="F5C05B"/>
            </a:solidFill>
          </a:ln>
        </p:spPr>
        <p:style>
          <a:lnRef idx="1">
            <a:schemeClr val="accent1"/>
          </a:lnRef>
          <a:fillRef idx="0">
            <a:schemeClr val="accent1"/>
          </a:fillRef>
          <a:effectRef idx="0">
            <a:schemeClr val="accent1"/>
          </a:effectRef>
          <a:fontRef idx="minor">
            <a:schemeClr val="tx1"/>
          </a:fontRef>
        </p:style>
      </p:cxnSp>
      <p:sp>
        <p:nvSpPr>
          <p:cNvPr id="13" name="Text Placeholder 23">
            <a:extLst>
              <a:ext uri="{FF2B5EF4-FFF2-40B4-BE49-F238E27FC236}">
                <a16:creationId xmlns:a16="http://schemas.microsoft.com/office/drawing/2014/main" id="{654CA222-30C6-D44A-8747-5CB022E2409C}"/>
              </a:ext>
            </a:extLst>
          </p:cNvPr>
          <p:cNvSpPr>
            <a:spLocks noGrp="1"/>
          </p:cNvSpPr>
          <p:nvPr>
            <p:ph type="body" sz="quarter" idx="16" hasCustomPrompt="1"/>
          </p:nvPr>
        </p:nvSpPr>
        <p:spPr>
          <a:xfrm>
            <a:off x="619297" y="599962"/>
            <a:ext cx="5839220" cy="697353"/>
          </a:xfrm>
        </p:spPr>
        <p:txBody>
          <a:bodyPr>
            <a:normAutofit/>
          </a:bodyPr>
          <a:lstStyle>
            <a:lvl1pPr marL="0" indent="0" algn="l">
              <a:buNone/>
              <a:defRPr sz="3600">
                <a:solidFill>
                  <a:srgbClr val="5E5E5E"/>
                </a:solidFill>
                <a:latin typeface="+mn-lt"/>
              </a:defRPr>
            </a:lvl1pPr>
          </a:lstStyle>
          <a:p>
            <a:pPr lvl="0"/>
            <a:r>
              <a:rPr lang="en-US"/>
              <a:t>TITLE</a:t>
            </a:r>
          </a:p>
        </p:txBody>
      </p:sp>
      <p:sp>
        <p:nvSpPr>
          <p:cNvPr id="15" name="Text Placeholder 25">
            <a:extLst>
              <a:ext uri="{FF2B5EF4-FFF2-40B4-BE49-F238E27FC236}">
                <a16:creationId xmlns:a16="http://schemas.microsoft.com/office/drawing/2014/main" id="{7A2E355A-8EB7-0B47-A4F4-CCB80CD2694F}"/>
              </a:ext>
            </a:extLst>
          </p:cNvPr>
          <p:cNvSpPr>
            <a:spLocks noGrp="1"/>
          </p:cNvSpPr>
          <p:nvPr>
            <p:ph type="body" sz="quarter" idx="17" hasCustomPrompt="1"/>
          </p:nvPr>
        </p:nvSpPr>
        <p:spPr>
          <a:xfrm>
            <a:off x="619297" y="1607995"/>
            <a:ext cx="5839220" cy="3983333"/>
          </a:xfrm>
        </p:spPr>
        <p:txBody>
          <a:bodyPr>
            <a:noAutofit/>
          </a:bodyPr>
          <a:lstStyle>
            <a:lvl1pPr marL="0" indent="0" algn="l">
              <a:buNone/>
              <a:defRPr sz="300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Sub Title</a:t>
            </a:r>
          </a:p>
        </p:txBody>
      </p:sp>
      <p:pic>
        <p:nvPicPr>
          <p:cNvPr id="23" name="Picture 22" descr="A picture containing drawing&#10;&#10;Description automatically generated">
            <a:extLst>
              <a:ext uri="{FF2B5EF4-FFF2-40B4-BE49-F238E27FC236}">
                <a16:creationId xmlns:a16="http://schemas.microsoft.com/office/drawing/2014/main" id="{A0567392-2EED-5D48-8138-1EDB4FCEFF4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9613" y="6202300"/>
            <a:ext cx="203964" cy="269828"/>
          </a:xfrm>
          <a:prstGeom prst="rect">
            <a:avLst/>
          </a:prstGeom>
        </p:spPr>
      </p:pic>
      <p:sp>
        <p:nvSpPr>
          <p:cNvPr id="24" name="TextBox 23">
            <a:extLst>
              <a:ext uri="{FF2B5EF4-FFF2-40B4-BE49-F238E27FC236}">
                <a16:creationId xmlns:a16="http://schemas.microsoft.com/office/drawing/2014/main" id="{D203C31A-0EAA-554F-9679-A9D480BED23A}"/>
              </a:ext>
            </a:extLst>
          </p:cNvPr>
          <p:cNvSpPr txBox="1"/>
          <p:nvPr userDrawn="1"/>
        </p:nvSpPr>
        <p:spPr>
          <a:xfrm>
            <a:off x="793577" y="6261968"/>
            <a:ext cx="10599865" cy="246221"/>
          </a:xfrm>
          <a:prstGeom prst="rect">
            <a:avLst/>
          </a:prstGeom>
          <a:noFill/>
        </p:spPr>
        <p:txBody>
          <a:bodyPr wrap="square" rtlCol="0">
            <a:spAutoFit/>
          </a:bodyPr>
          <a:lstStyle/>
          <a:p>
            <a:pPr algn="l"/>
            <a:r>
              <a:rPr lang="en-US" sz="1000">
                <a:solidFill>
                  <a:srgbClr val="406F70"/>
                </a:solidFill>
              </a:rPr>
              <a:t>INNOVATION FOR THE FOOD SERVICE SECTOR</a:t>
            </a:r>
          </a:p>
        </p:txBody>
      </p:sp>
    </p:spTree>
    <p:extLst>
      <p:ext uri="{BB962C8B-B14F-4D97-AF65-F5344CB8AC3E}">
        <p14:creationId xmlns:p14="http://schemas.microsoft.com/office/powerpoint/2010/main" val="3480429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2EBD905F-81BB-F044-902E-972357D7334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3128465" y="-1"/>
            <a:ext cx="9072000" cy="6864407"/>
          </a:xfrm>
          <a:prstGeom prst="rect">
            <a:avLst/>
          </a:prstGeom>
        </p:spPr>
      </p:pic>
      <p:pic>
        <p:nvPicPr>
          <p:cNvPr id="21" name="Picture 20" descr="A close up of a logo&#10;&#10;Description automatically generated">
            <a:extLst>
              <a:ext uri="{FF2B5EF4-FFF2-40B4-BE49-F238E27FC236}">
                <a16:creationId xmlns:a16="http://schemas.microsoft.com/office/drawing/2014/main" id="{F5A16D0D-DB9E-644A-947C-B49B35974A1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7198" y="2046698"/>
            <a:ext cx="3195485" cy="3492333"/>
          </a:xfrm>
          <a:prstGeom prst="rect">
            <a:avLst/>
          </a:prstGeom>
        </p:spPr>
      </p:pic>
      <p:sp>
        <p:nvSpPr>
          <p:cNvPr id="22" name="Rectangle 21">
            <a:extLst>
              <a:ext uri="{FF2B5EF4-FFF2-40B4-BE49-F238E27FC236}">
                <a16:creationId xmlns:a16="http://schemas.microsoft.com/office/drawing/2014/main" id="{D9E30802-88E8-4644-A7B3-3FBCD6BDED1A}"/>
              </a:ext>
            </a:extLst>
          </p:cNvPr>
          <p:cNvSpPr/>
          <p:nvPr userDrawn="1"/>
        </p:nvSpPr>
        <p:spPr>
          <a:xfrm>
            <a:off x="8049719" y="5906125"/>
            <a:ext cx="4172262" cy="622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ooter Placeholder 6">
            <a:extLst>
              <a:ext uri="{FF2B5EF4-FFF2-40B4-BE49-F238E27FC236}">
                <a16:creationId xmlns:a16="http://schemas.microsoft.com/office/drawing/2014/main" id="{50CB1CAC-ECAD-A346-BA02-FD42DC988ACF}"/>
              </a:ext>
            </a:extLst>
          </p:cNvPr>
          <p:cNvSpPr txBox="1">
            <a:spLocks noGrp="1"/>
          </p:cNvSpPr>
          <p:nvPr userDrawn="1"/>
        </p:nvSpPr>
        <p:spPr bwMode="auto">
          <a:xfrm>
            <a:off x="9872225" y="6000276"/>
            <a:ext cx="2319775" cy="44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spcBef>
                <a:spcPct val="0"/>
              </a:spcBef>
              <a:buFontTx/>
              <a:buNone/>
            </a:pPr>
            <a:r>
              <a:rPr lang="en-IE" altLang="en-US" sz="1000">
                <a:solidFill>
                  <a:schemeClr val="tx1"/>
                </a:solidFill>
                <a:latin typeface="Calibri" charset="0"/>
              </a:rPr>
              <a:t> This programme has been funded with support from the European Commission </a:t>
            </a:r>
          </a:p>
        </p:txBody>
      </p:sp>
      <p:pic>
        <p:nvPicPr>
          <p:cNvPr id="24" name="Picture 8">
            <a:extLst>
              <a:ext uri="{FF2B5EF4-FFF2-40B4-BE49-F238E27FC236}">
                <a16:creationId xmlns:a16="http://schemas.microsoft.com/office/drawing/2014/main" id="{6F4B87E8-CD08-6B4C-B1D1-D60E9D5B707F}"/>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8218356" y="6000276"/>
            <a:ext cx="162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 Placeholder 23">
            <a:extLst>
              <a:ext uri="{FF2B5EF4-FFF2-40B4-BE49-F238E27FC236}">
                <a16:creationId xmlns:a16="http://schemas.microsoft.com/office/drawing/2014/main" id="{5FBB1137-3A3C-1840-82F3-2167743311DA}"/>
              </a:ext>
            </a:extLst>
          </p:cNvPr>
          <p:cNvSpPr>
            <a:spLocks noGrp="1"/>
          </p:cNvSpPr>
          <p:nvPr>
            <p:ph type="body" sz="quarter" idx="19" hasCustomPrompt="1"/>
          </p:nvPr>
        </p:nvSpPr>
        <p:spPr>
          <a:xfrm>
            <a:off x="8274482" y="2573651"/>
            <a:ext cx="3195486" cy="731140"/>
          </a:xfrm>
        </p:spPr>
        <p:txBody>
          <a:bodyPr anchor="ctr">
            <a:normAutofit/>
          </a:bodyPr>
          <a:lstStyle>
            <a:lvl1pPr marL="0" indent="0" algn="r">
              <a:buNone/>
              <a:defRPr sz="2800" baseline="0">
                <a:solidFill>
                  <a:schemeClr val="bg1"/>
                </a:solidFill>
                <a:latin typeface="+mn-lt"/>
              </a:defRPr>
            </a:lvl1pPr>
          </a:lstStyle>
          <a:p>
            <a:pPr lvl="0"/>
            <a:r>
              <a:rPr lang="en-US"/>
              <a:t>Any Questions?</a:t>
            </a:r>
          </a:p>
        </p:txBody>
      </p:sp>
      <p:sp>
        <p:nvSpPr>
          <p:cNvPr id="28" name="Text Placeholder 23">
            <a:extLst>
              <a:ext uri="{FF2B5EF4-FFF2-40B4-BE49-F238E27FC236}">
                <a16:creationId xmlns:a16="http://schemas.microsoft.com/office/drawing/2014/main" id="{2F5CA955-0E42-604F-AAF7-C51BD5ACE297}"/>
              </a:ext>
            </a:extLst>
          </p:cNvPr>
          <p:cNvSpPr>
            <a:spLocks noGrp="1"/>
          </p:cNvSpPr>
          <p:nvPr>
            <p:ph type="body" sz="quarter" idx="20" hasCustomPrompt="1"/>
          </p:nvPr>
        </p:nvSpPr>
        <p:spPr>
          <a:xfrm>
            <a:off x="8274482" y="1764075"/>
            <a:ext cx="3195485" cy="837258"/>
          </a:xfrm>
        </p:spPr>
        <p:txBody>
          <a:bodyPr anchor="ctr">
            <a:normAutofit/>
          </a:bodyPr>
          <a:lstStyle>
            <a:lvl1pPr marL="0" indent="0" algn="r">
              <a:buNone/>
              <a:defRPr sz="5000" baseline="0">
                <a:solidFill>
                  <a:schemeClr val="bg1"/>
                </a:solidFill>
                <a:latin typeface="+mn-lt"/>
              </a:defRPr>
            </a:lvl1pPr>
          </a:lstStyle>
          <a:p>
            <a:pPr lvl="0"/>
            <a:r>
              <a:rPr lang="en-US"/>
              <a:t>Thank You</a:t>
            </a:r>
          </a:p>
        </p:txBody>
      </p:sp>
    </p:spTree>
    <p:extLst>
      <p:ext uri="{BB962C8B-B14F-4D97-AF65-F5344CB8AC3E}">
        <p14:creationId xmlns:p14="http://schemas.microsoft.com/office/powerpoint/2010/main" val="6047157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1/24/22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1/24/22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5097531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848AD-6592-B642-AC77-A3318D8B851F}" type="datetimeFigureOut">
              <a:rPr lang="en-US" smtClean="0"/>
              <a:t>1/24/22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3 bullets slide">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96041FA4-C8B8-5E47-8932-F4D63CB17F83}"/>
              </a:ext>
            </a:extLst>
          </p:cNvPr>
          <p:cNvSpPr/>
          <p:nvPr userDrawn="1"/>
        </p:nvSpPr>
        <p:spPr>
          <a:xfrm>
            <a:off x="4903304" y="439489"/>
            <a:ext cx="7288696" cy="1098000"/>
          </a:xfrm>
          <a:prstGeom prst="rect">
            <a:avLst/>
          </a:prstGeom>
          <a:solidFill>
            <a:srgbClr val="023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7BA71EA6-6A1C-8F4C-9C08-F81853612952}"/>
              </a:ext>
            </a:extLst>
          </p:cNvPr>
          <p:cNvSpPr/>
          <p:nvPr userDrawn="1"/>
        </p:nvSpPr>
        <p:spPr>
          <a:xfrm>
            <a:off x="4903304" y="1613752"/>
            <a:ext cx="7288696" cy="1098001"/>
          </a:xfrm>
          <a:prstGeom prst="rect">
            <a:avLst/>
          </a:pr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F579A9E6-E2C7-1549-9608-8E85C1B75E4C}"/>
              </a:ext>
            </a:extLst>
          </p:cNvPr>
          <p:cNvSpPr/>
          <p:nvPr userDrawn="1"/>
        </p:nvSpPr>
        <p:spPr>
          <a:xfrm>
            <a:off x="4903304" y="2797973"/>
            <a:ext cx="7288696" cy="1098001"/>
          </a:xfrm>
          <a:prstGeom prst="rect">
            <a:avLst/>
          </a:prstGeom>
          <a:solidFill>
            <a:srgbClr val="406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a:extLst>
              <a:ext uri="{FF2B5EF4-FFF2-40B4-BE49-F238E27FC236}">
                <a16:creationId xmlns:a16="http://schemas.microsoft.com/office/drawing/2014/main" id="{BC4FC142-62E2-1E45-876B-A967920D3B56}"/>
              </a:ext>
            </a:extLst>
          </p:cNvPr>
          <p:cNvCxnSpPr>
            <a:cxnSpLocks/>
          </p:cNvCxnSpPr>
          <p:nvPr userDrawn="1"/>
        </p:nvCxnSpPr>
        <p:spPr>
          <a:xfrm>
            <a:off x="6175512" y="536598"/>
            <a:ext cx="0" cy="87902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2C144A9-B0E6-6F49-B680-F3939719C6F0}"/>
              </a:ext>
            </a:extLst>
          </p:cNvPr>
          <p:cNvCxnSpPr>
            <a:cxnSpLocks/>
          </p:cNvCxnSpPr>
          <p:nvPr userDrawn="1"/>
        </p:nvCxnSpPr>
        <p:spPr>
          <a:xfrm>
            <a:off x="6175512" y="1715987"/>
            <a:ext cx="0" cy="87902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BB7A1A1-D892-3340-8CEB-2DF3A1550FC6}"/>
              </a:ext>
            </a:extLst>
          </p:cNvPr>
          <p:cNvCxnSpPr>
            <a:cxnSpLocks/>
          </p:cNvCxnSpPr>
          <p:nvPr userDrawn="1"/>
        </p:nvCxnSpPr>
        <p:spPr>
          <a:xfrm>
            <a:off x="6175512" y="2921147"/>
            <a:ext cx="0" cy="87902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 Placeholder 23">
            <a:extLst>
              <a:ext uri="{FF2B5EF4-FFF2-40B4-BE49-F238E27FC236}">
                <a16:creationId xmlns:a16="http://schemas.microsoft.com/office/drawing/2014/main" id="{98C034C7-2EE7-3B48-8585-70C8A1E4A1A9}"/>
              </a:ext>
            </a:extLst>
          </p:cNvPr>
          <p:cNvSpPr>
            <a:spLocks noGrp="1"/>
          </p:cNvSpPr>
          <p:nvPr>
            <p:ph type="body" sz="quarter" idx="15" hasCustomPrompt="1"/>
          </p:nvPr>
        </p:nvSpPr>
        <p:spPr>
          <a:xfrm>
            <a:off x="4975024" y="439489"/>
            <a:ext cx="1176670" cy="1090160"/>
          </a:xfrm>
        </p:spPr>
        <p:txBody>
          <a:bodyPr anchor="ctr">
            <a:normAutofit/>
          </a:bodyPr>
          <a:lstStyle>
            <a:lvl1pPr marL="0" indent="0" algn="ctr">
              <a:buNone/>
              <a:defRPr sz="4800">
                <a:solidFill>
                  <a:schemeClr val="bg1"/>
                </a:solidFill>
                <a:latin typeface="+mn-lt"/>
              </a:defRPr>
            </a:lvl1pPr>
          </a:lstStyle>
          <a:p>
            <a:pPr lvl="0"/>
            <a:r>
              <a:rPr lang="en-US" dirty="0"/>
              <a:t>01</a:t>
            </a:r>
          </a:p>
        </p:txBody>
      </p:sp>
      <p:sp>
        <p:nvSpPr>
          <p:cNvPr id="41" name="Text Placeholder 2">
            <a:extLst>
              <a:ext uri="{FF2B5EF4-FFF2-40B4-BE49-F238E27FC236}">
                <a16:creationId xmlns:a16="http://schemas.microsoft.com/office/drawing/2014/main" id="{18B0D704-0A4B-7540-8B5A-071583897382}"/>
              </a:ext>
            </a:extLst>
          </p:cNvPr>
          <p:cNvSpPr>
            <a:spLocks noGrp="1"/>
          </p:cNvSpPr>
          <p:nvPr>
            <p:ph type="body" sz="quarter" idx="12" hasCustomPrompt="1"/>
          </p:nvPr>
        </p:nvSpPr>
        <p:spPr>
          <a:xfrm>
            <a:off x="6271051" y="439489"/>
            <a:ext cx="5353929" cy="1090160"/>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43" name="Text Placeholder 23">
            <a:extLst>
              <a:ext uri="{FF2B5EF4-FFF2-40B4-BE49-F238E27FC236}">
                <a16:creationId xmlns:a16="http://schemas.microsoft.com/office/drawing/2014/main" id="{AC0A8FBF-7591-294A-9D13-6ABE5E35D5A4}"/>
              </a:ext>
            </a:extLst>
          </p:cNvPr>
          <p:cNvSpPr>
            <a:spLocks noGrp="1"/>
          </p:cNvSpPr>
          <p:nvPr>
            <p:ph type="body" sz="quarter" idx="16" hasCustomPrompt="1"/>
          </p:nvPr>
        </p:nvSpPr>
        <p:spPr>
          <a:xfrm>
            <a:off x="4998842" y="1604453"/>
            <a:ext cx="1176670" cy="1090160"/>
          </a:xfrm>
        </p:spPr>
        <p:txBody>
          <a:bodyPr anchor="ctr">
            <a:normAutofit/>
          </a:bodyPr>
          <a:lstStyle>
            <a:lvl1pPr marL="0" indent="0" algn="ctr">
              <a:buNone/>
              <a:defRPr sz="4800">
                <a:solidFill>
                  <a:schemeClr val="bg1"/>
                </a:solidFill>
                <a:latin typeface="+mn-lt"/>
              </a:defRPr>
            </a:lvl1pPr>
          </a:lstStyle>
          <a:p>
            <a:pPr lvl="0"/>
            <a:r>
              <a:rPr lang="en-US" dirty="0"/>
              <a:t>02</a:t>
            </a:r>
          </a:p>
        </p:txBody>
      </p:sp>
      <p:sp>
        <p:nvSpPr>
          <p:cNvPr id="44" name="Text Placeholder 2">
            <a:extLst>
              <a:ext uri="{FF2B5EF4-FFF2-40B4-BE49-F238E27FC236}">
                <a16:creationId xmlns:a16="http://schemas.microsoft.com/office/drawing/2014/main" id="{87288F69-0531-1646-BBD8-87685C7490E6}"/>
              </a:ext>
            </a:extLst>
          </p:cNvPr>
          <p:cNvSpPr>
            <a:spLocks noGrp="1"/>
          </p:cNvSpPr>
          <p:nvPr>
            <p:ph type="body" sz="quarter" idx="17" hasCustomPrompt="1"/>
          </p:nvPr>
        </p:nvSpPr>
        <p:spPr>
          <a:xfrm>
            <a:off x="6294869" y="1604453"/>
            <a:ext cx="5353929" cy="1090160"/>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45" name="Text Placeholder 23">
            <a:extLst>
              <a:ext uri="{FF2B5EF4-FFF2-40B4-BE49-F238E27FC236}">
                <a16:creationId xmlns:a16="http://schemas.microsoft.com/office/drawing/2014/main" id="{6E2B9549-34AD-1349-A68D-5CE33F7E3713}"/>
              </a:ext>
            </a:extLst>
          </p:cNvPr>
          <p:cNvSpPr>
            <a:spLocks noGrp="1"/>
          </p:cNvSpPr>
          <p:nvPr>
            <p:ph type="body" sz="quarter" idx="18" hasCustomPrompt="1"/>
          </p:nvPr>
        </p:nvSpPr>
        <p:spPr>
          <a:xfrm>
            <a:off x="4968894" y="2812405"/>
            <a:ext cx="1176670" cy="1090160"/>
          </a:xfrm>
        </p:spPr>
        <p:txBody>
          <a:bodyPr anchor="ctr">
            <a:normAutofit/>
          </a:bodyPr>
          <a:lstStyle>
            <a:lvl1pPr marL="0" indent="0" algn="ctr">
              <a:buNone/>
              <a:defRPr sz="4800">
                <a:solidFill>
                  <a:schemeClr val="bg1"/>
                </a:solidFill>
                <a:latin typeface="+mn-lt"/>
              </a:defRPr>
            </a:lvl1pPr>
          </a:lstStyle>
          <a:p>
            <a:pPr lvl="0"/>
            <a:r>
              <a:rPr lang="en-US" dirty="0"/>
              <a:t>03</a:t>
            </a:r>
          </a:p>
        </p:txBody>
      </p:sp>
      <p:sp>
        <p:nvSpPr>
          <p:cNvPr id="46" name="Text Placeholder 2">
            <a:extLst>
              <a:ext uri="{FF2B5EF4-FFF2-40B4-BE49-F238E27FC236}">
                <a16:creationId xmlns:a16="http://schemas.microsoft.com/office/drawing/2014/main" id="{736B4533-29F3-E248-9349-559972D09E51}"/>
              </a:ext>
            </a:extLst>
          </p:cNvPr>
          <p:cNvSpPr>
            <a:spLocks noGrp="1"/>
          </p:cNvSpPr>
          <p:nvPr>
            <p:ph type="body" sz="quarter" idx="19" hasCustomPrompt="1"/>
          </p:nvPr>
        </p:nvSpPr>
        <p:spPr>
          <a:xfrm>
            <a:off x="6264921" y="2812405"/>
            <a:ext cx="5353929" cy="1090160"/>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pic>
        <p:nvPicPr>
          <p:cNvPr id="49" name="Picture 48" descr="A picture containing drawing&#10;&#10;Description automatically generated">
            <a:extLst>
              <a:ext uri="{FF2B5EF4-FFF2-40B4-BE49-F238E27FC236}">
                <a16:creationId xmlns:a16="http://schemas.microsoft.com/office/drawing/2014/main" id="{682E996E-F346-BE49-88EE-7AA6024A86C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9613" y="6202300"/>
            <a:ext cx="203964" cy="269828"/>
          </a:xfrm>
          <a:prstGeom prst="rect">
            <a:avLst/>
          </a:prstGeom>
        </p:spPr>
      </p:pic>
      <p:sp>
        <p:nvSpPr>
          <p:cNvPr id="50" name="TextBox 49">
            <a:extLst>
              <a:ext uri="{FF2B5EF4-FFF2-40B4-BE49-F238E27FC236}">
                <a16:creationId xmlns:a16="http://schemas.microsoft.com/office/drawing/2014/main" id="{60A9BBA1-6715-614A-9985-1B566C924646}"/>
              </a:ext>
            </a:extLst>
          </p:cNvPr>
          <p:cNvSpPr txBox="1"/>
          <p:nvPr userDrawn="1"/>
        </p:nvSpPr>
        <p:spPr>
          <a:xfrm>
            <a:off x="793577" y="6261968"/>
            <a:ext cx="10599865" cy="246221"/>
          </a:xfrm>
          <a:prstGeom prst="rect">
            <a:avLst/>
          </a:prstGeom>
          <a:noFill/>
        </p:spPr>
        <p:txBody>
          <a:bodyPr wrap="square" rtlCol="0">
            <a:spAutoFit/>
          </a:bodyPr>
          <a:lstStyle/>
          <a:p>
            <a:pPr algn="l"/>
            <a:r>
              <a:rPr lang="en-US" sz="1000" dirty="0">
                <a:solidFill>
                  <a:srgbClr val="406F70"/>
                </a:solidFill>
              </a:rPr>
              <a:t>INNOVATION FOR THE FOOD SERVICE SECTOR</a:t>
            </a:r>
          </a:p>
        </p:txBody>
      </p:sp>
      <p:sp>
        <p:nvSpPr>
          <p:cNvPr id="20" name="Rectangle 19">
            <a:extLst>
              <a:ext uri="{FF2B5EF4-FFF2-40B4-BE49-F238E27FC236}">
                <a16:creationId xmlns:a16="http://schemas.microsoft.com/office/drawing/2014/main" id="{89D5CFC2-CA11-4946-96EA-BBF15B8BED9E}"/>
              </a:ext>
            </a:extLst>
          </p:cNvPr>
          <p:cNvSpPr/>
          <p:nvPr userDrawn="1"/>
        </p:nvSpPr>
        <p:spPr>
          <a:xfrm>
            <a:off x="4903304" y="3986548"/>
            <a:ext cx="7288696" cy="1098001"/>
          </a:xfrm>
          <a:prstGeom prst="rect">
            <a:avLst/>
          </a:prstGeom>
          <a:solidFill>
            <a:srgbClr val="F5C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Connector 20">
            <a:extLst>
              <a:ext uri="{FF2B5EF4-FFF2-40B4-BE49-F238E27FC236}">
                <a16:creationId xmlns:a16="http://schemas.microsoft.com/office/drawing/2014/main" id="{DE2CAB76-71D5-E84F-8B5D-91F45213C64E}"/>
              </a:ext>
            </a:extLst>
          </p:cNvPr>
          <p:cNvCxnSpPr>
            <a:cxnSpLocks/>
          </p:cNvCxnSpPr>
          <p:nvPr userDrawn="1"/>
        </p:nvCxnSpPr>
        <p:spPr>
          <a:xfrm>
            <a:off x="6175512" y="4109722"/>
            <a:ext cx="0" cy="87902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Text Placeholder 23">
            <a:extLst>
              <a:ext uri="{FF2B5EF4-FFF2-40B4-BE49-F238E27FC236}">
                <a16:creationId xmlns:a16="http://schemas.microsoft.com/office/drawing/2014/main" id="{E9ABC7B0-05FD-1B49-BAA6-3764B45D7AD2}"/>
              </a:ext>
            </a:extLst>
          </p:cNvPr>
          <p:cNvSpPr>
            <a:spLocks noGrp="1"/>
          </p:cNvSpPr>
          <p:nvPr>
            <p:ph type="body" sz="quarter" idx="20" hasCustomPrompt="1"/>
          </p:nvPr>
        </p:nvSpPr>
        <p:spPr>
          <a:xfrm>
            <a:off x="4968894" y="4000980"/>
            <a:ext cx="1176670" cy="1090160"/>
          </a:xfrm>
        </p:spPr>
        <p:txBody>
          <a:bodyPr anchor="ctr">
            <a:normAutofit/>
          </a:bodyPr>
          <a:lstStyle>
            <a:lvl1pPr marL="0" indent="0" algn="ctr">
              <a:buNone/>
              <a:defRPr sz="4800">
                <a:solidFill>
                  <a:schemeClr val="bg1"/>
                </a:solidFill>
                <a:latin typeface="+mn-lt"/>
              </a:defRPr>
            </a:lvl1pPr>
          </a:lstStyle>
          <a:p>
            <a:pPr lvl="0"/>
            <a:r>
              <a:rPr lang="en-US" dirty="0"/>
              <a:t>04</a:t>
            </a:r>
          </a:p>
        </p:txBody>
      </p:sp>
      <p:sp>
        <p:nvSpPr>
          <p:cNvPr id="23" name="Text Placeholder 2">
            <a:extLst>
              <a:ext uri="{FF2B5EF4-FFF2-40B4-BE49-F238E27FC236}">
                <a16:creationId xmlns:a16="http://schemas.microsoft.com/office/drawing/2014/main" id="{051B907D-CD1C-6145-B01E-6B18D6C908D9}"/>
              </a:ext>
            </a:extLst>
          </p:cNvPr>
          <p:cNvSpPr>
            <a:spLocks noGrp="1"/>
          </p:cNvSpPr>
          <p:nvPr>
            <p:ph type="body" sz="quarter" idx="21" hasCustomPrompt="1"/>
          </p:nvPr>
        </p:nvSpPr>
        <p:spPr>
          <a:xfrm>
            <a:off x="6264921" y="4000980"/>
            <a:ext cx="5353929" cy="1090160"/>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25" name="Rectangle 24">
            <a:extLst>
              <a:ext uri="{FF2B5EF4-FFF2-40B4-BE49-F238E27FC236}">
                <a16:creationId xmlns:a16="http://schemas.microsoft.com/office/drawing/2014/main" id="{953401B6-6892-6C41-BA37-01F20A8CF56D}"/>
              </a:ext>
            </a:extLst>
          </p:cNvPr>
          <p:cNvSpPr/>
          <p:nvPr userDrawn="1"/>
        </p:nvSpPr>
        <p:spPr>
          <a:xfrm>
            <a:off x="4903304" y="5172096"/>
            <a:ext cx="7288696" cy="1098001"/>
          </a:xfrm>
          <a:prstGeom prst="rect">
            <a:avLst/>
          </a:prstGeom>
          <a:solidFill>
            <a:srgbClr val="CC9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Connector 25">
            <a:extLst>
              <a:ext uri="{FF2B5EF4-FFF2-40B4-BE49-F238E27FC236}">
                <a16:creationId xmlns:a16="http://schemas.microsoft.com/office/drawing/2014/main" id="{F8D68C47-6ADF-9246-9DFF-5138F133E22C}"/>
              </a:ext>
            </a:extLst>
          </p:cNvPr>
          <p:cNvCxnSpPr>
            <a:cxnSpLocks/>
          </p:cNvCxnSpPr>
          <p:nvPr userDrawn="1"/>
        </p:nvCxnSpPr>
        <p:spPr>
          <a:xfrm>
            <a:off x="6175512" y="5295270"/>
            <a:ext cx="0" cy="87902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 Placeholder 23">
            <a:extLst>
              <a:ext uri="{FF2B5EF4-FFF2-40B4-BE49-F238E27FC236}">
                <a16:creationId xmlns:a16="http://schemas.microsoft.com/office/drawing/2014/main" id="{716B544E-5728-BB4C-9524-2EAB46E1015B}"/>
              </a:ext>
            </a:extLst>
          </p:cNvPr>
          <p:cNvSpPr>
            <a:spLocks noGrp="1"/>
          </p:cNvSpPr>
          <p:nvPr>
            <p:ph type="body" sz="quarter" idx="22" hasCustomPrompt="1"/>
          </p:nvPr>
        </p:nvSpPr>
        <p:spPr>
          <a:xfrm>
            <a:off x="4968894" y="5186528"/>
            <a:ext cx="1176670" cy="1090160"/>
          </a:xfrm>
        </p:spPr>
        <p:txBody>
          <a:bodyPr anchor="ctr">
            <a:normAutofit/>
          </a:bodyPr>
          <a:lstStyle>
            <a:lvl1pPr marL="0" indent="0" algn="ctr">
              <a:buNone/>
              <a:defRPr sz="4800">
                <a:solidFill>
                  <a:schemeClr val="bg1"/>
                </a:solidFill>
                <a:latin typeface="+mn-lt"/>
              </a:defRPr>
            </a:lvl1pPr>
          </a:lstStyle>
          <a:p>
            <a:pPr lvl="0"/>
            <a:r>
              <a:rPr lang="en-US" dirty="0"/>
              <a:t>05</a:t>
            </a:r>
          </a:p>
        </p:txBody>
      </p:sp>
      <p:sp>
        <p:nvSpPr>
          <p:cNvPr id="28" name="Text Placeholder 2">
            <a:extLst>
              <a:ext uri="{FF2B5EF4-FFF2-40B4-BE49-F238E27FC236}">
                <a16:creationId xmlns:a16="http://schemas.microsoft.com/office/drawing/2014/main" id="{8105EB64-E6DD-3542-B0E0-27E3948B56C2}"/>
              </a:ext>
            </a:extLst>
          </p:cNvPr>
          <p:cNvSpPr>
            <a:spLocks noGrp="1"/>
          </p:cNvSpPr>
          <p:nvPr>
            <p:ph type="body" sz="quarter" idx="23" hasCustomPrompt="1"/>
          </p:nvPr>
        </p:nvSpPr>
        <p:spPr>
          <a:xfrm>
            <a:off x="6264921" y="5186528"/>
            <a:ext cx="5353929" cy="1090160"/>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pic>
        <p:nvPicPr>
          <p:cNvPr id="47" name="Picture 46">
            <a:extLst>
              <a:ext uri="{FF2B5EF4-FFF2-40B4-BE49-F238E27FC236}">
                <a16:creationId xmlns:a16="http://schemas.microsoft.com/office/drawing/2014/main" id="{6DF88DD9-3F34-4D4A-AA92-6686426D0FA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954456" y="349811"/>
            <a:ext cx="1176669" cy="6158378"/>
          </a:xfrm>
          <a:prstGeom prst="rect">
            <a:avLst/>
          </a:prstGeom>
        </p:spPr>
      </p:pic>
      <p:sp>
        <p:nvSpPr>
          <p:cNvPr id="48" name="Text Placeholder 23">
            <a:extLst>
              <a:ext uri="{FF2B5EF4-FFF2-40B4-BE49-F238E27FC236}">
                <a16:creationId xmlns:a16="http://schemas.microsoft.com/office/drawing/2014/main" id="{6F4F31AD-38E7-6E4D-B2CB-9C2775EDF623}"/>
              </a:ext>
            </a:extLst>
          </p:cNvPr>
          <p:cNvSpPr>
            <a:spLocks noGrp="1"/>
          </p:cNvSpPr>
          <p:nvPr>
            <p:ph type="body" sz="quarter" idx="13" hasCustomPrompt="1"/>
          </p:nvPr>
        </p:nvSpPr>
        <p:spPr>
          <a:xfrm>
            <a:off x="643223" y="1079254"/>
            <a:ext cx="3821205" cy="697353"/>
          </a:xfrm>
        </p:spPr>
        <p:txBody>
          <a:bodyPr>
            <a:normAutofit/>
          </a:bodyPr>
          <a:lstStyle>
            <a:lvl1pPr marL="0" indent="0" algn="l">
              <a:buNone/>
              <a:defRPr sz="3600">
                <a:solidFill>
                  <a:srgbClr val="5E5E5E"/>
                </a:solidFill>
                <a:latin typeface="+mn-lt"/>
              </a:defRPr>
            </a:lvl1pPr>
          </a:lstStyle>
          <a:p>
            <a:pPr lvl="0"/>
            <a:r>
              <a:rPr lang="en-US" dirty="0"/>
              <a:t>TITLE</a:t>
            </a:r>
          </a:p>
        </p:txBody>
      </p:sp>
      <p:sp>
        <p:nvSpPr>
          <p:cNvPr id="51" name="Text Placeholder 25">
            <a:extLst>
              <a:ext uri="{FF2B5EF4-FFF2-40B4-BE49-F238E27FC236}">
                <a16:creationId xmlns:a16="http://schemas.microsoft.com/office/drawing/2014/main" id="{74BD144C-0351-8345-BFEC-9EFE627F0DBC}"/>
              </a:ext>
            </a:extLst>
          </p:cNvPr>
          <p:cNvSpPr>
            <a:spLocks noGrp="1"/>
          </p:cNvSpPr>
          <p:nvPr>
            <p:ph type="body" sz="quarter" idx="14" hasCustomPrompt="1"/>
          </p:nvPr>
        </p:nvSpPr>
        <p:spPr>
          <a:xfrm>
            <a:off x="643223" y="2087287"/>
            <a:ext cx="3821205" cy="3642009"/>
          </a:xfrm>
        </p:spPr>
        <p:txBody>
          <a:bodyPr>
            <a:noAutofit/>
          </a:bodyPr>
          <a:lstStyle>
            <a:lvl1pPr marL="0" indent="0" algn="l">
              <a:buNone/>
              <a:defRPr sz="300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 Title</a:t>
            </a:r>
          </a:p>
        </p:txBody>
      </p:sp>
      <p:cxnSp>
        <p:nvCxnSpPr>
          <p:cNvPr id="52" name="Straight Connector 51">
            <a:extLst>
              <a:ext uri="{FF2B5EF4-FFF2-40B4-BE49-F238E27FC236}">
                <a16:creationId xmlns:a16="http://schemas.microsoft.com/office/drawing/2014/main" id="{A4DE3B57-518B-0148-BA5D-1A4088609B8D}"/>
              </a:ext>
            </a:extLst>
          </p:cNvPr>
          <p:cNvCxnSpPr/>
          <p:nvPr userDrawn="1"/>
        </p:nvCxnSpPr>
        <p:spPr>
          <a:xfrm>
            <a:off x="417209" y="1920386"/>
            <a:ext cx="4287526" cy="0"/>
          </a:xfrm>
          <a:prstGeom prst="line">
            <a:avLst/>
          </a:prstGeom>
          <a:ln>
            <a:solidFill>
              <a:srgbClr val="F5C05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9021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044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a:solidFill>
                  <a:schemeClr val="bg1"/>
                </a:solidFill>
                <a:latin typeface="+mn-lt"/>
                <a:ea typeface="Quattrocento Sans"/>
                <a:cs typeface="Quattrocento Sans"/>
                <a:sym typeface="Quattrocento Sans"/>
              </a:rPr>
              <a:t>ICONS</a:t>
            </a:r>
            <a:r>
              <a:rPr lang="en-IE" sz="3600" baseline="0">
                <a:solidFill>
                  <a:schemeClr val="bg1"/>
                </a:solidFill>
                <a:latin typeface="+mn-lt"/>
                <a:ea typeface="Quattrocento Sans"/>
                <a:cs typeface="Quattrocento Sans"/>
                <a:sym typeface="Quattrocento Sans"/>
              </a:rPr>
              <a:t> WHICH CAN BE USED WITHIN THE </a:t>
            </a:r>
            <a:r>
              <a:rPr lang="en-IE" sz="3600" b="1" baseline="0">
                <a:solidFill>
                  <a:schemeClr val="bg1"/>
                </a:solidFill>
                <a:latin typeface="+mn-lt"/>
                <a:ea typeface="Quattrocento Sans"/>
                <a:cs typeface="Quattrocento Sans"/>
                <a:sym typeface="Quattrocento Sans"/>
              </a:rPr>
              <a:t>SUSTAIN</a:t>
            </a:r>
          </a:p>
          <a:p>
            <a:pPr marL="0" lvl="0" indent="0" algn="l" rtl="0">
              <a:spcBef>
                <a:spcPts val="0"/>
              </a:spcBef>
              <a:spcAft>
                <a:spcPts val="0"/>
              </a:spcAft>
              <a:buClr>
                <a:schemeClr val="dk1"/>
              </a:buClr>
              <a:buSzPts val="1100"/>
              <a:buFont typeface="Arial"/>
              <a:buNone/>
            </a:pPr>
            <a:r>
              <a:rPr lang="en-IE" sz="3600" baseline="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a:solidFill>
                  <a:schemeClr val="bg1"/>
                </a:solidFill>
                <a:latin typeface="+mn-lt"/>
                <a:ea typeface="Quattrocento Sans"/>
                <a:cs typeface="Quattrocento Sans"/>
                <a:sym typeface="Quattrocento Sans"/>
              </a:rPr>
              <a:t>Resize them without losing quality.</a:t>
            </a:r>
            <a:r>
              <a:rPr lang="en-IE" sz="2400" i="1" baseline="0">
                <a:solidFill>
                  <a:schemeClr val="bg1"/>
                </a:solidFill>
                <a:latin typeface="+mn-lt"/>
                <a:ea typeface="Quattrocento Sans"/>
                <a:cs typeface="Quattrocento Sans"/>
                <a:sym typeface="Quattrocento Sans"/>
              </a:rPr>
              <a:t> </a:t>
            </a:r>
            <a:r>
              <a:rPr lang="en-IE" sz="2400" i="1">
                <a:solidFill>
                  <a:schemeClr val="bg1"/>
                </a:solidFill>
                <a:latin typeface="+mn-lt"/>
                <a:ea typeface="Quattrocento Sans"/>
                <a:cs typeface="Quattrocento Sans"/>
                <a:sym typeface="Quattrocento Sans"/>
              </a:rPr>
              <a:t> Change line colour, width and style.</a:t>
            </a:r>
            <a:r>
              <a:rPr lang="en-IE" sz="2400" i="1" baseline="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a:solidFill>
                  <a:schemeClr val="bg1"/>
                </a:solidFill>
                <a:effectLst/>
                <a:latin typeface="+mn-lt"/>
                <a:ea typeface="+mn-ea"/>
                <a:cs typeface="+mn-cs"/>
              </a:rPr>
              <a:t>*** </a:t>
            </a:r>
            <a:r>
              <a:rPr lang="en-IE" sz="2400" b="1" kern="1200">
                <a:solidFill>
                  <a:schemeClr val="bg1"/>
                </a:solidFill>
                <a:effectLst/>
                <a:latin typeface="+mn-lt"/>
                <a:ea typeface="+mn-ea"/>
                <a:cs typeface="+mn-cs"/>
              </a:rPr>
              <a:t>PLEASE DELETE THIS INSTRUCTION SLIDE BEFORE PRESENTING FINAL PRESENTATION </a:t>
            </a:r>
            <a:r>
              <a:rPr lang="en-IE" sz="2400" kern="1200">
                <a:solidFill>
                  <a:schemeClr val="bg1"/>
                </a:solidFill>
                <a:effectLst/>
                <a:latin typeface="+mn-lt"/>
                <a:ea typeface="+mn-ea"/>
                <a:cs typeface="+mn-cs"/>
              </a:rPr>
              <a:t>*** </a:t>
            </a:r>
            <a:endParaRPr lang="en-US" sz="2400" kern="120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54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19" name="Picture 18" descr="A picture containing drawing&#10;&#10;Description automatically generated">
            <a:extLst>
              <a:ext uri="{FF2B5EF4-FFF2-40B4-BE49-F238E27FC236}">
                <a16:creationId xmlns:a16="http://schemas.microsoft.com/office/drawing/2014/main" id="{A52E5665-819D-1B42-BA24-3F5B4CD1E4F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26190"/>
          <a:stretch/>
        </p:blipFill>
        <p:spPr>
          <a:xfrm>
            <a:off x="-6293" y="-6407"/>
            <a:ext cx="9072000" cy="6864407"/>
          </a:xfrm>
          <a:prstGeom prst="rect">
            <a:avLst/>
          </a:prstGeom>
        </p:spPr>
      </p:pic>
      <p:sp>
        <p:nvSpPr>
          <p:cNvPr id="20" name="Footer Placeholder 6">
            <a:extLst>
              <a:ext uri="{FF2B5EF4-FFF2-40B4-BE49-F238E27FC236}">
                <a16:creationId xmlns:a16="http://schemas.microsoft.com/office/drawing/2014/main" id="{509D8694-5591-E644-9BD2-61A1D4666C09}"/>
              </a:ext>
            </a:extLst>
          </p:cNvPr>
          <p:cNvSpPr txBox="1">
            <a:spLocks noGrp="1"/>
          </p:cNvSpPr>
          <p:nvPr userDrawn="1"/>
        </p:nvSpPr>
        <p:spPr bwMode="auto">
          <a:xfrm>
            <a:off x="9295510" y="6000276"/>
            <a:ext cx="2319775" cy="44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spcBef>
                <a:spcPct val="0"/>
              </a:spcBef>
              <a:buFontTx/>
              <a:buNone/>
            </a:pPr>
            <a:r>
              <a:rPr lang="en-IE" altLang="en-US" sz="1000">
                <a:solidFill>
                  <a:schemeClr val="tx1"/>
                </a:solidFill>
                <a:latin typeface="Calibri" charset="0"/>
              </a:rPr>
              <a:t> This programme has been funded with support from the European Commission </a:t>
            </a:r>
          </a:p>
        </p:txBody>
      </p:sp>
      <p:pic>
        <p:nvPicPr>
          <p:cNvPr id="21" name="Picture 8">
            <a:extLst>
              <a:ext uri="{FF2B5EF4-FFF2-40B4-BE49-F238E27FC236}">
                <a16:creationId xmlns:a16="http://schemas.microsoft.com/office/drawing/2014/main" id="{6A5AE9B8-C3F2-2342-92C7-62E5D12C5D6E}"/>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641641" y="6000276"/>
            <a:ext cx="162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logo&#10;&#10;Description automatically generated">
            <a:extLst>
              <a:ext uri="{FF2B5EF4-FFF2-40B4-BE49-F238E27FC236}">
                <a16:creationId xmlns:a16="http://schemas.microsoft.com/office/drawing/2014/main" id="{309B001B-40EB-C94F-8A98-2606D59DB70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8324" y="535129"/>
            <a:ext cx="3197422" cy="3197422"/>
          </a:xfrm>
          <a:prstGeom prst="rect">
            <a:avLst/>
          </a:prstGeom>
        </p:spPr>
      </p:pic>
      <p:sp>
        <p:nvSpPr>
          <p:cNvPr id="12" name="Text Placeholder 23">
            <a:extLst>
              <a:ext uri="{FF2B5EF4-FFF2-40B4-BE49-F238E27FC236}">
                <a16:creationId xmlns:a16="http://schemas.microsoft.com/office/drawing/2014/main" id="{049FD086-42D1-B245-A38B-6E0AD4E9E18E}"/>
              </a:ext>
            </a:extLst>
          </p:cNvPr>
          <p:cNvSpPr>
            <a:spLocks noGrp="1"/>
          </p:cNvSpPr>
          <p:nvPr>
            <p:ph type="body" sz="quarter" idx="19" hasCustomPrompt="1"/>
          </p:nvPr>
        </p:nvSpPr>
        <p:spPr>
          <a:xfrm>
            <a:off x="8419800" y="2046594"/>
            <a:ext cx="3195486" cy="731140"/>
          </a:xfrm>
        </p:spPr>
        <p:txBody>
          <a:bodyPr anchor="ctr">
            <a:normAutofit/>
          </a:bodyPr>
          <a:lstStyle>
            <a:lvl1pPr marL="0" indent="0" algn="r">
              <a:buNone/>
              <a:defRPr sz="2800" baseline="0">
                <a:solidFill>
                  <a:srgbClr val="406F70"/>
                </a:solidFill>
                <a:latin typeface="+mn-lt"/>
              </a:defRPr>
            </a:lvl1pPr>
          </a:lstStyle>
          <a:p>
            <a:pPr lvl="0"/>
            <a:r>
              <a:rPr lang="en-US"/>
              <a:t>Sub-heading</a:t>
            </a:r>
          </a:p>
        </p:txBody>
      </p:sp>
      <p:sp>
        <p:nvSpPr>
          <p:cNvPr id="13" name="Text Placeholder 23">
            <a:extLst>
              <a:ext uri="{FF2B5EF4-FFF2-40B4-BE49-F238E27FC236}">
                <a16:creationId xmlns:a16="http://schemas.microsoft.com/office/drawing/2014/main" id="{9733A424-C903-3D40-A734-792883EFBD08}"/>
              </a:ext>
            </a:extLst>
          </p:cNvPr>
          <p:cNvSpPr>
            <a:spLocks noGrp="1"/>
          </p:cNvSpPr>
          <p:nvPr>
            <p:ph type="body" sz="quarter" idx="20" hasCustomPrompt="1"/>
          </p:nvPr>
        </p:nvSpPr>
        <p:spPr>
          <a:xfrm>
            <a:off x="8419800" y="1237018"/>
            <a:ext cx="3195485" cy="837258"/>
          </a:xfrm>
        </p:spPr>
        <p:txBody>
          <a:bodyPr anchor="ctr">
            <a:normAutofit/>
          </a:bodyPr>
          <a:lstStyle>
            <a:lvl1pPr marL="0" indent="0" algn="r">
              <a:buNone/>
              <a:defRPr sz="5000" baseline="0">
                <a:solidFill>
                  <a:srgbClr val="406F70"/>
                </a:solidFill>
                <a:latin typeface="+mn-lt"/>
              </a:defRPr>
            </a:lvl1pPr>
          </a:lstStyle>
          <a:p>
            <a:pPr lvl="0"/>
            <a:r>
              <a:rPr lang="en-US"/>
              <a:t>Heading </a:t>
            </a:r>
          </a:p>
        </p:txBody>
      </p:sp>
    </p:spTree>
    <p:extLst>
      <p:ext uri="{BB962C8B-B14F-4D97-AF65-F5344CB8AC3E}">
        <p14:creationId xmlns:p14="http://schemas.microsoft.com/office/powerpoint/2010/main" val="187120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 with phot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A191C8A7-D781-AE42-8A87-BB0955E2B420}"/>
              </a:ext>
            </a:extLst>
          </p:cNvPr>
          <p:cNvSpPr/>
          <p:nvPr userDrawn="1"/>
        </p:nvSpPr>
        <p:spPr>
          <a:xfrm>
            <a:off x="-27541" y="11234"/>
            <a:ext cx="7658926" cy="4262853"/>
          </a:xfrm>
          <a:custGeom>
            <a:avLst/>
            <a:gdLst>
              <a:gd name="connsiteX0" fmla="*/ 0 w 7658926"/>
              <a:gd name="connsiteY0" fmla="*/ 0 h 4262853"/>
              <a:gd name="connsiteX1" fmla="*/ 7658926 w 7658926"/>
              <a:gd name="connsiteY1" fmla="*/ 0 h 4262853"/>
              <a:gd name="connsiteX2" fmla="*/ 7611483 w 7658926"/>
              <a:gd name="connsiteY2" fmla="*/ 193139 h 4262853"/>
              <a:gd name="connsiteX3" fmla="*/ 7025381 w 7658926"/>
              <a:gd name="connsiteY3" fmla="*/ 1559911 h 4262853"/>
              <a:gd name="connsiteX4" fmla="*/ 6883231 w 7658926"/>
              <a:gd name="connsiteY4" fmla="*/ 1780802 h 4262853"/>
              <a:gd name="connsiteX5" fmla="*/ 6886432 w 7658926"/>
              <a:gd name="connsiteY5" fmla="*/ 1780802 h 4262853"/>
              <a:gd name="connsiteX6" fmla="*/ 6771989 w 7658926"/>
              <a:gd name="connsiteY6" fmla="*/ 1949113 h 4262853"/>
              <a:gd name="connsiteX7" fmla="*/ 2847055 w 7658926"/>
              <a:gd name="connsiteY7" fmla="*/ 4238001 h 4262853"/>
              <a:gd name="connsiteX8" fmla="*/ 2354941 w 7658926"/>
              <a:gd name="connsiteY8" fmla="*/ 4262850 h 4262853"/>
              <a:gd name="connsiteX9" fmla="*/ 2354941 w 7658926"/>
              <a:gd name="connsiteY9" fmla="*/ 4262853 h 4262853"/>
              <a:gd name="connsiteX10" fmla="*/ 1648786 w 7658926"/>
              <a:gd name="connsiteY10" fmla="*/ 4262853 h 4262853"/>
              <a:gd name="connsiteX11" fmla="*/ 1648786 w 7658926"/>
              <a:gd name="connsiteY11" fmla="*/ 4262850 h 4262853"/>
              <a:gd name="connsiteX12" fmla="*/ 0 w 7658926"/>
              <a:gd name="connsiteY12" fmla="*/ 4262850 h 4262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58926" h="4262853">
                <a:moveTo>
                  <a:pt x="0" y="0"/>
                </a:moveTo>
                <a:lnTo>
                  <a:pt x="7658926" y="0"/>
                </a:lnTo>
                <a:lnTo>
                  <a:pt x="7611483" y="193139"/>
                </a:lnTo>
                <a:cubicBezTo>
                  <a:pt x="7477741" y="678943"/>
                  <a:pt x="7279067" y="1137840"/>
                  <a:pt x="7025381" y="1559911"/>
                </a:cubicBezTo>
                <a:lnTo>
                  <a:pt x="6883231" y="1780802"/>
                </a:lnTo>
                <a:lnTo>
                  <a:pt x="6886432" y="1780802"/>
                </a:lnTo>
                <a:lnTo>
                  <a:pt x="6771989" y="1949113"/>
                </a:lnTo>
                <a:cubicBezTo>
                  <a:pt x="5876957" y="3207711"/>
                  <a:pt x="4465701" y="4073618"/>
                  <a:pt x="2847055" y="4238001"/>
                </a:cubicBezTo>
                <a:lnTo>
                  <a:pt x="2354941" y="4262850"/>
                </a:lnTo>
                <a:lnTo>
                  <a:pt x="2354941" y="4262853"/>
                </a:lnTo>
                <a:lnTo>
                  <a:pt x="1648786" y="4262853"/>
                </a:lnTo>
                <a:lnTo>
                  <a:pt x="1648786" y="4262850"/>
                </a:lnTo>
                <a:lnTo>
                  <a:pt x="0" y="4262850"/>
                </a:lnTo>
                <a:close/>
              </a:path>
            </a:pathLst>
          </a:custGeom>
          <a:solidFill>
            <a:srgbClr val="044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a:extLst>
              <a:ext uri="{FF2B5EF4-FFF2-40B4-BE49-F238E27FC236}">
                <a16:creationId xmlns:a16="http://schemas.microsoft.com/office/drawing/2014/main" id="{A97040EF-11F0-0E46-B338-363C3B6FA559}"/>
              </a:ext>
            </a:extLst>
          </p:cNvPr>
          <p:cNvSpPr/>
          <p:nvPr userDrawn="1"/>
        </p:nvSpPr>
        <p:spPr>
          <a:xfrm flipH="1">
            <a:off x="-41674" y="4289077"/>
            <a:ext cx="7432133" cy="2568925"/>
          </a:xfrm>
          <a:custGeom>
            <a:avLst/>
            <a:gdLst>
              <a:gd name="connsiteX0" fmla="*/ 5292913 w 7432133"/>
              <a:gd name="connsiteY0" fmla="*/ 0 h 2568925"/>
              <a:gd name="connsiteX1" fmla="*/ 4586759 w 7432133"/>
              <a:gd name="connsiteY1" fmla="*/ 0 h 2568925"/>
              <a:gd name="connsiteX2" fmla="*/ 4586759 w 7432133"/>
              <a:gd name="connsiteY2" fmla="*/ 3 h 2568925"/>
              <a:gd name="connsiteX3" fmla="*/ 4094645 w 7432133"/>
              <a:gd name="connsiteY3" fmla="*/ 24852 h 2568925"/>
              <a:gd name="connsiteX4" fmla="*/ 39366 w 7432133"/>
              <a:gd name="connsiteY4" fmla="*/ 2505436 h 2568925"/>
              <a:gd name="connsiteX5" fmla="*/ 0 w 7432133"/>
              <a:gd name="connsiteY5" fmla="*/ 2568925 h 2568925"/>
              <a:gd name="connsiteX6" fmla="*/ 7432133 w 7432133"/>
              <a:gd name="connsiteY6" fmla="*/ 2568925 h 2568925"/>
              <a:gd name="connsiteX7" fmla="*/ 7432133 w 7432133"/>
              <a:gd name="connsiteY7" fmla="*/ 3 h 2568925"/>
              <a:gd name="connsiteX8" fmla="*/ 5292913 w 7432133"/>
              <a:gd name="connsiteY8" fmla="*/ 3 h 256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32133" h="2568925">
                <a:moveTo>
                  <a:pt x="5292913" y="0"/>
                </a:moveTo>
                <a:lnTo>
                  <a:pt x="4586759" y="0"/>
                </a:lnTo>
                <a:lnTo>
                  <a:pt x="4586759" y="3"/>
                </a:lnTo>
                <a:lnTo>
                  <a:pt x="4094645" y="24852"/>
                </a:lnTo>
                <a:cubicBezTo>
                  <a:pt x="2395066" y="197454"/>
                  <a:pt x="924135" y="1143487"/>
                  <a:pt x="39366" y="2505436"/>
                </a:cubicBezTo>
                <a:lnTo>
                  <a:pt x="0" y="2568925"/>
                </a:lnTo>
                <a:lnTo>
                  <a:pt x="7432133" y="2568925"/>
                </a:lnTo>
                <a:lnTo>
                  <a:pt x="7432133" y="3"/>
                </a:lnTo>
                <a:lnTo>
                  <a:pt x="5292913" y="3"/>
                </a:lnTo>
                <a:close/>
              </a:path>
            </a:pathLst>
          </a:custGeom>
          <a:solidFill>
            <a:srgbClr val="F5C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ooter Placeholder 6">
            <a:extLst>
              <a:ext uri="{FF2B5EF4-FFF2-40B4-BE49-F238E27FC236}">
                <a16:creationId xmlns:a16="http://schemas.microsoft.com/office/drawing/2014/main" id="{509D8694-5591-E644-9BD2-61A1D4666C09}"/>
              </a:ext>
            </a:extLst>
          </p:cNvPr>
          <p:cNvSpPr txBox="1">
            <a:spLocks noGrp="1"/>
          </p:cNvSpPr>
          <p:nvPr userDrawn="1"/>
        </p:nvSpPr>
        <p:spPr bwMode="auto">
          <a:xfrm>
            <a:off x="9295510" y="6000276"/>
            <a:ext cx="2319775" cy="44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spcBef>
                <a:spcPct val="0"/>
              </a:spcBef>
              <a:buFontTx/>
              <a:buNone/>
            </a:pPr>
            <a:r>
              <a:rPr lang="en-IE" altLang="en-US" sz="1000">
                <a:solidFill>
                  <a:schemeClr val="tx1"/>
                </a:solidFill>
                <a:latin typeface="Calibri" charset="0"/>
              </a:rPr>
              <a:t> This programme has been funded with support from the European Commission </a:t>
            </a:r>
          </a:p>
        </p:txBody>
      </p:sp>
      <p:pic>
        <p:nvPicPr>
          <p:cNvPr id="21" name="Picture 8">
            <a:extLst>
              <a:ext uri="{FF2B5EF4-FFF2-40B4-BE49-F238E27FC236}">
                <a16:creationId xmlns:a16="http://schemas.microsoft.com/office/drawing/2014/main" id="{6A5AE9B8-C3F2-2342-92C7-62E5D12C5D6E}"/>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641641" y="6000276"/>
            <a:ext cx="162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logo&#10;&#10;Description automatically generated">
            <a:extLst>
              <a:ext uri="{FF2B5EF4-FFF2-40B4-BE49-F238E27FC236}">
                <a16:creationId xmlns:a16="http://schemas.microsoft.com/office/drawing/2014/main" id="{309B001B-40EB-C94F-8A98-2606D59DB70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6713" y="475564"/>
            <a:ext cx="3331937" cy="3331937"/>
          </a:xfrm>
          <a:prstGeom prst="rect">
            <a:avLst/>
          </a:prstGeom>
        </p:spPr>
      </p:pic>
      <p:sp>
        <p:nvSpPr>
          <p:cNvPr id="12" name="Text Placeholder 23">
            <a:extLst>
              <a:ext uri="{FF2B5EF4-FFF2-40B4-BE49-F238E27FC236}">
                <a16:creationId xmlns:a16="http://schemas.microsoft.com/office/drawing/2014/main" id="{049FD086-42D1-B245-A38B-6E0AD4E9E18E}"/>
              </a:ext>
            </a:extLst>
          </p:cNvPr>
          <p:cNvSpPr>
            <a:spLocks noGrp="1"/>
          </p:cNvSpPr>
          <p:nvPr>
            <p:ph type="body" sz="quarter" idx="19" hasCustomPrompt="1"/>
          </p:nvPr>
        </p:nvSpPr>
        <p:spPr>
          <a:xfrm>
            <a:off x="8419800" y="2046594"/>
            <a:ext cx="3195486" cy="731140"/>
          </a:xfrm>
        </p:spPr>
        <p:txBody>
          <a:bodyPr anchor="ctr">
            <a:normAutofit/>
          </a:bodyPr>
          <a:lstStyle>
            <a:lvl1pPr marL="0" indent="0" algn="r">
              <a:buNone/>
              <a:defRPr sz="2800" baseline="0">
                <a:solidFill>
                  <a:srgbClr val="406F70"/>
                </a:solidFill>
                <a:latin typeface="+mn-lt"/>
              </a:defRPr>
            </a:lvl1pPr>
          </a:lstStyle>
          <a:p>
            <a:pPr lvl="0"/>
            <a:r>
              <a:rPr lang="en-US"/>
              <a:t>Sub-heading</a:t>
            </a:r>
          </a:p>
        </p:txBody>
      </p:sp>
      <p:sp>
        <p:nvSpPr>
          <p:cNvPr id="13" name="Text Placeholder 23">
            <a:extLst>
              <a:ext uri="{FF2B5EF4-FFF2-40B4-BE49-F238E27FC236}">
                <a16:creationId xmlns:a16="http://schemas.microsoft.com/office/drawing/2014/main" id="{9733A424-C903-3D40-A734-792883EFBD08}"/>
              </a:ext>
            </a:extLst>
          </p:cNvPr>
          <p:cNvSpPr>
            <a:spLocks noGrp="1"/>
          </p:cNvSpPr>
          <p:nvPr>
            <p:ph type="body" sz="quarter" idx="20" hasCustomPrompt="1"/>
          </p:nvPr>
        </p:nvSpPr>
        <p:spPr>
          <a:xfrm>
            <a:off x="8419800" y="1237018"/>
            <a:ext cx="3195485" cy="837258"/>
          </a:xfrm>
        </p:spPr>
        <p:txBody>
          <a:bodyPr anchor="ctr">
            <a:normAutofit/>
          </a:bodyPr>
          <a:lstStyle>
            <a:lvl1pPr marL="0" indent="0" algn="r">
              <a:buNone/>
              <a:defRPr sz="5000" baseline="0">
                <a:solidFill>
                  <a:srgbClr val="406F70"/>
                </a:solidFill>
                <a:latin typeface="+mn-lt"/>
              </a:defRPr>
            </a:lvl1pPr>
          </a:lstStyle>
          <a:p>
            <a:pPr lvl="0"/>
            <a:r>
              <a:rPr lang="en-US"/>
              <a:t>Heading </a:t>
            </a:r>
          </a:p>
        </p:txBody>
      </p:sp>
      <p:sp>
        <p:nvSpPr>
          <p:cNvPr id="16" name="Picture Placeholder 15">
            <a:extLst>
              <a:ext uri="{FF2B5EF4-FFF2-40B4-BE49-F238E27FC236}">
                <a16:creationId xmlns:a16="http://schemas.microsoft.com/office/drawing/2014/main" id="{D90EAE91-C045-9E4F-9447-55FDE253B75C}"/>
              </a:ext>
            </a:extLst>
          </p:cNvPr>
          <p:cNvSpPr>
            <a:spLocks noGrp="1"/>
          </p:cNvSpPr>
          <p:nvPr>
            <p:ph type="pic" sz="quarter" idx="21"/>
          </p:nvPr>
        </p:nvSpPr>
        <p:spPr>
          <a:xfrm>
            <a:off x="0" y="4274087"/>
            <a:ext cx="6986370" cy="2568923"/>
          </a:xfrm>
          <a:custGeom>
            <a:avLst/>
            <a:gdLst>
              <a:gd name="connsiteX0" fmla="*/ 1693458 w 6986370"/>
              <a:gd name="connsiteY0" fmla="*/ 0 h 2568923"/>
              <a:gd name="connsiteX1" fmla="*/ 2399612 w 6986370"/>
              <a:gd name="connsiteY1" fmla="*/ 0 h 2568923"/>
              <a:gd name="connsiteX2" fmla="*/ 2399612 w 6986370"/>
              <a:gd name="connsiteY2" fmla="*/ 3 h 2568923"/>
              <a:gd name="connsiteX3" fmla="*/ 2891726 w 6986370"/>
              <a:gd name="connsiteY3" fmla="*/ 24852 h 2568923"/>
              <a:gd name="connsiteX4" fmla="*/ 6947005 w 6986370"/>
              <a:gd name="connsiteY4" fmla="*/ 2505436 h 2568923"/>
              <a:gd name="connsiteX5" fmla="*/ 6986370 w 6986370"/>
              <a:gd name="connsiteY5" fmla="*/ 2568923 h 2568923"/>
              <a:gd name="connsiteX6" fmla="*/ 0 w 6986370"/>
              <a:gd name="connsiteY6" fmla="*/ 2568923 h 2568923"/>
              <a:gd name="connsiteX7" fmla="*/ 0 w 6986370"/>
              <a:gd name="connsiteY7" fmla="*/ 3 h 2568923"/>
              <a:gd name="connsiteX8" fmla="*/ 1693458 w 6986370"/>
              <a:gd name="connsiteY8" fmla="*/ 3 h 2568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6370" h="2568923">
                <a:moveTo>
                  <a:pt x="1693458" y="0"/>
                </a:moveTo>
                <a:lnTo>
                  <a:pt x="2399612" y="0"/>
                </a:lnTo>
                <a:lnTo>
                  <a:pt x="2399612" y="3"/>
                </a:lnTo>
                <a:lnTo>
                  <a:pt x="2891726" y="24852"/>
                </a:lnTo>
                <a:cubicBezTo>
                  <a:pt x="4591305" y="197454"/>
                  <a:pt x="6062236" y="1143487"/>
                  <a:pt x="6947005" y="2505436"/>
                </a:cubicBezTo>
                <a:lnTo>
                  <a:pt x="6986370" y="2568923"/>
                </a:lnTo>
                <a:lnTo>
                  <a:pt x="0" y="2568923"/>
                </a:lnTo>
                <a:lnTo>
                  <a:pt x="0" y="3"/>
                </a:lnTo>
                <a:lnTo>
                  <a:pt x="1693458" y="3"/>
                </a:lnTo>
                <a:close/>
              </a:path>
            </a:pathLst>
          </a:custGeom>
        </p:spPr>
        <p:txBody>
          <a:bodyPr wrap="square">
            <a:noAutofit/>
          </a:bodyPr>
          <a:lstStyle>
            <a:lvl1pPr marL="0" indent="0" algn="l">
              <a:buNone/>
              <a:defRPr>
                <a:solidFill>
                  <a:schemeClr val="bg1"/>
                </a:solidFill>
              </a:defRPr>
            </a:lvl1pPr>
          </a:lstStyle>
          <a:p>
            <a:endParaRPr lang="en-US"/>
          </a:p>
          <a:p>
            <a:endParaRPr lang="en-US"/>
          </a:p>
          <a:p>
            <a:r>
              <a:rPr lang="en-US"/>
              <a:t>   Click to add photo</a:t>
            </a:r>
          </a:p>
        </p:txBody>
      </p:sp>
    </p:spTree>
    <p:extLst>
      <p:ext uri="{BB962C8B-B14F-4D97-AF65-F5344CB8AC3E}">
        <p14:creationId xmlns:p14="http://schemas.microsoft.com/office/powerpoint/2010/main" val="1002579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18" name="Freeform 17">
            <a:extLst>
              <a:ext uri="{FF2B5EF4-FFF2-40B4-BE49-F238E27FC236}">
                <a16:creationId xmlns:a16="http://schemas.microsoft.com/office/drawing/2014/main" id="{064E0019-97AC-2747-A525-042BEAE38629}"/>
              </a:ext>
            </a:extLst>
          </p:cNvPr>
          <p:cNvSpPr/>
          <p:nvPr userDrawn="1"/>
        </p:nvSpPr>
        <p:spPr>
          <a:xfrm>
            <a:off x="-1" y="0"/>
            <a:ext cx="10281663" cy="3774332"/>
          </a:xfrm>
          <a:custGeom>
            <a:avLst/>
            <a:gdLst>
              <a:gd name="connsiteX0" fmla="*/ 0 w 9340944"/>
              <a:gd name="connsiteY0" fmla="*/ 0 h 3429000"/>
              <a:gd name="connsiteX1" fmla="*/ 9340944 w 9340944"/>
              <a:gd name="connsiteY1" fmla="*/ 0 h 3429000"/>
              <a:gd name="connsiteX2" fmla="*/ 9234646 w 9340944"/>
              <a:gd name="connsiteY2" fmla="*/ 231978 h 3429000"/>
              <a:gd name="connsiteX3" fmla="*/ 9089396 w 9340944"/>
              <a:gd name="connsiteY3" fmla="*/ 510137 h 3429000"/>
              <a:gd name="connsiteX4" fmla="*/ 8947520 w 9340944"/>
              <a:gd name="connsiteY4" fmla="*/ 748674 h 3429000"/>
              <a:gd name="connsiteX5" fmla="*/ 8950715 w 9340944"/>
              <a:gd name="connsiteY5" fmla="*/ 748674 h 3429000"/>
              <a:gd name="connsiteX6" fmla="*/ 8836492 w 9340944"/>
              <a:gd name="connsiteY6" fmla="*/ 930430 h 3429000"/>
              <a:gd name="connsiteX7" fmla="*/ 4919127 w 9340944"/>
              <a:gd name="connsiteY7" fmla="*/ 3402163 h 3429000"/>
              <a:gd name="connsiteX8" fmla="*/ 4427962 w 9340944"/>
              <a:gd name="connsiteY8" fmla="*/ 3428997 h 3429000"/>
              <a:gd name="connsiteX9" fmla="*/ 4427962 w 9340944"/>
              <a:gd name="connsiteY9" fmla="*/ 3429000 h 3429000"/>
              <a:gd name="connsiteX10" fmla="*/ 3723169 w 9340944"/>
              <a:gd name="connsiteY10" fmla="*/ 3429000 h 3429000"/>
              <a:gd name="connsiteX11" fmla="*/ 3723169 w 9340944"/>
              <a:gd name="connsiteY11" fmla="*/ 3428997 h 3429000"/>
              <a:gd name="connsiteX12" fmla="*/ 0 w 9340944"/>
              <a:gd name="connsiteY12" fmla="*/ 3428997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40944" h="3429000">
                <a:moveTo>
                  <a:pt x="0" y="0"/>
                </a:moveTo>
                <a:lnTo>
                  <a:pt x="9340944" y="0"/>
                </a:lnTo>
                <a:lnTo>
                  <a:pt x="9234646" y="231978"/>
                </a:lnTo>
                <a:cubicBezTo>
                  <a:pt x="9188479" y="326231"/>
                  <a:pt x="9140035" y="418980"/>
                  <a:pt x="9089396" y="510137"/>
                </a:cubicBezTo>
                <a:lnTo>
                  <a:pt x="8947520" y="748674"/>
                </a:lnTo>
                <a:lnTo>
                  <a:pt x="8950715" y="748674"/>
                </a:lnTo>
                <a:lnTo>
                  <a:pt x="8836492" y="930430"/>
                </a:lnTo>
                <a:cubicBezTo>
                  <a:pt x="7943186" y="2289570"/>
                  <a:pt x="6534652" y="3224648"/>
                  <a:pt x="4919127" y="3402163"/>
                </a:cubicBezTo>
                <a:lnTo>
                  <a:pt x="4427962" y="3428997"/>
                </a:lnTo>
                <a:lnTo>
                  <a:pt x="4427962" y="3429000"/>
                </a:lnTo>
                <a:lnTo>
                  <a:pt x="3723169" y="3429000"/>
                </a:lnTo>
                <a:lnTo>
                  <a:pt x="3723169" y="3428997"/>
                </a:lnTo>
                <a:lnTo>
                  <a:pt x="0" y="3428997"/>
                </a:lnTo>
                <a:close/>
              </a:path>
            </a:pathLst>
          </a:cu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D7E9A38E-4ED8-5646-AC1B-12098108B7C7}"/>
              </a:ext>
            </a:extLst>
          </p:cNvPr>
          <p:cNvSpPr/>
          <p:nvPr userDrawn="1"/>
        </p:nvSpPr>
        <p:spPr>
          <a:xfrm>
            <a:off x="7327892" y="1731057"/>
            <a:ext cx="2953770" cy="1305474"/>
          </a:xfrm>
          <a:custGeom>
            <a:avLst/>
            <a:gdLst>
              <a:gd name="connsiteX0" fmla="*/ 5426896 w 11332213"/>
              <a:gd name="connsiteY0" fmla="*/ 0 h 5008483"/>
              <a:gd name="connsiteX1" fmla="*/ 6133050 w 11332213"/>
              <a:gd name="connsiteY1" fmla="*/ 0 h 5008483"/>
              <a:gd name="connsiteX2" fmla="*/ 6133050 w 11332213"/>
              <a:gd name="connsiteY2" fmla="*/ 3 h 5008483"/>
              <a:gd name="connsiteX3" fmla="*/ 11332213 w 11332213"/>
              <a:gd name="connsiteY3" fmla="*/ 3 h 5008483"/>
              <a:gd name="connsiteX4" fmla="*/ 11330326 w 11332213"/>
              <a:gd name="connsiteY4" fmla="*/ 37406 h 5008483"/>
              <a:gd name="connsiteX5" fmla="*/ 10575758 w 11332213"/>
              <a:gd name="connsiteY5" fmla="*/ 2305541 h 5008483"/>
              <a:gd name="connsiteX6" fmla="*/ 10433608 w 11332213"/>
              <a:gd name="connsiteY6" fmla="*/ 2526432 h 5008483"/>
              <a:gd name="connsiteX7" fmla="*/ 10436809 w 11332213"/>
              <a:gd name="connsiteY7" fmla="*/ 2526432 h 5008483"/>
              <a:gd name="connsiteX8" fmla="*/ 10322366 w 11332213"/>
              <a:gd name="connsiteY8" fmla="*/ 2694743 h 5008483"/>
              <a:gd name="connsiteX9" fmla="*/ 6397432 w 11332213"/>
              <a:gd name="connsiteY9" fmla="*/ 4983631 h 5008483"/>
              <a:gd name="connsiteX10" fmla="*/ 5905318 w 11332213"/>
              <a:gd name="connsiteY10" fmla="*/ 5008480 h 5008483"/>
              <a:gd name="connsiteX11" fmla="*/ 5905318 w 11332213"/>
              <a:gd name="connsiteY11" fmla="*/ 5008483 h 5008483"/>
              <a:gd name="connsiteX12" fmla="*/ 5199163 w 11332213"/>
              <a:gd name="connsiteY12" fmla="*/ 5008483 h 5008483"/>
              <a:gd name="connsiteX13" fmla="*/ 5199163 w 11332213"/>
              <a:gd name="connsiteY13" fmla="*/ 5008480 h 5008483"/>
              <a:gd name="connsiteX14" fmla="*/ 0 w 11332213"/>
              <a:gd name="connsiteY14" fmla="*/ 5008480 h 5008483"/>
              <a:gd name="connsiteX15" fmla="*/ 1887 w 11332213"/>
              <a:gd name="connsiteY15" fmla="*/ 4971077 h 5008483"/>
              <a:gd name="connsiteX16" fmla="*/ 815394 w 11332213"/>
              <a:gd name="connsiteY16" fmla="*/ 2607114 h 5008483"/>
              <a:gd name="connsiteX17" fmla="*/ 833803 w 11332213"/>
              <a:gd name="connsiteY17" fmla="*/ 2579140 h 5008483"/>
              <a:gd name="connsiteX18" fmla="*/ 879503 w 11332213"/>
              <a:gd name="connsiteY18" fmla="*/ 2505436 h 5008483"/>
              <a:gd name="connsiteX19" fmla="*/ 4934782 w 11332213"/>
              <a:gd name="connsiteY19" fmla="*/ 24852 h 5008483"/>
              <a:gd name="connsiteX20" fmla="*/ 5426896 w 11332213"/>
              <a:gd name="connsiteY20" fmla="*/ 3 h 50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32213" h="5008483">
                <a:moveTo>
                  <a:pt x="5426896" y="0"/>
                </a:moveTo>
                <a:lnTo>
                  <a:pt x="6133050" y="0"/>
                </a:lnTo>
                <a:lnTo>
                  <a:pt x="6133050" y="3"/>
                </a:lnTo>
                <a:lnTo>
                  <a:pt x="11332213" y="3"/>
                </a:lnTo>
                <a:lnTo>
                  <a:pt x="11330326" y="37406"/>
                </a:lnTo>
                <a:cubicBezTo>
                  <a:pt x="11246722" y="860639"/>
                  <a:pt x="10981656" y="1630227"/>
                  <a:pt x="10575758" y="2305541"/>
                </a:cubicBezTo>
                <a:lnTo>
                  <a:pt x="10433608" y="2526432"/>
                </a:lnTo>
                <a:lnTo>
                  <a:pt x="10436809" y="2526432"/>
                </a:lnTo>
                <a:lnTo>
                  <a:pt x="10322366" y="2694743"/>
                </a:lnTo>
                <a:cubicBezTo>
                  <a:pt x="9427334" y="3953341"/>
                  <a:pt x="8016078" y="4819248"/>
                  <a:pt x="6397432" y="4983631"/>
                </a:cubicBezTo>
                <a:lnTo>
                  <a:pt x="5905318" y="5008480"/>
                </a:lnTo>
                <a:lnTo>
                  <a:pt x="5905318" y="5008483"/>
                </a:lnTo>
                <a:lnTo>
                  <a:pt x="5199163" y="5008483"/>
                </a:lnTo>
                <a:lnTo>
                  <a:pt x="5199163" y="5008480"/>
                </a:lnTo>
                <a:lnTo>
                  <a:pt x="0" y="5008480"/>
                </a:lnTo>
                <a:lnTo>
                  <a:pt x="1887" y="4971077"/>
                </a:lnTo>
                <a:cubicBezTo>
                  <a:pt x="89472" y="4108643"/>
                  <a:pt x="376213" y="3305084"/>
                  <a:pt x="815394" y="2607114"/>
                </a:cubicBezTo>
                <a:lnTo>
                  <a:pt x="833803" y="2579140"/>
                </a:lnTo>
                <a:lnTo>
                  <a:pt x="879503" y="2505436"/>
                </a:lnTo>
                <a:cubicBezTo>
                  <a:pt x="1764272" y="1143487"/>
                  <a:pt x="3235203" y="197454"/>
                  <a:pt x="4934782" y="24852"/>
                </a:cubicBezTo>
                <a:lnTo>
                  <a:pt x="5426896" y="3"/>
                </a:lnTo>
                <a:close/>
              </a:path>
            </a:pathLst>
          </a:custGeom>
          <a:solidFill>
            <a:srgbClr val="406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a:extLst>
              <a:ext uri="{FF2B5EF4-FFF2-40B4-BE49-F238E27FC236}">
                <a16:creationId xmlns:a16="http://schemas.microsoft.com/office/drawing/2014/main" id="{CB98A5F8-83AA-5E44-B82C-227A8597E47E}"/>
              </a:ext>
            </a:extLst>
          </p:cNvPr>
          <p:cNvSpPr/>
          <p:nvPr userDrawn="1"/>
        </p:nvSpPr>
        <p:spPr>
          <a:xfrm>
            <a:off x="8447083" y="2613902"/>
            <a:ext cx="1834579" cy="815098"/>
          </a:xfrm>
          <a:custGeom>
            <a:avLst/>
            <a:gdLst>
              <a:gd name="connsiteX0" fmla="*/ 5426896 w 11332213"/>
              <a:gd name="connsiteY0" fmla="*/ 0 h 5008483"/>
              <a:gd name="connsiteX1" fmla="*/ 6133050 w 11332213"/>
              <a:gd name="connsiteY1" fmla="*/ 0 h 5008483"/>
              <a:gd name="connsiteX2" fmla="*/ 6133050 w 11332213"/>
              <a:gd name="connsiteY2" fmla="*/ 3 h 5008483"/>
              <a:gd name="connsiteX3" fmla="*/ 11332213 w 11332213"/>
              <a:gd name="connsiteY3" fmla="*/ 3 h 5008483"/>
              <a:gd name="connsiteX4" fmla="*/ 11330326 w 11332213"/>
              <a:gd name="connsiteY4" fmla="*/ 37406 h 5008483"/>
              <a:gd name="connsiteX5" fmla="*/ 10575758 w 11332213"/>
              <a:gd name="connsiteY5" fmla="*/ 2305541 h 5008483"/>
              <a:gd name="connsiteX6" fmla="*/ 10433608 w 11332213"/>
              <a:gd name="connsiteY6" fmla="*/ 2526432 h 5008483"/>
              <a:gd name="connsiteX7" fmla="*/ 10436809 w 11332213"/>
              <a:gd name="connsiteY7" fmla="*/ 2526432 h 5008483"/>
              <a:gd name="connsiteX8" fmla="*/ 10322366 w 11332213"/>
              <a:gd name="connsiteY8" fmla="*/ 2694743 h 5008483"/>
              <a:gd name="connsiteX9" fmla="*/ 6397432 w 11332213"/>
              <a:gd name="connsiteY9" fmla="*/ 4983631 h 5008483"/>
              <a:gd name="connsiteX10" fmla="*/ 5905318 w 11332213"/>
              <a:gd name="connsiteY10" fmla="*/ 5008480 h 5008483"/>
              <a:gd name="connsiteX11" fmla="*/ 5905318 w 11332213"/>
              <a:gd name="connsiteY11" fmla="*/ 5008483 h 5008483"/>
              <a:gd name="connsiteX12" fmla="*/ 5199163 w 11332213"/>
              <a:gd name="connsiteY12" fmla="*/ 5008483 h 5008483"/>
              <a:gd name="connsiteX13" fmla="*/ 5199163 w 11332213"/>
              <a:gd name="connsiteY13" fmla="*/ 5008480 h 5008483"/>
              <a:gd name="connsiteX14" fmla="*/ 0 w 11332213"/>
              <a:gd name="connsiteY14" fmla="*/ 5008480 h 5008483"/>
              <a:gd name="connsiteX15" fmla="*/ 1887 w 11332213"/>
              <a:gd name="connsiteY15" fmla="*/ 4971077 h 5008483"/>
              <a:gd name="connsiteX16" fmla="*/ 815394 w 11332213"/>
              <a:gd name="connsiteY16" fmla="*/ 2607114 h 5008483"/>
              <a:gd name="connsiteX17" fmla="*/ 833803 w 11332213"/>
              <a:gd name="connsiteY17" fmla="*/ 2579140 h 5008483"/>
              <a:gd name="connsiteX18" fmla="*/ 879503 w 11332213"/>
              <a:gd name="connsiteY18" fmla="*/ 2505436 h 5008483"/>
              <a:gd name="connsiteX19" fmla="*/ 4934782 w 11332213"/>
              <a:gd name="connsiteY19" fmla="*/ 24852 h 5008483"/>
              <a:gd name="connsiteX20" fmla="*/ 5426896 w 11332213"/>
              <a:gd name="connsiteY20" fmla="*/ 3 h 50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32213" h="5008483">
                <a:moveTo>
                  <a:pt x="5426896" y="0"/>
                </a:moveTo>
                <a:lnTo>
                  <a:pt x="6133050" y="0"/>
                </a:lnTo>
                <a:lnTo>
                  <a:pt x="6133050" y="3"/>
                </a:lnTo>
                <a:lnTo>
                  <a:pt x="11332213" y="3"/>
                </a:lnTo>
                <a:lnTo>
                  <a:pt x="11330326" y="37406"/>
                </a:lnTo>
                <a:cubicBezTo>
                  <a:pt x="11246722" y="860639"/>
                  <a:pt x="10981656" y="1630227"/>
                  <a:pt x="10575758" y="2305541"/>
                </a:cubicBezTo>
                <a:lnTo>
                  <a:pt x="10433608" y="2526432"/>
                </a:lnTo>
                <a:lnTo>
                  <a:pt x="10436809" y="2526432"/>
                </a:lnTo>
                <a:lnTo>
                  <a:pt x="10322366" y="2694743"/>
                </a:lnTo>
                <a:cubicBezTo>
                  <a:pt x="9427334" y="3953341"/>
                  <a:pt x="8016078" y="4819248"/>
                  <a:pt x="6397432" y="4983631"/>
                </a:cubicBezTo>
                <a:lnTo>
                  <a:pt x="5905318" y="5008480"/>
                </a:lnTo>
                <a:lnTo>
                  <a:pt x="5905318" y="5008483"/>
                </a:lnTo>
                <a:lnTo>
                  <a:pt x="5199163" y="5008483"/>
                </a:lnTo>
                <a:lnTo>
                  <a:pt x="5199163" y="5008480"/>
                </a:lnTo>
                <a:lnTo>
                  <a:pt x="0" y="5008480"/>
                </a:lnTo>
                <a:lnTo>
                  <a:pt x="1887" y="4971077"/>
                </a:lnTo>
                <a:cubicBezTo>
                  <a:pt x="89472" y="4108643"/>
                  <a:pt x="376213" y="3305084"/>
                  <a:pt x="815394" y="2607114"/>
                </a:cubicBezTo>
                <a:lnTo>
                  <a:pt x="833803" y="2579140"/>
                </a:lnTo>
                <a:lnTo>
                  <a:pt x="879503" y="2505436"/>
                </a:lnTo>
                <a:cubicBezTo>
                  <a:pt x="1764272" y="1143487"/>
                  <a:pt x="3235203" y="197454"/>
                  <a:pt x="4934782" y="24852"/>
                </a:cubicBezTo>
                <a:lnTo>
                  <a:pt x="5426896" y="3"/>
                </a:lnTo>
                <a:close/>
              </a:path>
            </a:pathLst>
          </a:custGeom>
          <a:noFill/>
          <a:ln>
            <a:solidFill>
              <a:srgbClr val="F5C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ooter Placeholder 6">
            <a:extLst>
              <a:ext uri="{FF2B5EF4-FFF2-40B4-BE49-F238E27FC236}">
                <a16:creationId xmlns:a16="http://schemas.microsoft.com/office/drawing/2014/main" id="{D23400E6-04D3-B048-A9BE-B92A3459635D}"/>
              </a:ext>
            </a:extLst>
          </p:cNvPr>
          <p:cNvSpPr txBox="1">
            <a:spLocks noGrp="1"/>
          </p:cNvSpPr>
          <p:nvPr userDrawn="1"/>
        </p:nvSpPr>
        <p:spPr bwMode="auto">
          <a:xfrm>
            <a:off x="9295510" y="5853633"/>
            <a:ext cx="2319775" cy="44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spcBef>
                <a:spcPct val="0"/>
              </a:spcBef>
              <a:buFontTx/>
              <a:buNone/>
            </a:pPr>
            <a:r>
              <a:rPr lang="en-IE" altLang="en-US" sz="1000">
                <a:solidFill>
                  <a:schemeClr val="tx1"/>
                </a:solidFill>
                <a:latin typeface="Calibri" charset="0"/>
              </a:rPr>
              <a:t> This programme has been funded with support from the European Commission </a:t>
            </a:r>
          </a:p>
        </p:txBody>
      </p:sp>
      <p:pic>
        <p:nvPicPr>
          <p:cNvPr id="25" name="Picture 8">
            <a:extLst>
              <a:ext uri="{FF2B5EF4-FFF2-40B4-BE49-F238E27FC236}">
                <a16:creationId xmlns:a16="http://schemas.microsoft.com/office/drawing/2014/main" id="{6C6A9A91-D3B7-D941-914E-70D998F3B9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641641" y="5853633"/>
            <a:ext cx="162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 Placeholder 23">
            <a:extLst>
              <a:ext uri="{FF2B5EF4-FFF2-40B4-BE49-F238E27FC236}">
                <a16:creationId xmlns:a16="http://schemas.microsoft.com/office/drawing/2014/main" id="{8ABD4E3B-3D78-424B-A5A7-9DAFD6BE84F9}"/>
              </a:ext>
            </a:extLst>
          </p:cNvPr>
          <p:cNvSpPr>
            <a:spLocks noGrp="1"/>
          </p:cNvSpPr>
          <p:nvPr>
            <p:ph type="body" sz="quarter" idx="19" hasCustomPrompt="1"/>
          </p:nvPr>
        </p:nvSpPr>
        <p:spPr>
          <a:xfrm>
            <a:off x="576715" y="5353474"/>
            <a:ext cx="3195486" cy="731140"/>
          </a:xfrm>
        </p:spPr>
        <p:txBody>
          <a:bodyPr anchor="ctr">
            <a:normAutofit/>
          </a:bodyPr>
          <a:lstStyle>
            <a:lvl1pPr marL="0" indent="0" algn="l">
              <a:buNone/>
              <a:defRPr sz="2800" baseline="0">
                <a:solidFill>
                  <a:srgbClr val="406F70"/>
                </a:solidFill>
                <a:latin typeface="+mn-lt"/>
              </a:defRPr>
            </a:lvl1pPr>
          </a:lstStyle>
          <a:p>
            <a:pPr lvl="0"/>
            <a:r>
              <a:rPr lang="en-US"/>
              <a:t>Sub-heading</a:t>
            </a:r>
          </a:p>
        </p:txBody>
      </p:sp>
      <p:sp>
        <p:nvSpPr>
          <p:cNvPr id="28" name="Text Placeholder 23">
            <a:extLst>
              <a:ext uri="{FF2B5EF4-FFF2-40B4-BE49-F238E27FC236}">
                <a16:creationId xmlns:a16="http://schemas.microsoft.com/office/drawing/2014/main" id="{50113A10-A8EF-9E4E-BD98-8F9D6A81B3A5}"/>
              </a:ext>
            </a:extLst>
          </p:cNvPr>
          <p:cNvSpPr>
            <a:spLocks noGrp="1"/>
          </p:cNvSpPr>
          <p:nvPr>
            <p:ph type="body" sz="quarter" idx="20" hasCustomPrompt="1"/>
          </p:nvPr>
        </p:nvSpPr>
        <p:spPr>
          <a:xfrm>
            <a:off x="576715" y="4543898"/>
            <a:ext cx="3195485" cy="837258"/>
          </a:xfrm>
        </p:spPr>
        <p:txBody>
          <a:bodyPr anchor="ctr">
            <a:normAutofit/>
          </a:bodyPr>
          <a:lstStyle>
            <a:lvl1pPr marL="0" indent="0" algn="l">
              <a:buNone/>
              <a:defRPr sz="5000" baseline="0">
                <a:solidFill>
                  <a:srgbClr val="406F70"/>
                </a:solidFill>
                <a:latin typeface="+mn-lt"/>
              </a:defRPr>
            </a:lvl1pPr>
          </a:lstStyle>
          <a:p>
            <a:pPr lvl="0"/>
            <a:r>
              <a:rPr lang="en-US"/>
              <a:t>Heading </a:t>
            </a:r>
          </a:p>
        </p:txBody>
      </p:sp>
      <p:pic>
        <p:nvPicPr>
          <p:cNvPr id="6" name="Picture 5" descr="A picture containing drawing&#10;&#10;Description automatically generated">
            <a:extLst>
              <a:ext uri="{FF2B5EF4-FFF2-40B4-BE49-F238E27FC236}">
                <a16:creationId xmlns:a16="http://schemas.microsoft.com/office/drawing/2014/main" id="{D7A795C8-927A-CE44-AC9B-101D55A2CEC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63900" y="769566"/>
            <a:ext cx="5225801" cy="2008168"/>
          </a:xfrm>
          <a:prstGeom prst="rect">
            <a:avLst/>
          </a:prstGeom>
        </p:spPr>
      </p:pic>
    </p:spTree>
    <p:extLst>
      <p:ext uri="{BB962C8B-B14F-4D97-AF65-F5344CB8AC3E}">
        <p14:creationId xmlns:p14="http://schemas.microsoft.com/office/powerpoint/2010/main" val="3458130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ro Slide">
    <p:spTree>
      <p:nvGrpSpPr>
        <p:cNvPr id="1" name=""/>
        <p:cNvGrpSpPr/>
        <p:nvPr/>
      </p:nvGrpSpPr>
      <p:grpSpPr>
        <a:xfrm>
          <a:off x="0" y="0"/>
          <a:ext cx="0" cy="0"/>
          <a:chOff x="0" y="0"/>
          <a:chExt cx="0" cy="0"/>
        </a:xfrm>
      </p:grpSpPr>
      <p:sp>
        <p:nvSpPr>
          <p:cNvPr id="16" name="Text Placeholder 23"/>
          <p:cNvSpPr>
            <a:spLocks noGrp="1"/>
          </p:cNvSpPr>
          <p:nvPr>
            <p:ph type="body" sz="quarter" idx="13" hasCustomPrompt="1"/>
          </p:nvPr>
        </p:nvSpPr>
        <p:spPr>
          <a:xfrm>
            <a:off x="3767471" y="1014696"/>
            <a:ext cx="7886801" cy="697353"/>
          </a:xfrm>
        </p:spPr>
        <p:txBody>
          <a:bodyPr>
            <a:normAutofit/>
          </a:bodyPr>
          <a:lstStyle>
            <a:lvl1pPr marL="0" indent="0" algn="l">
              <a:buNone/>
              <a:defRPr sz="3600">
                <a:solidFill>
                  <a:srgbClr val="5E5E5E"/>
                </a:solidFill>
                <a:latin typeface="+mn-lt"/>
              </a:defRPr>
            </a:lvl1pPr>
          </a:lstStyle>
          <a:p>
            <a:pPr lvl="0"/>
            <a:r>
              <a:rPr lang="en-US"/>
              <a:t>TITLE</a:t>
            </a:r>
          </a:p>
        </p:txBody>
      </p:sp>
      <p:sp>
        <p:nvSpPr>
          <p:cNvPr id="17" name="Text Placeholder 25"/>
          <p:cNvSpPr>
            <a:spLocks noGrp="1"/>
          </p:cNvSpPr>
          <p:nvPr>
            <p:ph type="body" sz="quarter" idx="14" hasCustomPrompt="1"/>
          </p:nvPr>
        </p:nvSpPr>
        <p:spPr>
          <a:xfrm>
            <a:off x="3777521" y="2542563"/>
            <a:ext cx="7876752" cy="3245241"/>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pic>
        <p:nvPicPr>
          <p:cNvPr id="18" name="Picture 17" descr="A picture containing drawing&#10;&#10;Description automatically generated">
            <a:extLst>
              <a:ext uri="{FF2B5EF4-FFF2-40B4-BE49-F238E27FC236}">
                <a16:creationId xmlns:a16="http://schemas.microsoft.com/office/drawing/2014/main" id="{2B9B6365-5C1A-AB4B-BBCC-D464627B8A8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50309" y="6221191"/>
            <a:ext cx="203964" cy="269828"/>
          </a:xfrm>
          <a:prstGeom prst="rect">
            <a:avLst/>
          </a:prstGeom>
        </p:spPr>
      </p:pic>
      <p:sp>
        <p:nvSpPr>
          <p:cNvPr id="19" name="TextBox 18">
            <a:extLst>
              <a:ext uri="{FF2B5EF4-FFF2-40B4-BE49-F238E27FC236}">
                <a16:creationId xmlns:a16="http://schemas.microsoft.com/office/drawing/2014/main" id="{BC032534-BC87-5D4F-B26D-CF89E2F3C640}"/>
              </a:ext>
            </a:extLst>
          </p:cNvPr>
          <p:cNvSpPr txBox="1"/>
          <p:nvPr userDrawn="1"/>
        </p:nvSpPr>
        <p:spPr>
          <a:xfrm>
            <a:off x="8701210" y="6244798"/>
            <a:ext cx="2749099" cy="246221"/>
          </a:xfrm>
          <a:prstGeom prst="rect">
            <a:avLst/>
          </a:prstGeom>
          <a:noFill/>
        </p:spPr>
        <p:txBody>
          <a:bodyPr wrap="square" rtlCol="0">
            <a:spAutoFit/>
          </a:bodyPr>
          <a:lstStyle/>
          <a:p>
            <a:pPr algn="r"/>
            <a:r>
              <a:rPr lang="en-US" sz="1000">
                <a:solidFill>
                  <a:srgbClr val="406F70"/>
                </a:solidFill>
              </a:rPr>
              <a:t>INNOVATION FOR THE FOOD SERVICE SECTOR</a:t>
            </a:r>
          </a:p>
        </p:txBody>
      </p:sp>
      <p:pic>
        <p:nvPicPr>
          <p:cNvPr id="7" name="Picture 6" descr="A picture containing drawing&#10;&#10;Description automatically generated">
            <a:extLst>
              <a:ext uri="{FF2B5EF4-FFF2-40B4-BE49-F238E27FC236}">
                <a16:creationId xmlns:a16="http://schemas.microsoft.com/office/drawing/2014/main" id="{87F97D81-6562-A840-B079-58506E6A2E1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8" name="Picture 7" descr="A close up of a logo&#10;&#10;Description automatically generated">
            <a:extLst>
              <a:ext uri="{FF2B5EF4-FFF2-40B4-BE49-F238E27FC236}">
                <a16:creationId xmlns:a16="http://schemas.microsoft.com/office/drawing/2014/main" id="{A97CE00F-DEB2-AE46-9EA9-6615CC1CFAD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07237" y="365395"/>
            <a:ext cx="1826297" cy="1995953"/>
          </a:xfrm>
          <a:prstGeom prst="rect">
            <a:avLst/>
          </a:prstGeom>
        </p:spPr>
      </p:pic>
      <p:sp>
        <p:nvSpPr>
          <p:cNvPr id="10" name="Text Placeholder 25">
            <a:extLst>
              <a:ext uri="{FF2B5EF4-FFF2-40B4-BE49-F238E27FC236}">
                <a16:creationId xmlns:a16="http://schemas.microsoft.com/office/drawing/2014/main" id="{8258470A-9031-F643-91F2-83EDE010FF47}"/>
              </a:ext>
            </a:extLst>
          </p:cNvPr>
          <p:cNvSpPr>
            <a:spLocks noGrp="1"/>
          </p:cNvSpPr>
          <p:nvPr>
            <p:ph type="body" sz="quarter" idx="17" hasCustomPrompt="1"/>
          </p:nvPr>
        </p:nvSpPr>
        <p:spPr>
          <a:xfrm>
            <a:off x="2818151" y="2726744"/>
            <a:ext cx="7876753" cy="3173773"/>
          </a:xfrm>
        </p:spPr>
        <p:txBody>
          <a:bodyPr>
            <a:noAutofit/>
          </a:bodyPr>
          <a:lstStyle>
            <a:lvl1pPr marL="0" indent="0" algn="just">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Tree>
    <p:extLst>
      <p:ext uri="{BB962C8B-B14F-4D97-AF65-F5344CB8AC3E}">
        <p14:creationId xmlns:p14="http://schemas.microsoft.com/office/powerpoint/2010/main" val="348045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p Photo Slide">
    <p:spTree>
      <p:nvGrpSpPr>
        <p:cNvPr id="1" name=""/>
        <p:cNvGrpSpPr/>
        <p:nvPr/>
      </p:nvGrpSpPr>
      <p:grpSpPr>
        <a:xfrm>
          <a:off x="0" y="0"/>
          <a:ext cx="0" cy="0"/>
          <a:chOff x="0" y="0"/>
          <a:chExt cx="0" cy="0"/>
        </a:xfrm>
      </p:grpSpPr>
      <p:sp>
        <p:nvSpPr>
          <p:cNvPr id="9" name="Text Placeholder 23">
            <a:extLst>
              <a:ext uri="{FF2B5EF4-FFF2-40B4-BE49-F238E27FC236}">
                <a16:creationId xmlns:a16="http://schemas.microsoft.com/office/drawing/2014/main" id="{A3B193AB-B400-AD45-A369-DD189568AA43}"/>
              </a:ext>
            </a:extLst>
          </p:cNvPr>
          <p:cNvSpPr>
            <a:spLocks noGrp="1"/>
          </p:cNvSpPr>
          <p:nvPr>
            <p:ph type="body" sz="quarter" idx="13" hasCustomPrompt="1"/>
          </p:nvPr>
        </p:nvSpPr>
        <p:spPr>
          <a:xfrm>
            <a:off x="509666" y="3961597"/>
            <a:ext cx="4077324" cy="1912390"/>
          </a:xfrm>
        </p:spPr>
        <p:txBody>
          <a:bodyPr>
            <a:normAutofit/>
          </a:bodyPr>
          <a:lstStyle>
            <a:lvl1pPr marL="0" indent="0" algn="l">
              <a:buNone/>
              <a:defRPr sz="3600">
                <a:solidFill>
                  <a:srgbClr val="5E5E5E"/>
                </a:solidFill>
                <a:latin typeface="+mn-lt"/>
              </a:defRPr>
            </a:lvl1pPr>
          </a:lstStyle>
          <a:p>
            <a:pPr lvl="0"/>
            <a:r>
              <a:rPr lang="en-US"/>
              <a:t>TITLE</a:t>
            </a:r>
          </a:p>
        </p:txBody>
      </p:sp>
      <p:sp>
        <p:nvSpPr>
          <p:cNvPr id="34" name="Picture Placeholder 33">
            <a:extLst>
              <a:ext uri="{FF2B5EF4-FFF2-40B4-BE49-F238E27FC236}">
                <a16:creationId xmlns:a16="http://schemas.microsoft.com/office/drawing/2014/main" id="{ECDCE132-A25C-3647-8519-2E32D62863AD}"/>
              </a:ext>
            </a:extLst>
          </p:cNvPr>
          <p:cNvSpPr>
            <a:spLocks noGrp="1"/>
          </p:cNvSpPr>
          <p:nvPr>
            <p:ph type="pic" sz="quarter" idx="15"/>
          </p:nvPr>
        </p:nvSpPr>
        <p:spPr>
          <a:xfrm>
            <a:off x="0" y="0"/>
            <a:ext cx="12069770" cy="3585092"/>
          </a:xfrm>
          <a:custGeom>
            <a:avLst/>
            <a:gdLst>
              <a:gd name="connsiteX0" fmla="*/ 1295503 w 12069770"/>
              <a:gd name="connsiteY0" fmla="*/ 0 h 3585092"/>
              <a:gd name="connsiteX1" fmla="*/ 12069770 w 12069770"/>
              <a:gd name="connsiteY1" fmla="*/ 0 h 3585092"/>
              <a:gd name="connsiteX2" fmla="*/ 11966788 w 12069770"/>
              <a:gd name="connsiteY2" fmla="*/ 207716 h 3585092"/>
              <a:gd name="connsiteX3" fmla="*/ 11800766 w 12069770"/>
              <a:gd name="connsiteY3" fmla="*/ 501567 h 3585092"/>
              <a:gd name="connsiteX4" fmla="*/ 11638600 w 12069770"/>
              <a:gd name="connsiteY4" fmla="*/ 753560 h 3585092"/>
              <a:gd name="connsiteX5" fmla="*/ 11642252 w 12069770"/>
              <a:gd name="connsiteY5" fmla="*/ 753560 h 3585092"/>
              <a:gd name="connsiteX6" fmla="*/ 11511695 w 12069770"/>
              <a:gd name="connsiteY6" fmla="*/ 945570 h 3585092"/>
              <a:gd name="connsiteX7" fmla="*/ 10877562 w 12069770"/>
              <a:gd name="connsiteY7" fmla="*/ 1703644 h 3585092"/>
              <a:gd name="connsiteX8" fmla="*/ 10825384 w 12069770"/>
              <a:gd name="connsiteY8" fmla="*/ 1754215 h 3585092"/>
              <a:gd name="connsiteX9" fmla="*/ 10084820 w 12069770"/>
              <a:gd name="connsiteY9" fmla="*/ 1754215 h 3585092"/>
              <a:gd name="connsiteX10" fmla="*/ 10084820 w 12069770"/>
              <a:gd name="connsiteY10" fmla="*/ 1754214 h 3585092"/>
              <a:gd name="connsiteX11" fmla="*/ 9900759 w 12069770"/>
              <a:gd name="connsiteY11" fmla="*/ 1754214 h 3585092"/>
              <a:gd name="connsiteX12" fmla="*/ 9900759 w 12069770"/>
              <a:gd name="connsiteY12" fmla="*/ 1754215 h 3585092"/>
              <a:gd name="connsiteX13" fmla="*/ 9772488 w 12069770"/>
              <a:gd name="connsiteY13" fmla="*/ 1760692 h 3585092"/>
              <a:gd name="connsiteX14" fmla="*/ 8715470 w 12069770"/>
              <a:gd name="connsiteY14" fmla="*/ 2407263 h 3585092"/>
              <a:gd name="connsiteX15" fmla="*/ 8703558 w 12069770"/>
              <a:gd name="connsiteY15" fmla="*/ 2426474 h 3585092"/>
              <a:gd name="connsiteX16" fmla="*/ 8698760 w 12069770"/>
              <a:gd name="connsiteY16" fmla="*/ 2433765 h 3585092"/>
              <a:gd name="connsiteX17" fmla="*/ 8486717 w 12069770"/>
              <a:gd name="connsiteY17" fmla="*/ 3049938 h 3585092"/>
              <a:gd name="connsiteX18" fmla="*/ 8486225 w 12069770"/>
              <a:gd name="connsiteY18" fmla="*/ 3059687 h 3585092"/>
              <a:gd name="connsiteX19" fmla="*/ 8915326 w 12069770"/>
              <a:gd name="connsiteY19" fmla="*/ 3059687 h 3585092"/>
              <a:gd name="connsiteX20" fmla="*/ 8685199 w 12069770"/>
              <a:gd name="connsiteY20" fmla="*/ 3157222 h 3585092"/>
              <a:gd name="connsiteX21" fmla="*/ 7034118 w 12069770"/>
              <a:gd name="connsiteY21" fmla="*/ 3556741 h 3585092"/>
              <a:gd name="connsiteX22" fmla="*/ 6472713 w 12069770"/>
              <a:gd name="connsiteY22" fmla="*/ 3585089 h 3585092"/>
              <a:gd name="connsiteX23" fmla="*/ 6472713 w 12069770"/>
              <a:gd name="connsiteY23" fmla="*/ 3585092 h 3585092"/>
              <a:gd name="connsiteX24" fmla="*/ 5667129 w 12069770"/>
              <a:gd name="connsiteY24" fmla="*/ 3585092 h 3585092"/>
              <a:gd name="connsiteX25" fmla="*/ 5667129 w 12069770"/>
              <a:gd name="connsiteY25" fmla="*/ 3585089 h 3585092"/>
              <a:gd name="connsiteX26" fmla="*/ 0 w 12069770"/>
              <a:gd name="connsiteY26" fmla="*/ 3585089 h 3585092"/>
              <a:gd name="connsiteX27" fmla="*/ 0 w 12069770"/>
              <a:gd name="connsiteY27" fmla="*/ 2287533 h 3585092"/>
              <a:gd name="connsiteX28" fmla="*/ 51672 w 12069770"/>
              <a:gd name="connsiteY28" fmla="*/ 2123653 h 3585092"/>
              <a:gd name="connsiteX29" fmla="*/ 666110 w 12069770"/>
              <a:gd name="connsiteY29" fmla="*/ 845602 h 3585092"/>
              <a:gd name="connsiteX30" fmla="*/ 687111 w 12069770"/>
              <a:gd name="connsiteY30" fmla="*/ 813690 h 3585092"/>
              <a:gd name="connsiteX31" fmla="*/ 739246 w 12069770"/>
              <a:gd name="connsiteY31" fmla="*/ 729608 h 3585092"/>
              <a:gd name="connsiteX32" fmla="*/ 1148300 w 12069770"/>
              <a:gd name="connsiteY32" fmla="*/ 170002 h 358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069770" h="3585092">
                <a:moveTo>
                  <a:pt x="1295503" y="0"/>
                </a:moveTo>
                <a:lnTo>
                  <a:pt x="12069770" y="0"/>
                </a:lnTo>
                <a:lnTo>
                  <a:pt x="11966788" y="207716"/>
                </a:lnTo>
                <a:cubicBezTo>
                  <a:pt x="11914018" y="307286"/>
                  <a:pt x="11858647" y="405267"/>
                  <a:pt x="11800766" y="501567"/>
                </a:cubicBezTo>
                <a:lnTo>
                  <a:pt x="11638600" y="753560"/>
                </a:lnTo>
                <a:lnTo>
                  <a:pt x="11642252" y="753560"/>
                </a:lnTo>
                <a:lnTo>
                  <a:pt x="11511695" y="945570"/>
                </a:lnTo>
                <a:cubicBezTo>
                  <a:pt x="11320247" y="1214785"/>
                  <a:pt x="11108095" y="1468251"/>
                  <a:pt x="10877562" y="1703644"/>
                </a:cubicBezTo>
                <a:lnTo>
                  <a:pt x="10825384" y="1754215"/>
                </a:lnTo>
                <a:lnTo>
                  <a:pt x="10084820" y="1754215"/>
                </a:lnTo>
                <a:lnTo>
                  <a:pt x="10084820" y="1754214"/>
                </a:lnTo>
                <a:lnTo>
                  <a:pt x="9900759" y="1754214"/>
                </a:lnTo>
                <a:lnTo>
                  <a:pt x="9900759" y="1754215"/>
                </a:lnTo>
                <a:lnTo>
                  <a:pt x="9772488" y="1760692"/>
                </a:lnTo>
                <a:cubicBezTo>
                  <a:pt x="9329489" y="1805681"/>
                  <a:pt x="8946087" y="2052267"/>
                  <a:pt x="8715470" y="2407263"/>
                </a:cubicBezTo>
                <a:lnTo>
                  <a:pt x="8703558" y="2426474"/>
                </a:lnTo>
                <a:lnTo>
                  <a:pt x="8698760" y="2433765"/>
                </a:lnTo>
                <a:cubicBezTo>
                  <a:pt x="8584286" y="2615693"/>
                  <a:pt x="8509546" y="2825143"/>
                  <a:pt x="8486717" y="3049938"/>
                </a:cubicBezTo>
                <a:lnTo>
                  <a:pt x="8486225" y="3059687"/>
                </a:lnTo>
                <a:lnTo>
                  <a:pt x="8915326" y="3059687"/>
                </a:lnTo>
                <a:lnTo>
                  <a:pt x="8685199" y="3157222"/>
                </a:lnTo>
                <a:cubicBezTo>
                  <a:pt x="8165111" y="3361381"/>
                  <a:pt x="7611167" y="3498138"/>
                  <a:pt x="7034118" y="3556741"/>
                </a:cubicBezTo>
                <a:lnTo>
                  <a:pt x="6472713" y="3585089"/>
                </a:lnTo>
                <a:lnTo>
                  <a:pt x="6472713" y="3585092"/>
                </a:lnTo>
                <a:lnTo>
                  <a:pt x="5667129" y="3585092"/>
                </a:lnTo>
                <a:lnTo>
                  <a:pt x="5667129" y="3585089"/>
                </a:lnTo>
                <a:lnTo>
                  <a:pt x="0" y="3585089"/>
                </a:lnTo>
                <a:lnTo>
                  <a:pt x="0" y="2287533"/>
                </a:lnTo>
                <a:lnTo>
                  <a:pt x="51672" y="2123653"/>
                </a:lnTo>
                <a:cubicBezTo>
                  <a:pt x="208567" y="1671963"/>
                  <a:pt x="415601" y="1243726"/>
                  <a:pt x="666110" y="845602"/>
                </a:cubicBezTo>
                <a:lnTo>
                  <a:pt x="687111" y="813690"/>
                </a:lnTo>
                <a:lnTo>
                  <a:pt x="739246" y="729608"/>
                </a:lnTo>
                <a:cubicBezTo>
                  <a:pt x="865415" y="535393"/>
                  <a:pt x="1002031" y="348593"/>
                  <a:pt x="1148300" y="170002"/>
                </a:cubicBezTo>
                <a:close/>
              </a:path>
            </a:pathLst>
          </a:custGeom>
          <a:ln>
            <a:noFill/>
          </a:ln>
        </p:spPr>
        <p:txBody>
          <a:bodyPr wrap="square">
            <a:noAutofit/>
          </a:bodyPr>
          <a:lstStyle>
            <a:lvl1pPr marL="0" indent="0" algn="ctr">
              <a:buNone/>
              <a:defRPr>
                <a:solidFill>
                  <a:srgbClr val="5E5E5E"/>
                </a:solidFill>
              </a:defRPr>
            </a:lvl1pPr>
          </a:lstStyle>
          <a:p>
            <a:endParaRPr lang="en-US"/>
          </a:p>
          <a:p>
            <a:endParaRPr lang="en-US"/>
          </a:p>
          <a:p>
            <a:r>
              <a:rPr lang="en-US"/>
              <a:t>Click to add photo</a:t>
            </a:r>
          </a:p>
        </p:txBody>
      </p:sp>
      <p:sp>
        <p:nvSpPr>
          <p:cNvPr id="35" name="Freeform 34">
            <a:extLst>
              <a:ext uri="{FF2B5EF4-FFF2-40B4-BE49-F238E27FC236}">
                <a16:creationId xmlns:a16="http://schemas.microsoft.com/office/drawing/2014/main" id="{23A91863-5EA5-034B-9D61-FC2D65837866}"/>
              </a:ext>
            </a:extLst>
          </p:cNvPr>
          <p:cNvSpPr/>
          <p:nvPr userDrawn="1"/>
        </p:nvSpPr>
        <p:spPr>
          <a:xfrm>
            <a:off x="8456245" y="1767827"/>
            <a:ext cx="2953770" cy="1305474"/>
          </a:xfrm>
          <a:custGeom>
            <a:avLst/>
            <a:gdLst>
              <a:gd name="connsiteX0" fmla="*/ 5426896 w 11332213"/>
              <a:gd name="connsiteY0" fmla="*/ 0 h 5008483"/>
              <a:gd name="connsiteX1" fmla="*/ 6133050 w 11332213"/>
              <a:gd name="connsiteY1" fmla="*/ 0 h 5008483"/>
              <a:gd name="connsiteX2" fmla="*/ 6133050 w 11332213"/>
              <a:gd name="connsiteY2" fmla="*/ 3 h 5008483"/>
              <a:gd name="connsiteX3" fmla="*/ 11332213 w 11332213"/>
              <a:gd name="connsiteY3" fmla="*/ 3 h 5008483"/>
              <a:gd name="connsiteX4" fmla="*/ 11330326 w 11332213"/>
              <a:gd name="connsiteY4" fmla="*/ 37406 h 5008483"/>
              <a:gd name="connsiteX5" fmla="*/ 10575758 w 11332213"/>
              <a:gd name="connsiteY5" fmla="*/ 2305541 h 5008483"/>
              <a:gd name="connsiteX6" fmla="*/ 10433608 w 11332213"/>
              <a:gd name="connsiteY6" fmla="*/ 2526432 h 5008483"/>
              <a:gd name="connsiteX7" fmla="*/ 10436809 w 11332213"/>
              <a:gd name="connsiteY7" fmla="*/ 2526432 h 5008483"/>
              <a:gd name="connsiteX8" fmla="*/ 10322366 w 11332213"/>
              <a:gd name="connsiteY8" fmla="*/ 2694743 h 5008483"/>
              <a:gd name="connsiteX9" fmla="*/ 6397432 w 11332213"/>
              <a:gd name="connsiteY9" fmla="*/ 4983631 h 5008483"/>
              <a:gd name="connsiteX10" fmla="*/ 5905318 w 11332213"/>
              <a:gd name="connsiteY10" fmla="*/ 5008480 h 5008483"/>
              <a:gd name="connsiteX11" fmla="*/ 5905318 w 11332213"/>
              <a:gd name="connsiteY11" fmla="*/ 5008483 h 5008483"/>
              <a:gd name="connsiteX12" fmla="*/ 5199163 w 11332213"/>
              <a:gd name="connsiteY12" fmla="*/ 5008483 h 5008483"/>
              <a:gd name="connsiteX13" fmla="*/ 5199163 w 11332213"/>
              <a:gd name="connsiteY13" fmla="*/ 5008480 h 5008483"/>
              <a:gd name="connsiteX14" fmla="*/ 0 w 11332213"/>
              <a:gd name="connsiteY14" fmla="*/ 5008480 h 5008483"/>
              <a:gd name="connsiteX15" fmla="*/ 1887 w 11332213"/>
              <a:gd name="connsiteY15" fmla="*/ 4971077 h 5008483"/>
              <a:gd name="connsiteX16" fmla="*/ 815394 w 11332213"/>
              <a:gd name="connsiteY16" fmla="*/ 2607114 h 5008483"/>
              <a:gd name="connsiteX17" fmla="*/ 833803 w 11332213"/>
              <a:gd name="connsiteY17" fmla="*/ 2579140 h 5008483"/>
              <a:gd name="connsiteX18" fmla="*/ 879503 w 11332213"/>
              <a:gd name="connsiteY18" fmla="*/ 2505436 h 5008483"/>
              <a:gd name="connsiteX19" fmla="*/ 4934782 w 11332213"/>
              <a:gd name="connsiteY19" fmla="*/ 24852 h 5008483"/>
              <a:gd name="connsiteX20" fmla="*/ 5426896 w 11332213"/>
              <a:gd name="connsiteY20" fmla="*/ 3 h 50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32213" h="5008483">
                <a:moveTo>
                  <a:pt x="5426896" y="0"/>
                </a:moveTo>
                <a:lnTo>
                  <a:pt x="6133050" y="0"/>
                </a:lnTo>
                <a:lnTo>
                  <a:pt x="6133050" y="3"/>
                </a:lnTo>
                <a:lnTo>
                  <a:pt x="11332213" y="3"/>
                </a:lnTo>
                <a:lnTo>
                  <a:pt x="11330326" y="37406"/>
                </a:lnTo>
                <a:cubicBezTo>
                  <a:pt x="11246722" y="860639"/>
                  <a:pt x="10981656" y="1630227"/>
                  <a:pt x="10575758" y="2305541"/>
                </a:cubicBezTo>
                <a:lnTo>
                  <a:pt x="10433608" y="2526432"/>
                </a:lnTo>
                <a:lnTo>
                  <a:pt x="10436809" y="2526432"/>
                </a:lnTo>
                <a:lnTo>
                  <a:pt x="10322366" y="2694743"/>
                </a:lnTo>
                <a:cubicBezTo>
                  <a:pt x="9427334" y="3953341"/>
                  <a:pt x="8016078" y="4819248"/>
                  <a:pt x="6397432" y="4983631"/>
                </a:cubicBezTo>
                <a:lnTo>
                  <a:pt x="5905318" y="5008480"/>
                </a:lnTo>
                <a:lnTo>
                  <a:pt x="5905318" y="5008483"/>
                </a:lnTo>
                <a:lnTo>
                  <a:pt x="5199163" y="5008483"/>
                </a:lnTo>
                <a:lnTo>
                  <a:pt x="5199163" y="5008480"/>
                </a:lnTo>
                <a:lnTo>
                  <a:pt x="0" y="5008480"/>
                </a:lnTo>
                <a:lnTo>
                  <a:pt x="1887" y="4971077"/>
                </a:lnTo>
                <a:cubicBezTo>
                  <a:pt x="89472" y="4108643"/>
                  <a:pt x="376213" y="3305084"/>
                  <a:pt x="815394" y="2607114"/>
                </a:cubicBezTo>
                <a:lnTo>
                  <a:pt x="833803" y="2579140"/>
                </a:lnTo>
                <a:lnTo>
                  <a:pt x="879503" y="2505436"/>
                </a:lnTo>
                <a:cubicBezTo>
                  <a:pt x="1764272" y="1143487"/>
                  <a:pt x="3235203" y="197454"/>
                  <a:pt x="4934782" y="24852"/>
                </a:cubicBezTo>
                <a:lnTo>
                  <a:pt x="5426896" y="3"/>
                </a:lnTo>
                <a:close/>
              </a:path>
            </a:pathLst>
          </a:custGeom>
          <a:solidFill>
            <a:srgbClr val="406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a:extLst>
              <a:ext uri="{FF2B5EF4-FFF2-40B4-BE49-F238E27FC236}">
                <a16:creationId xmlns:a16="http://schemas.microsoft.com/office/drawing/2014/main" id="{4AC3A166-E984-FF4B-AACA-2FC67E1BA6F5}"/>
              </a:ext>
            </a:extLst>
          </p:cNvPr>
          <p:cNvSpPr/>
          <p:nvPr userDrawn="1"/>
        </p:nvSpPr>
        <p:spPr>
          <a:xfrm>
            <a:off x="9575436" y="2650672"/>
            <a:ext cx="1834579" cy="815098"/>
          </a:xfrm>
          <a:custGeom>
            <a:avLst/>
            <a:gdLst>
              <a:gd name="connsiteX0" fmla="*/ 5426896 w 11332213"/>
              <a:gd name="connsiteY0" fmla="*/ 0 h 5008483"/>
              <a:gd name="connsiteX1" fmla="*/ 6133050 w 11332213"/>
              <a:gd name="connsiteY1" fmla="*/ 0 h 5008483"/>
              <a:gd name="connsiteX2" fmla="*/ 6133050 w 11332213"/>
              <a:gd name="connsiteY2" fmla="*/ 3 h 5008483"/>
              <a:gd name="connsiteX3" fmla="*/ 11332213 w 11332213"/>
              <a:gd name="connsiteY3" fmla="*/ 3 h 5008483"/>
              <a:gd name="connsiteX4" fmla="*/ 11330326 w 11332213"/>
              <a:gd name="connsiteY4" fmla="*/ 37406 h 5008483"/>
              <a:gd name="connsiteX5" fmla="*/ 10575758 w 11332213"/>
              <a:gd name="connsiteY5" fmla="*/ 2305541 h 5008483"/>
              <a:gd name="connsiteX6" fmla="*/ 10433608 w 11332213"/>
              <a:gd name="connsiteY6" fmla="*/ 2526432 h 5008483"/>
              <a:gd name="connsiteX7" fmla="*/ 10436809 w 11332213"/>
              <a:gd name="connsiteY7" fmla="*/ 2526432 h 5008483"/>
              <a:gd name="connsiteX8" fmla="*/ 10322366 w 11332213"/>
              <a:gd name="connsiteY8" fmla="*/ 2694743 h 5008483"/>
              <a:gd name="connsiteX9" fmla="*/ 6397432 w 11332213"/>
              <a:gd name="connsiteY9" fmla="*/ 4983631 h 5008483"/>
              <a:gd name="connsiteX10" fmla="*/ 5905318 w 11332213"/>
              <a:gd name="connsiteY10" fmla="*/ 5008480 h 5008483"/>
              <a:gd name="connsiteX11" fmla="*/ 5905318 w 11332213"/>
              <a:gd name="connsiteY11" fmla="*/ 5008483 h 5008483"/>
              <a:gd name="connsiteX12" fmla="*/ 5199163 w 11332213"/>
              <a:gd name="connsiteY12" fmla="*/ 5008483 h 5008483"/>
              <a:gd name="connsiteX13" fmla="*/ 5199163 w 11332213"/>
              <a:gd name="connsiteY13" fmla="*/ 5008480 h 5008483"/>
              <a:gd name="connsiteX14" fmla="*/ 0 w 11332213"/>
              <a:gd name="connsiteY14" fmla="*/ 5008480 h 5008483"/>
              <a:gd name="connsiteX15" fmla="*/ 1887 w 11332213"/>
              <a:gd name="connsiteY15" fmla="*/ 4971077 h 5008483"/>
              <a:gd name="connsiteX16" fmla="*/ 815394 w 11332213"/>
              <a:gd name="connsiteY16" fmla="*/ 2607114 h 5008483"/>
              <a:gd name="connsiteX17" fmla="*/ 833803 w 11332213"/>
              <a:gd name="connsiteY17" fmla="*/ 2579140 h 5008483"/>
              <a:gd name="connsiteX18" fmla="*/ 879503 w 11332213"/>
              <a:gd name="connsiteY18" fmla="*/ 2505436 h 5008483"/>
              <a:gd name="connsiteX19" fmla="*/ 4934782 w 11332213"/>
              <a:gd name="connsiteY19" fmla="*/ 24852 h 5008483"/>
              <a:gd name="connsiteX20" fmla="*/ 5426896 w 11332213"/>
              <a:gd name="connsiteY20" fmla="*/ 3 h 50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32213" h="5008483">
                <a:moveTo>
                  <a:pt x="5426896" y="0"/>
                </a:moveTo>
                <a:lnTo>
                  <a:pt x="6133050" y="0"/>
                </a:lnTo>
                <a:lnTo>
                  <a:pt x="6133050" y="3"/>
                </a:lnTo>
                <a:lnTo>
                  <a:pt x="11332213" y="3"/>
                </a:lnTo>
                <a:lnTo>
                  <a:pt x="11330326" y="37406"/>
                </a:lnTo>
                <a:cubicBezTo>
                  <a:pt x="11246722" y="860639"/>
                  <a:pt x="10981656" y="1630227"/>
                  <a:pt x="10575758" y="2305541"/>
                </a:cubicBezTo>
                <a:lnTo>
                  <a:pt x="10433608" y="2526432"/>
                </a:lnTo>
                <a:lnTo>
                  <a:pt x="10436809" y="2526432"/>
                </a:lnTo>
                <a:lnTo>
                  <a:pt x="10322366" y="2694743"/>
                </a:lnTo>
                <a:cubicBezTo>
                  <a:pt x="9427334" y="3953341"/>
                  <a:pt x="8016078" y="4819248"/>
                  <a:pt x="6397432" y="4983631"/>
                </a:cubicBezTo>
                <a:lnTo>
                  <a:pt x="5905318" y="5008480"/>
                </a:lnTo>
                <a:lnTo>
                  <a:pt x="5905318" y="5008483"/>
                </a:lnTo>
                <a:lnTo>
                  <a:pt x="5199163" y="5008483"/>
                </a:lnTo>
                <a:lnTo>
                  <a:pt x="5199163" y="5008480"/>
                </a:lnTo>
                <a:lnTo>
                  <a:pt x="0" y="5008480"/>
                </a:lnTo>
                <a:lnTo>
                  <a:pt x="1887" y="4971077"/>
                </a:lnTo>
                <a:cubicBezTo>
                  <a:pt x="89472" y="4108643"/>
                  <a:pt x="376213" y="3305084"/>
                  <a:pt x="815394" y="2607114"/>
                </a:cubicBezTo>
                <a:lnTo>
                  <a:pt x="833803" y="2579140"/>
                </a:lnTo>
                <a:lnTo>
                  <a:pt x="879503" y="2505436"/>
                </a:lnTo>
                <a:cubicBezTo>
                  <a:pt x="1764272" y="1143487"/>
                  <a:pt x="3235203" y="197454"/>
                  <a:pt x="4934782" y="24852"/>
                </a:cubicBezTo>
                <a:lnTo>
                  <a:pt x="5426896" y="3"/>
                </a:lnTo>
                <a:close/>
              </a:path>
            </a:pathLst>
          </a:custGeom>
          <a:noFill/>
          <a:ln>
            <a:solidFill>
              <a:srgbClr val="F5C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FCA54045-4139-6141-AA47-E151A66C30C6}"/>
              </a:ext>
            </a:extLst>
          </p:cNvPr>
          <p:cNvCxnSpPr>
            <a:cxnSpLocks/>
          </p:cNvCxnSpPr>
          <p:nvPr userDrawn="1"/>
        </p:nvCxnSpPr>
        <p:spPr>
          <a:xfrm>
            <a:off x="4796852" y="3807502"/>
            <a:ext cx="0" cy="2353455"/>
          </a:xfrm>
          <a:prstGeom prst="line">
            <a:avLst/>
          </a:prstGeom>
          <a:ln>
            <a:solidFill>
              <a:srgbClr val="F5C05B"/>
            </a:solidFill>
          </a:ln>
        </p:spPr>
        <p:style>
          <a:lnRef idx="1">
            <a:schemeClr val="accent1"/>
          </a:lnRef>
          <a:fillRef idx="0">
            <a:schemeClr val="accent1"/>
          </a:fillRef>
          <a:effectRef idx="0">
            <a:schemeClr val="accent1"/>
          </a:effectRef>
          <a:fontRef idx="minor">
            <a:schemeClr val="tx1"/>
          </a:fontRef>
        </p:style>
      </p:cxnSp>
      <p:sp>
        <p:nvSpPr>
          <p:cNvPr id="37" name="Text Placeholder 25">
            <a:extLst>
              <a:ext uri="{FF2B5EF4-FFF2-40B4-BE49-F238E27FC236}">
                <a16:creationId xmlns:a16="http://schemas.microsoft.com/office/drawing/2014/main" id="{E9FDD1ED-6E32-0045-8A11-815BC4878797}"/>
              </a:ext>
            </a:extLst>
          </p:cNvPr>
          <p:cNvSpPr>
            <a:spLocks noGrp="1"/>
          </p:cNvSpPr>
          <p:nvPr>
            <p:ph type="body" sz="quarter" idx="17" hasCustomPrompt="1"/>
          </p:nvPr>
        </p:nvSpPr>
        <p:spPr>
          <a:xfrm>
            <a:off x="5006714" y="3962385"/>
            <a:ext cx="6859047" cy="1911602"/>
          </a:xfrm>
        </p:spPr>
        <p:txBody>
          <a:bodyPr>
            <a:noAutofit/>
          </a:bodyPr>
          <a:lstStyle>
            <a:lvl1pPr marL="0" indent="0" algn="just">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pic>
        <p:nvPicPr>
          <p:cNvPr id="38" name="Picture 37" descr="A picture containing drawing&#10;&#10;Description automatically generated">
            <a:extLst>
              <a:ext uri="{FF2B5EF4-FFF2-40B4-BE49-F238E27FC236}">
                <a16:creationId xmlns:a16="http://schemas.microsoft.com/office/drawing/2014/main" id="{440F79AD-8017-C741-B39C-D97128D38C3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9613" y="6202300"/>
            <a:ext cx="203964" cy="269828"/>
          </a:xfrm>
          <a:prstGeom prst="rect">
            <a:avLst/>
          </a:prstGeom>
        </p:spPr>
      </p:pic>
      <p:sp>
        <p:nvSpPr>
          <p:cNvPr id="39" name="TextBox 38">
            <a:extLst>
              <a:ext uri="{FF2B5EF4-FFF2-40B4-BE49-F238E27FC236}">
                <a16:creationId xmlns:a16="http://schemas.microsoft.com/office/drawing/2014/main" id="{53D6BF0D-DCCB-2048-9949-C20605E3FD77}"/>
              </a:ext>
            </a:extLst>
          </p:cNvPr>
          <p:cNvSpPr txBox="1"/>
          <p:nvPr userDrawn="1"/>
        </p:nvSpPr>
        <p:spPr>
          <a:xfrm>
            <a:off x="793577" y="6261968"/>
            <a:ext cx="10599865" cy="246221"/>
          </a:xfrm>
          <a:prstGeom prst="rect">
            <a:avLst/>
          </a:prstGeom>
          <a:noFill/>
        </p:spPr>
        <p:txBody>
          <a:bodyPr wrap="square" rtlCol="0">
            <a:spAutoFit/>
          </a:bodyPr>
          <a:lstStyle/>
          <a:p>
            <a:pPr algn="l"/>
            <a:r>
              <a:rPr lang="en-US" sz="1000">
                <a:solidFill>
                  <a:srgbClr val="406F70"/>
                </a:solidFill>
              </a:rPr>
              <a:t>INNOVATION FOR THE FOOD SERVICE SECTOR</a:t>
            </a:r>
          </a:p>
        </p:txBody>
      </p:sp>
    </p:spTree>
    <p:extLst>
      <p:ext uri="{BB962C8B-B14F-4D97-AF65-F5344CB8AC3E}">
        <p14:creationId xmlns:p14="http://schemas.microsoft.com/office/powerpoint/2010/main" val="1107843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ft Photos Slide">
    <p:spTree>
      <p:nvGrpSpPr>
        <p:cNvPr id="1" name=""/>
        <p:cNvGrpSpPr/>
        <p:nvPr/>
      </p:nvGrpSpPr>
      <p:grpSpPr>
        <a:xfrm>
          <a:off x="0" y="0"/>
          <a:ext cx="0" cy="0"/>
          <a:chOff x="0" y="0"/>
          <a:chExt cx="0" cy="0"/>
        </a:xfrm>
      </p:grpSpPr>
      <p:pic>
        <p:nvPicPr>
          <p:cNvPr id="49" name="Picture 48" descr="A picture containing drawing&#10;&#10;Description automatically generated">
            <a:extLst>
              <a:ext uri="{FF2B5EF4-FFF2-40B4-BE49-F238E27FC236}">
                <a16:creationId xmlns:a16="http://schemas.microsoft.com/office/drawing/2014/main" id="{321A129C-AE24-4647-93B2-5854962C0C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08432" y="6223371"/>
            <a:ext cx="203964" cy="269828"/>
          </a:xfrm>
          <a:prstGeom prst="rect">
            <a:avLst/>
          </a:prstGeom>
        </p:spPr>
      </p:pic>
      <p:sp>
        <p:nvSpPr>
          <p:cNvPr id="50" name="TextBox 49">
            <a:extLst>
              <a:ext uri="{FF2B5EF4-FFF2-40B4-BE49-F238E27FC236}">
                <a16:creationId xmlns:a16="http://schemas.microsoft.com/office/drawing/2014/main" id="{68867DF8-CD5D-A144-82EA-C1773F260396}"/>
              </a:ext>
            </a:extLst>
          </p:cNvPr>
          <p:cNvSpPr txBox="1"/>
          <p:nvPr userDrawn="1"/>
        </p:nvSpPr>
        <p:spPr>
          <a:xfrm>
            <a:off x="8659333" y="6246978"/>
            <a:ext cx="2749099" cy="246221"/>
          </a:xfrm>
          <a:prstGeom prst="rect">
            <a:avLst/>
          </a:prstGeom>
          <a:noFill/>
        </p:spPr>
        <p:txBody>
          <a:bodyPr wrap="square" rtlCol="0">
            <a:spAutoFit/>
          </a:bodyPr>
          <a:lstStyle/>
          <a:p>
            <a:pPr algn="r"/>
            <a:r>
              <a:rPr lang="en-US" sz="1000">
                <a:solidFill>
                  <a:srgbClr val="406F70"/>
                </a:solidFill>
              </a:rPr>
              <a:t>INNOVATION FOR THE FOOD SERVICE SECTOR</a:t>
            </a:r>
          </a:p>
        </p:txBody>
      </p:sp>
      <p:cxnSp>
        <p:nvCxnSpPr>
          <p:cNvPr id="54" name="Straight Connector 53">
            <a:extLst>
              <a:ext uri="{FF2B5EF4-FFF2-40B4-BE49-F238E27FC236}">
                <a16:creationId xmlns:a16="http://schemas.microsoft.com/office/drawing/2014/main" id="{97400C71-AB78-0A42-AB2E-8469E97585C9}"/>
              </a:ext>
            </a:extLst>
          </p:cNvPr>
          <p:cNvCxnSpPr/>
          <p:nvPr userDrawn="1"/>
        </p:nvCxnSpPr>
        <p:spPr>
          <a:xfrm flipH="1">
            <a:off x="6234807" y="1711826"/>
            <a:ext cx="5377589" cy="0"/>
          </a:xfrm>
          <a:prstGeom prst="line">
            <a:avLst/>
          </a:prstGeom>
          <a:ln w="19050">
            <a:solidFill>
              <a:srgbClr val="F5C05B"/>
            </a:solidFill>
          </a:ln>
        </p:spPr>
        <p:style>
          <a:lnRef idx="1">
            <a:schemeClr val="accent1"/>
          </a:lnRef>
          <a:fillRef idx="0">
            <a:schemeClr val="accent1"/>
          </a:fillRef>
          <a:effectRef idx="0">
            <a:schemeClr val="accent1"/>
          </a:effectRef>
          <a:fontRef idx="minor">
            <a:schemeClr val="tx1"/>
          </a:fontRef>
        </p:style>
      </p:cxnSp>
      <p:sp>
        <p:nvSpPr>
          <p:cNvPr id="55" name="Text Placeholder 23">
            <a:extLst>
              <a:ext uri="{FF2B5EF4-FFF2-40B4-BE49-F238E27FC236}">
                <a16:creationId xmlns:a16="http://schemas.microsoft.com/office/drawing/2014/main" id="{A85599C3-DEB6-F941-B964-10AF6B4D0C79}"/>
              </a:ext>
            </a:extLst>
          </p:cNvPr>
          <p:cNvSpPr>
            <a:spLocks noGrp="1"/>
          </p:cNvSpPr>
          <p:nvPr>
            <p:ph type="body" sz="quarter" idx="16" hasCustomPrompt="1"/>
          </p:nvPr>
        </p:nvSpPr>
        <p:spPr>
          <a:xfrm>
            <a:off x="6318620" y="819599"/>
            <a:ext cx="5279028" cy="697353"/>
          </a:xfrm>
        </p:spPr>
        <p:txBody>
          <a:bodyPr>
            <a:normAutofit/>
          </a:bodyPr>
          <a:lstStyle>
            <a:lvl1pPr marL="0" indent="0" algn="r">
              <a:buNone/>
              <a:defRPr sz="3600">
                <a:solidFill>
                  <a:srgbClr val="5E5E5E"/>
                </a:solidFill>
                <a:latin typeface="+mn-lt"/>
              </a:defRPr>
            </a:lvl1pPr>
          </a:lstStyle>
          <a:p>
            <a:pPr lvl="0"/>
            <a:r>
              <a:rPr lang="en-US"/>
              <a:t>TITLE</a:t>
            </a:r>
          </a:p>
        </p:txBody>
      </p:sp>
      <p:sp>
        <p:nvSpPr>
          <p:cNvPr id="56" name="Text Placeholder 25">
            <a:extLst>
              <a:ext uri="{FF2B5EF4-FFF2-40B4-BE49-F238E27FC236}">
                <a16:creationId xmlns:a16="http://schemas.microsoft.com/office/drawing/2014/main" id="{17724B10-6126-564F-A5D3-887B140EE4C1}"/>
              </a:ext>
            </a:extLst>
          </p:cNvPr>
          <p:cNvSpPr>
            <a:spLocks noGrp="1"/>
          </p:cNvSpPr>
          <p:nvPr>
            <p:ph type="body" sz="quarter" idx="17" hasCustomPrompt="1"/>
          </p:nvPr>
        </p:nvSpPr>
        <p:spPr>
          <a:xfrm>
            <a:off x="6325568" y="1953078"/>
            <a:ext cx="5273104" cy="3947440"/>
          </a:xfrm>
        </p:spPr>
        <p:txBody>
          <a:bodyPr>
            <a:noAutofit/>
          </a:bodyPr>
          <a:lstStyle>
            <a:lvl1pPr marL="0" indent="0" algn="just">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7" name="Picture Placeholder 66">
            <a:extLst>
              <a:ext uri="{FF2B5EF4-FFF2-40B4-BE49-F238E27FC236}">
                <a16:creationId xmlns:a16="http://schemas.microsoft.com/office/drawing/2014/main" id="{C1AEDE74-8885-6943-BC09-2D89D1600A23}"/>
              </a:ext>
            </a:extLst>
          </p:cNvPr>
          <p:cNvSpPr>
            <a:spLocks noGrp="1"/>
          </p:cNvSpPr>
          <p:nvPr>
            <p:ph type="pic" sz="quarter" idx="18"/>
          </p:nvPr>
        </p:nvSpPr>
        <p:spPr>
          <a:xfrm>
            <a:off x="0" y="-14989"/>
            <a:ext cx="5651292" cy="6261962"/>
          </a:xfrm>
          <a:custGeom>
            <a:avLst/>
            <a:gdLst>
              <a:gd name="connsiteX0" fmla="*/ 0 w 5651292"/>
              <a:gd name="connsiteY0" fmla="*/ 0 h 6261962"/>
              <a:gd name="connsiteX1" fmla="*/ 5651292 w 5651292"/>
              <a:gd name="connsiteY1" fmla="*/ 0 h 6261962"/>
              <a:gd name="connsiteX2" fmla="*/ 5611959 w 5651292"/>
              <a:gd name="connsiteY2" fmla="*/ 316053 h 6261962"/>
              <a:gd name="connsiteX3" fmla="*/ 4724771 w 5651292"/>
              <a:gd name="connsiteY3" fmla="*/ 2858766 h 6261962"/>
              <a:gd name="connsiteX4" fmla="*/ 4548337 w 5651292"/>
              <a:gd name="connsiteY4" fmla="*/ 3145034 h 6261962"/>
              <a:gd name="connsiteX5" fmla="*/ 4552310 w 5651292"/>
              <a:gd name="connsiteY5" fmla="*/ 3145034 h 6261962"/>
              <a:gd name="connsiteX6" fmla="*/ 4410265 w 5651292"/>
              <a:gd name="connsiteY6" fmla="*/ 3363160 h 6261962"/>
              <a:gd name="connsiteX7" fmla="*/ 4023257 w 5651292"/>
              <a:gd name="connsiteY7" fmla="*/ 3879578 h 6261962"/>
              <a:gd name="connsiteX8" fmla="*/ 3820123 w 5651292"/>
              <a:gd name="connsiteY8" fmla="*/ 4115358 h 6261962"/>
              <a:gd name="connsiteX9" fmla="*/ 3666531 w 5651292"/>
              <a:gd name="connsiteY9" fmla="*/ 4115358 h 6261962"/>
              <a:gd name="connsiteX10" fmla="*/ 3666531 w 5651292"/>
              <a:gd name="connsiteY10" fmla="*/ 4115357 h 6261962"/>
              <a:gd name="connsiteX11" fmla="*/ 3482470 w 5651292"/>
              <a:gd name="connsiteY11" fmla="*/ 4115357 h 6261962"/>
              <a:gd name="connsiteX12" fmla="*/ 3482470 w 5651292"/>
              <a:gd name="connsiteY12" fmla="*/ 4115358 h 6261962"/>
              <a:gd name="connsiteX13" fmla="*/ 3354200 w 5651292"/>
              <a:gd name="connsiteY13" fmla="*/ 4121835 h 6261962"/>
              <a:gd name="connsiteX14" fmla="*/ 2297181 w 5651292"/>
              <a:gd name="connsiteY14" fmla="*/ 4768406 h 6261962"/>
              <a:gd name="connsiteX15" fmla="*/ 2285269 w 5651292"/>
              <a:gd name="connsiteY15" fmla="*/ 4787617 h 6261962"/>
              <a:gd name="connsiteX16" fmla="*/ 2280471 w 5651292"/>
              <a:gd name="connsiteY16" fmla="*/ 4794908 h 6261962"/>
              <a:gd name="connsiteX17" fmla="*/ 2068428 w 5651292"/>
              <a:gd name="connsiteY17" fmla="*/ 5411081 h 6261962"/>
              <a:gd name="connsiteX18" fmla="*/ 2067936 w 5651292"/>
              <a:gd name="connsiteY18" fmla="*/ 5420830 h 6261962"/>
              <a:gd name="connsiteX19" fmla="*/ 2237560 w 5651292"/>
              <a:gd name="connsiteY19" fmla="*/ 5420830 h 6261962"/>
              <a:gd name="connsiteX20" fmla="*/ 2075512 w 5651292"/>
              <a:gd name="connsiteY20" fmla="*/ 5517122 h 6261962"/>
              <a:gd name="connsiteX21" fmla="*/ 279265 w 5651292"/>
              <a:gd name="connsiteY21" fmla="*/ 6207765 h 6261962"/>
              <a:gd name="connsiteX22" fmla="*/ 0 w 5651292"/>
              <a:gd name="connsiteY22" fmla="*/ 6261962 h 6261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51292" h="6261962">
                <a:moveTo>
                  <a:pt x="0" y="0"/>
                </a:moveTo>
                <a:lnTo>
                  <a:pt x="5651292" y="0"/>
                </a:lnTo>
                <a:lnTo>
                  <a:pt x="5611959" y="316053"/>
                </a:lnTo>
                <a:cubicBezTo>
                  <a:pt x="5472582" y="1233649"/>
                  <a:pt x="5165591" y="2092978"/>
                  <a:pt x="4724771" y="2858766"/>
                </a:cubicBezTo>
                <a:lnTo>
                  <a:pt x="4548337" y="3145034"/>
                </a:lnTo>
                <a:lnTo>
                  <a:pt x="4552310" y="3145034"/>
                </a:lnTo>
                <a:lnTo>
                  <a:pt x="4410265" y="3363160"/>
                </a:lnTo>
                <a:cubicBezTo>
                  <a:pt x="4288760" y="3541562"/>
                  <a:pt x="4159590" y="3713876"/>
                  <a:pt x="4023257" y="3879578"/>
                </a:cubicBezTo>
                <a:lnTo>
                  <a:pt x="3820123" y="4115358"/>
                </a:lnTo>
                <a:lnTo>
                  <a:pt x="3666531" y="4115358"/>
                </a:lnTo>
                <a:lnTo>
                  <a:pt x="3666531" y="4115357"/>
                </a:lnTo>
                <a:lnTo>
                  <a:pt x="3482470" y="4115357"/>
                </a:lnTo>
                <a:lnTo>
                  <a:pt x="3482470" y="4115358"/>
                </a:lnTo>
                <a:lnTo>
                  <a:pt x="3354200" y="4121835"/>
                </a:lnTo>
                <a:cubicBezTo>
                  <a:pt x="2911200" y="4166824"/>
                  <a:pt x="2527798" y="4413410"/>
                  <a:pt x="2297181" y="4768406"/>
                </a:cubicBezTo>
                <a:lnTo>
                  <a:pt x="2285269" y="4787617"/>
                </a:lnTo>
                <a:lnTo>
                  <a:pt x="2280471" y="4794908"/>
                </a:lnTo>
                <a:cubicBezTo>
                  <a:pt x="2165997" y="4976836"/>
                  <a:pt x="2091257" y="5186286"/>
                  <a:pt x="2068428" y="5411081"/>
                </a:cubicBezTo>
                <a:lnTo>
                  <a:pt x="2067936" y="5420830"/>
                </a:lnTo>
                <a:lnTo>
                  <a:pt x="2237560" y="5420830"/>
                </a:lnTo>
                <a:lnTo>
                  <a:pt x="2075512" y="5517122"/>
                </a:lnTo>
                <a:cubicBezTo>
                  <a:pt x="1518664" y="5830408"/>
                  <a:pt x="915401" y="6065336"/>
                  <a:pt x="279265" y="6207765"/>
                </a:cubicBezTo>
                <a:lnTo>
                  <a:pt x="0" y="6261962"/>
                </a:lnTo>
                <a:close/>
              </a:path>
            </a:pathLst>
          </a:custGeom>
          <a:ln>
            <a:noFill/>
          </a:ln>
        </p:spPr>
        <p:txBody>
          <a:bodyPr wrap="square" anchor="t">
            <a:noAutofit/>
          </a:bodyPr>
          <a:lstStyle>
            <a:lvl1pPr marL="0" indent="0" algn="ctr">
              <a:buNone/>
              <a:defRPr>
                <a:solidFill>
                  <a:srgbClr val="5E5E5E"/>
                </a:solidFill>
              </a:defRPr>
            </a:lvl1pPr>
          </a:lstStyle>
          <a:p>
            <a:endParaRPr lang="en-US"/>
          </a:p>
          <a:p>
            <a:endParaRPr lang="en-US"/>
          </a:p>
          <a:p>
            <a:endParaRPr lang="en-US"/>
          </a:p>
          <a:p>
            <a:endParaRPr lang="en-US"/>
          </a:p>
          <a:p>
            <a:r>
              <a:rPr lang="en-US"/>
              <a:t>Click to add photo</a:t>
            </a:r>
          </a:p>
        </p:txBody>
      </p:sp>
      <p:sp>
        <p:nvSpPr>
          <p:cNvPr id="65" name="Freeform 64">
            <a:extLst>
              <a:ext uri="{FF2B5EF4-FFF2-40B4-BE49-F238E27FC236}">
                <a16:creationId xmlns:a16="http://schemas.microsoft.com/office/drawing/2014/main" id="{C0ED7FF7-F7D6-8C4B-8D46-DB29490CC4BA}"/>
              </a:ext>
            </a:extLst>
          </p:cNvPr>
          <p:cNvSpPr/>
          <p:nvPr userDrawn="1"/>
        </p:nvSpPr>
        <p:spPr>
          <a:xfrm>
            <a:off x="2085425" y="4109757"/>
            <a:ext cx="2953770" cy="1305474"/>
          </a:xfrm>
          <a:custGeom>
            <a:avLst/>
            <a:gdLst>
              <a:gd name="connsiteX0" fmla="*/ 5426896 w 11332213"/>
              <a:gd name="connsiteY0" fmla="*/ 0 h 5008483"/>
              <a:gd name="connsiteX1" fmla="*/ 6133050 w 11332213"/>
              <a:gd name="connsiteY1" fmla="*/ 0 h 5008483"/>
              <a:gd name="connsiteX2" fmla="*/ 6133050 w 11332213"/>
              <a:gd name="connsiteY2" fmla="*/ 3 h 5008483"/>
              <a:gd name="connsiteX3" fmla="*/ 11332213 w 11332213"/>
              <a:gd name="connsiteY3" fmla="*/ 3 h 5008483"/>
              <a:gd name="connsiteX4" fmla="*/ 11330326 w 11332213"/>
              <a:gd name="connsiteY4" fmla="*/ 37406 h 5008483"/>
              <a:gd name="connsiteX5" fmla="*/ 10575758 w 11332213"/>
              <a:gd name="connsiteY5" fmla="*/ 2305541 h 5008483"/>
              <a:gd name="connsiteX6" fmla="*/ 10433608 w 11332213"/>
              <a:gd name="connsiteY6" fmla="*/ 2526432 h 5008483"/>
              <a:gd name="connsiteX7" fmla="*/ 10436809 w 11332213"/>
              <a:gd name="connsiteY7" fmla="*/ 2526432 h 5008483"/>
              <a:gd name="connsiteX8" fmla="*/ 10322366 w 11332213"/>
              <a:gd name="connsiteY8" fmla="*/ 2694743 h 5008483"/>
              <a:gd name="connsiteX9" fmla="*/ 6397432 w 11332213"/>
              <a:gd name="connsiteY9" fmla="*/ 4983631 h 5008483"/>
              <a:gd name="connsiteX10" fmla="*/ 5905318 w 11332213"/>
              <a:gd name="connsiteY10" fmla="*/ 5008480 h 5008483"/>
              <a:gd name="connsiteX11" fmla="*/ 5905318 w 11332213"/>
              <a:gd name="connsiteY11" fmla="*/ 5008483 h 5008483"/>
              <a:gd name="connsiteX12" fmla="*/ 5199163 w 11332213"/>
              <a:gd name="connsiteY12" fmla="*/ 5008483 h 5008483"/>
              <a:gd name="connsiteX13" fmla="*/ 5199163 w 11332213"/>
              <a:gd name="connsiteY13" fmla="*/ 5008480 h 5008483"/>
              <a:gd name="connsiteX14" fmla="*/ 0 w 11332213"/>
              <a:gd name="connsiteY14" fmla="*/ 5008480 h 5008483"/>
              <a:gd name="connsiteX15" fmla="*/ 1887 w 11332213"/>
              <a:gd name="connsiteY15" fmla="*/ 4971077 h 5008483"/>
              <a:gd name="connsiteX16" fmla="*/ 815394 w 11332213"/>
              <a:gd name="connsiteY16" fmla="*/ 2607114 h 5008483"/>
              <a:gd name="connsiteX17" fmla="*/ 833803 w 11332213"/>
              <a:gd name="connsiteY17" fmla="*/ 2579140 h 5008483"/>
              <a:gd name="connsiteX18" fmla="*/ 879503 w 11332213"/>
              <a:gd name="connsiteY18" fmla="*/ 2505436 h 5008483"/>
              <a:gd name="connsiteX19" fmla="*/ 4934782 w 11332213"/>
              <a:gd name="connsiteY19" fmla="*/ 24852 h 5008483"/>
              <a:gd name="connsiteX20" fmla="*/ 5426896 w 11332213"/>
              <a:gd name="connsiteY20" fmla="*/ 3 h 50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32213" h="5008483">
                <a:moveTo>
                  <a:pt x="5426896" y="0"/>
                </a:moveTo>
                <a:lnTo>
                  <a:pt x="6133050" y="0"/>
                </a:lnTo>
                <a:lnTo>
                  <a:pt x="6133050" y="3"/>
                </a:lnTo>
                <a:lnTo>
                  <a:pt x="11332213" y="3"/>
                </a:lnTo>
                <a:lnTo>
                  <a:pt x="11330326" y="37406"/>
                </a:lnTo>
                <a:cubicBezTo>
                  <a:pt x="11246722" y="860639"/>
                  <a:pt x="10981656" y="1630227"/>
                  <a:pt x="10575758" y="2305541"/>
                </a:cubicBezTo>
                <a:lnTo>
                  <a:pt x="10433608" y="2526432"/>
                </a:lnTo>
                <a:lnTo>
                  <a:pt x="10436809" y="2526432"/>
                </a:lnTo>
                <a:lnTo>
                  <a:pt x="10322366" y="2694743"/>
                </a:lnTo>
                <a:cubicBezTo>
                  <a:pt x="9427334" y="3953341"/>
                  <a:pt x="8016078" y="4819248"/>
                  <a:pt x="6397432" y="4983631"/>
                </a:cubicBezTo>
                <a:lnTo>
                  <a:pt x="5905318" y="5008480"/>
                </a:lnTo>
                <a:lnTo>
                  <a:pt x="5905318" y="5008483"/>
                </a:lnTo>
                <a:lnTo>
                  <a:pt x="5199163" y="5008483"/>
                </a:lnTo>
                <a:lnTo>
                  <a:pt x="5199163" y="5008480"/>
                </a:lnTo>
                <a:lnTo>
                  <a:pt x="0" y="5008480"/>
                </a:lnTo>
                <a:lnTo>
                  <a:pt x="1887" y="4971077"/>
                </a:lnTo>
                <a:cubicBezTo>
                  <a:pt x="89472" y="4108643"/>
                  <a:pt x="376213" y="3305084"/>
                  <a:pt x="815394" y="2607114"/>
                </a:cubicBezTo>
                <a:lnTo>
                  <a:pt x="833803" y="2579140"/>
                </a:lnTo>
                <a:lnTo>
                  <a:pt x="879503" y="2505436"/>
                </a:lnTo>
                <a:cubicBezTo>
                  <a:pt x="1764272" y="1143487"/>
                  <a:pt x="3235203" y="197454"/>
                  <a:pt x="4934782" y="24852"/>
                </a:cubicBezTo>
                <a:lnTo>
                  <a:pt x="5426896" y="3"/>
                </a:lnTo>
                <a:close/>
              </a:path>
            </a:pathLst>
          </a:custGeom>
          <a:solidFill>
            <a:srgbClr val="406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a:extLst>
              <a:ext uri="{FF2B5EF4-FFF2-40B4-BE49-F238E27FC236}">
                <a16:creationId xmlns:a16="http://schemas.microsoft.com/office/drawing/2014/main" id="{2CFCBA6A-C5E2-0E4D-9DE3-A035457BCA97}"/>
              </a:ext>
            </a:extLst>
          </p:cNvPr>
          <p:cNvSpPr/>
          <p:nvPr userDrawn="1"/>
        </p:nvSpPr>
        <p:spPr>
          <a:xfrm>
            <a:off x="3204616" y="4992602"/>
            <a:ext cx="1834579" cy="815098"/>
          </a:xfrm>
          <a:custGeom>
            <a:avLst/>
            <a:gdLst>
              <a:gd name="connsiteX0" fmla="*/ 5426896 w 11332213"/>
              <a:gd name="connsiteY0" fmla="*/ 0 h 5008483"/>
              <a:gd name="connsiteX1" fmla="*/ 6133050 w 11332213"/>
              <a:gd name="connsiteY1" fmla="*/ 0 h 5008483"/>
              <a:gd name="connsiteX2" fmla="*/ 6133050 w 11332213"/>
              <a:gd name="connsiteY2" fmla="*/ 3 h 5008483"/>
              <a:gd name="connsiteX3" fmla="*/ 11332213 w 11332213"/>
              <a:gd name="connsiteY3" fmla="*/ 3 h 5008483"/>
              <a:gd name="connsiteX4" fmla="*/ 11330326 w 11332213"/>
              <a:gd name="connsiteY4" fmla="*/ 37406 h 5008483"/>
              <a:gd name="connsiteX5" fmla="*/ 10575758 w 11332213"/>
              <a:gd name="connsiteY5" fmla="*/ 2305541 h 5008483"/>
              <a:gd name="connsiteX6" fmla="*/ 10433608 w 11332213"/>
              <a:gd name="connsiteY6" fmla="*/ 2526432 h 5008483"/>
              <a:gd name="connsiteX7" fmla="*/ 10436809 w 11332213"/>
              <a:gd name="connsiteY7" fmla="*/ 2526432 h 5008483"/>
              <a:gd name="connsiteX8" fmla="*/ 10322366 w 11332213"/>
              <a:gd name="connsiteY8" fmla="*/ 2694743 h 5008483"/>
              <a:gd name="connsiteX9" fmla="*/ 6397432 w 11332213"/>
              <a:gd name="connsiteY9" fmla="*/ 4983631 h 5008483"/>
              <a:gd name="connsiteX10" fmla="*/ 5905318 w 11332213"/>
              <a:gd name="connsiteY10" fmla="*/ 5008480 h 5008483"/>
              <a:gd name="connsiteX11" fmla="*/ 5905318 w 11332213"/>
              <a:gd name="connsiteY11" fmla="*/ 5008483 h 5008483"/>
              <a:gd name="connsiteX12" fmla="*/ 5199163 w 11332213"/>
              <a:gd name="connsiteY12" fmla="*/ 5008483 h 5008483"/>
              <a:gd name="connsiteX13" fmla="*/ 5199163 w 11332213"/>
              <a:gd name="connsiteY13" fmla="*/ 5008480 h 5008483"/>
              <a:gd name="connsiteX14" fmla="*/ 0 w 11332213"/>
              <a:gd name="connsiteY14" fmla="*/ 5008480 h 5008483"/>
              <a:gd name="connsiteX15" fmla="*/ 1887 w 11332213"/>
              <a:gd name="connsiteY15" fmla="*/ 4971077 h 5008483"/>
              <a:gd name="connsiteX16" fmla="*/ 815394 w 11332213"/>
              <a:gd name="connsiteY16" fmla="*/ 2607114 h 5008483"/>
              <a:gd name="connsiteX17" fmla="*/ 833803 w 11332213"/>
              <a:gd name="connsiteY17" fmla="*/ 2579140 h 5008483"/>
              <a:gd name="connsiteX18" fmla="*/ 879503 w 11332213"/>
              <a:gd name="connsiteY18" fmla="*/ 2505436 h 5008483"/>
              <a:gd name="connsiteX19" fmla="*/ 4934782 w 11332213"/>
              <a:gd name="connsiteY19" fmla="*/ 24852 h 5008483"/>
              <a:gd name="connsiteX20" fmla="*/ 5426896 w 11332213"/>
              <a:gd name="connsiteY20" fmla="*/ 3 h 50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32213" h="5008483">
                <a:moveTo>
                  <a:pt x="5426896" y="0"/>
                </a:moveTo>
                <a:lnTo>
                  <a:pt x="6133050" y="0"/>
                </a:lnTo>
                <a:lnTo>
                  <a:pt x="6133050" y="3"/>
                </a:lnTo>
                <a:lnTo>
                  <a:pt x="11332213" y="3"/>
                </a:lnTo>
                <a:lnTo>
                  <a:pt x="11330326" y="37406"/>
                </a:lnTo>
                <a:cubicBezTo>
                  <a:pt x="11246722" y="860639"/>
                  <a:pt x="10981656" y="1630227"/>
                  <a:pt x="10575758" y="2305541"/>
                </a:cubicBezTo>
                <a:lnTo>
                  <a:pt x="10433608" y="2526432"/>
                </a:lnTo>
                <a:lnTo>
                  <a:pt x="10436809" y="2526432"/>
                </a:lnTo>
                <a:lnTo>
                  <a:pt x="10322366" y="2694743"/>
                </a:lnTo>
                <a:cubicBezTo>
                  <a:pt x="9427334" y="3953341"/>
                  <a:pt x="8016078" y="4819248"/>
                  <a:pt x="6397432" y="4983631"/>
                </a:cubicBezTo>
                <a:lnTo>
                  <a:pt x="5905318" y="5008480"/>
                </a:lnTo>
                <a:lnTo>
                  <a:pt x="5905318" y="5008483"/>
                </a:lnTo>
                <a:lnTo>
                  <a:pt x="5199163" y="5008483"/>
                </a:lnTo>
                <a:lnTo>
                  <a:pt x="5199163" y="5008480"/>
                </a:lnTo>
                <a:lnTo>
                  <a:pt x="0" y="5008480"/>
                </a:lnTo>
                <a:lnTo>
                  <a:pt x="1887" y="4971077"/>
                </a:lnTo>
                <a:cubicBezTo>
                  <a:pt x="89472" y="4108643"/>
                  <a:pt x="376213" y="3305084"/>
                  <a:pt x="815394" y="2607114"/>
                </a:cubicBezTo>
                <a:lnTo>
                  <a:pt x="833803" y="2579140"/>
                </a:lnTo>
                <a:lnTo>
                  <a:pt x="879503" y="2505436"/>
                </a:lnTo>
                <a:cubicBezTo>
                  <a:pt x="1764272" y="1143487"/>
                  <a:pt x="3235203" y="197454"/>
                  <a:pt x="4934782" y="24852"/>
                </a:cubicBezTo>
                <a:lnTo>
                  <a:pt x="5426896" y="3"/>
                </a:lnTo>
                <a:close/>
              </a:path>
            </a:pathLst>
          </a:custGeom>
          <a:noFill/>
          <a:ln>
            <a:solidFill>
              <a:srgbClr val="F5C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6720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1/24/22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82" r:id="rId4"/>
    <p:sldLayoutId id="2147483684" r:id="rId5"/>
    <p:sldLayoutId id="2147483687" r:id="rId6"/>
    <p:sldLayoutId id="2147483671" r:id="rId7"/>
    <p:sldLayoutId id="2147483652" r:id="rId8"/>
    <p:sldLayoutId id="2147483653" r:id="rId9"/>
    <p:sldLayoutId id="2147483678" r:id="rId10"/>
    <p:sldLayoutId id="2147483679" r:id="rId11"/>
    <p:sldLayoutId id="2147483680" r:id="rId12"/>
    <p:sldLayoutId id="2147483673" r:id="rId13"/>
    <p:sldLayoutId id="2147483676" r:id="rId14"/>
    <p:sldLayoutId id="2147483677" r:id="rId15"/>
    <p:sldLayoutId id="2147483685" r:id="rId16"/>
    <p:sldLayoutId id="2147483686" r:id="rId17"/>
    <p:sldLayoutId id="2147483672" r:id="rId18"/>
    <p:sldLayoutId id="2147483670" r:id="rId19"/>
    <p:sldLayoutId id="2147483664" r:id="rId20"/>
    <p:sldLayoutId id="2147483674" r:id="rId21"/>
    <p:sldLayoutId id="2147483675" r:id="rId22"/>
    <p:sldLayoutId id="2147483683" r:id="rId23"/>
    <p:sldLayoutId id="2147483656" r:id="rId24"/>
    <p:sldLayoutId id="2147483657" r:id="rId25"/>
    <p:sldLayoutId id="2147483658" r:id="rId26"/>
    <p:sldLayoutId id="2147483688" r:id="rId2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qr-code-generator.com/" TargetMode="External"/><Relationship Id="rId1" Type="http://schemas.openxmlformats.org/officeDocument/2006/relationships/slideLayout" Target="../slideLayouts/slideLayout14.xml"/><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hyperlink" Target="https://www.flipdish.com/ie/?redirected=%E2%9C%93" TargetMode="External"/><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hyperlink" Target="https://squareup.com/ie/en/payments?device=c&amp;gclid=CjwKCAjw87SHBhBiEiwAukSeUdMQuoJEs9aOgM7xBNyOHFt0ldCxGW8HhTmhbz6_t8RhfaJwltavbRoCT58QAvD_BwE&amp;gclsrc=aw.ds&amp;kw=square&amp;kwid=p62659694683&amp;matchtype=e&amp;pcrid=521286881237&amp;pdv=c&amp;pkw=square&amp;pmt=e&amp;pub=GOOGLE" TargetMode="External"/><Relationship Id="rId2" Type="http://schemas.openxmlformats.org/officeDocument/2006/relationships/image" Target="../media/image30.jpeg"/><Relationship Id="rId1" Type="http://schemas.openxmlformats.org/officeDocument/2006/relationships/slideLayout" Target="../slideLayouts/slideLayout13.xml"/><Relationship Id="rId4" Type="http://schemas.openxmlformats.org/officeDocument/2006/relationships/hyperlink" Target="https://www.revolut.com/en-I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21.xml"/><Relationship Id="rId1" Type="http://schemas.openxmlformats.org/officeDocument/2006/relationships/video" Target="https://www.youtube.com/embed/StFvzCrEsJ4?feature=oembed" TargetMode="External"/><Relationship Id="rId5" Type="http://schemas.openxmlformats.org/officeDocument/2006/relationships/hyperlink" Target="https://smartbridge.com/" TargetMode="External"/><Relationship Id="rId4" Type="http://schemas.openxmlformats.org/officeDocument/2006/relationships/hyperlink" Target="https://www.youtube.com/watch?v=StFvzCrEsJ4&amp;t=1s"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foodinnovation.how/wp-content/uploads/2021/08/101-Elika-Jan-Project.pdf" TargetMode="External"/><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hyperlink" Target="https://www.winnowsolutions.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21.xml"/><Relationship Id="rId1" Type="http://schemas.openxmlformats.org/officeDocument/2006/relationships/video" Target="https://www.youtube.com/embed/XvLsoix8Cxw?feature=oembed" TargetMode="External"/><Relationship Id="rId4" Type="http://schemas.openxmlformats.org/officeDocument/2006/relationships/hyperlink" Target="https://www.youtube.com/watch?v=XvLsoix8Cxw&amp;t=1s"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hyperlink" Target="https://tech.us6.list-manage.com/track/click?u=8d628cb03c85a85779f52ba94&amp;id=e93cf2bf04&amp;e=eab327c644" TargetMode="External"/><Relationship Id="rId4" Type="http://schemas.openxmlformats.org/officeDocument/2006/relationships/hyperlink" Target="https://tech.us6.list-manage.com/track/click?u=8d628cb03c85a85779f52ba94&amp;id=820303ec43&amp;e=eab327c644"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eur-lex.europa.eu/legal-content/EN/TXT/?uri=CELEX:52020DC0381" TargetMode="External"/><Relationship Id="rId2" Type="http://schemas.openxmlformats.org/officeDocument/2006/relationships/hyperlink" Target="https://etp.fooddrinkeurope.eu/component/attachments/attachments.html?id=61&amp;task=downloads" TargetMode="Externa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pos.toasttab.com/" TargetMode="External"/><Relationship Id="rId2" Type="http://schemas.openxmlformats.org/officeDocument/2006/relationships/image" Target="../media/image40.jpeg"/><Relationship Id="rId1" Type="http://schemas.openxmlformats.org/officeDocument/2006/relationships/slideLayout" Target="../slideLayouts/slideLayout13.xml"/><Relationship Id="rId4" Type="http://schemas.openxmlformats.org/officeDocument/2006/relationships/hyperlink" Target="https://averoinc.com"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hyperlink" Target="https://averoinc.com/pos-integrations/" TargetMode="External"/><Relationship Id="rId2" Type="http://schemas.openxmlformats.org/officeDocument/2006/relationships/hyperlink" Target="https://pos.toasttab.com/" TargetMode="External"/><Relationship Id="rId1" Type="http://schemas.openxmlformats.org/officeDocument/2006/relationships/slideLayout" Target="../slideLayouts/slideLayout20.xml"/><Relationship Id="rId4" Type="http://schemas.openxmlformats.org/officeDocument/2006/relationships/image" Target="../media/image43.png"/></Relationships>
</file>

<file path=ppt/slides/_rels/slide3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slideLayout" Target="../slideLayouts/slideLayout21.xml"/><Relationship Id="rId1" Type="http://schemas.openxmlformats.org/officeDocument/2006/relationships/video" Target="https://www.youtube.com/embed/maLt-FFet_I?start=28&amp;feature=oembed" TargetMode="External"/><Relationship Id="rId4" Type="http://schemas.openxmlformats.org/officeDocument/2006/relationships/hyperlink" Target="https://www.youtube.com/watch?v=maLt-FFet_I&amp;t=29s"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4.xml"/><Relationship Id="rId4" Type="http://schemas.openxmlformats.org/officeDocument/2006/relationships/hyperlink" Target="https://etp.fooddrinkeurope.eu/component/attachments/attachments.html?id=61&amp;task=downloads"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hyperlink" Target="https://www.manna.aero/" TargetMode="External"/><Relationship Id="rId2" Type="http://schemas.openxmlformats.org/officeDocument/2006/relationships/hyperlink" Target="https://www.uber.com/ie/en/" TargetMode="External"/><Relationship Id="rId1" Type="http://schemas.openxmlformats.org/officeDocument/2006/relationships/slideLayout" Target="../slideLayouts/slideLayout9.xml"/><Relationship Id="rId4" Type="http://schemas.openxmlformats.org/officeDocument/2006/relationships/image" Target="../media/image50.jpeg"/></Relationships>
</file>

<file path=ppt/slides/_rels/slide4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slideLayout" Target="../slideLayouts/slideLayout21.xml"/><Relationship Id="rId1" Type="http://schemas.openxmlformats.org/officeDocument/2006/relationships/video" Target="https://www.youtube.com/embed/4AlDfiqC7rM?feature=oembed" TargetMode="External"/><Relationship Id="rId4" Type="http://schemas.openxmlformats.org/officeDocument/2006/relationships/hyperlink" Target="https://www.youtube.com/watch?v=4AlDfiqC7rM&amp;t=19s"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hyperlink" Target="https://www.foodinnovation.how/wp-content/uploads/2021/07/37-Fit-Panther.pdf" TargetMode="External"/><Relationship Id="rId2" Type="http://schemas.openxmlformats.org/officeDocument/2006/relationships/hyperlink" Target="https://fitpanther.bg/" TargetMode="External"/><Relationship Id="rId1" Type="http://schemas.openxmlformats.org/officeDocument/2006/relationships/slideLayout" Target="../slideLayouts/slideLayout14.xml"/><Relationship Id="rId4" Type="http://schemas.openxmlformats.org/officeDocument/2006/relationships/image" Target="../media/image53.png"/></Relationships>
</file>

<file path=ppt/slides/_rels/slide4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hyperlink" Target="https://thedoughbros.ie/" TargetMode="External"/><Relationship Id="rId2" Type="http://schemas.openxmlformats.org/officeDocument/2006/relationships/image" Target="../media/image5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s://etp.fooddrinkeurope.eu/component/attachments/attachments.html?id=61&amp;task=downloads"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hyperlink" Target="https://carolinemburns.com/asian-food-tray-technology/" TargetMode="External"/><Relationship Id="rId4" Type="http://schemas.openxmlformats.org/officeDocument/2006/relationships/image" Target="../media/image19.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hyperlink" Target="https://www.camile.ie/" TargetMode="External"/><Relationship Id="rId2" Type="http://schemas.openxmlformats.org/officeDocument/2006/relationships/image" Target="../media/image58.png"/><Relationship Id="rId1" Type="http://schemas.openxmlformats.org/officeDocument/2006/relationships/slideLayout" Target="../slideLayouts/slideLayout22.xml"/><Relationship Id="rId4" Type="http://schemas.openxmlformats.org/officeDocument/2006/relationships/hyperlink" Target="https://www.foodinnovation.how/wp-content/uploads/2021/07/5.-Camile-Thai.pdf" TargetMode="External"/></Relationships>
</file>

<file path=ppt/slides/_rels/slide54.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hyperlink" Target="https://www.foodinnovation.how/wp-content/uploads/2021/07/35-Salateria-Soup-and-Salads.pdf" TargetMode="External"/><Relationship Id="rId2" Type="http://schemas.openxmlformats.org/officeDocument/2006/relationships/hyperlink" Target="https://www.foodpanda.bg/en/contents/deals?r=1" TargetMode="External"/><Relationship Id="rId1" Type="http://schemas.openxmlformats.org/officeDocument/2006/relationships/slideLayout" Target="../slideLayouts/slideLayout14.xml"/><Relationship Id="rId4" Type="http://schemas.openxmlformats.org/officeDocument/2006/relationships/image" Target="../media/image60.png"/></Relationships>
</file>

<file path=ppt/slides/_rels/slide56.xml.rels><?xml version="1.0" encoding="UTF-8" standalone="yes"?>
<Relationships xmlns="http://schemas.openxmlformats.org/package/2006/relationships"><Relationship Id="rId3" Type="http://schemas.openxmlformats.org/officeDocument/2006/relationships/hyperlink" Target="https://www.foodinnovation.how/wp-content/uploads/2021/07/35-Salateria-Soup-and-Salads.pdf" TargetMode="External"/><Relationship Id="rId2" Type="http://schemas.openxmlformats.org/officeDocument/2006/relationships/hyperlink" Target="https://www.foodpanda.bg/en/contents/deals?r=1" TargetMode="External"/><Relationship Id="rId1" Type="http://schemas.openxmlformats.org/officeDocument/2006/relationships/slideLayout" Target="../slideLayouts/slideLayout14.xml"/><Relationship Id="rId4" Type="http://schemas.openxmlformats.org/officeDocument/2006/relationships/image" Target="../media/image60.png"/></Relationships>
</file>

<file path=ppt/slides/_rels/slide5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8F4C7CE-415E-B446-A374-02A0FC4D1E84}"/>
              </a:ext>
            </a:extLst>
          </p:cNvPr>
          <p:cNvSpPr>
            <a:spLocks noGrp="1"/>
          </p:cNvSpPr>
          <p:nvPr>
            <p:ph type="body" sz="quarter" idx="19"/>
          </p:nvPr>
        </p:nvSpPr>
        <p:spPr>
          <a:xfrm>
            <a:off x="489628" y="4845330"/>
            <a:ext cx="4060601" cy="1392184"/>
          </a:xfrm>
        </p:spPr>
        <p:txBody>
          <a:bodyPr>
            <a:normAutofit fontScale="92500" lnSpcReduction="10000"/>
          </a:bodyPr>
          <a:lstStyle/>
          <a:p>
            <a:r>
              <a:rPr lang="en-US" sz="3600" dirty="0" err="1">
                <a:cs typeface="Calibri"/>
              </a:rPr>
              <a:t>Te</a:t>
            </a:r>
            <a:r>
              <a:rPr lang="bg-BG" sz="3600" dirty="0">
                <a:cs typeface="Calibri"/>
              </a:rPr>
              <a:t>хнология за услуги в храненето и бъдещето</a:t>
            </a:r>
            <a:endParaRPr lang="en-US" sz="3600" dirty="0"/>
          </a:p>
        </p:txBody>
      </p:sp>
      <p:sp>
        <p:nvSpPr>
          <p:cNvPr id="5" name="Text Placeholder 4">
            <a:extLst>
              <a:ext uri="{FF2B5EF4-FFF2-40B4-BE49-F238E27FC236}">
                <a16:creationId xmlns:a16="http://schemas.microsoft.com/office/drawing/2014/main" id="{C334D751-361D-314B-9BE7-2E8A64BE0AC2}"/>
              </a:ext>
            </a:extLst>
          </p:cNvPr>
          <p:cNvSpPr>
            <a:spLocks noGrp="1"/>
          </p:cNvSpPr>
          <p:nvPr>
            <p:ph type="body" sz="quarter" idx="20"/>
          </p:nvPr>
        </p:nvSpPr>
        <p:spPr>
          <a:xfrm>
            <a:off x="489628" y="4008072"/>
            <a:ext cx="3195485" cy="837258"/>
          </a:xfrm>
        </p:spPr>
        <p:txBody>
          <a:bodyPr/>
          <a:lstStyle/>
          <a:p>
            <a:r>
              <a:rPr lang="en-US" dirty="0">
                <a:cs typeface="Calibri"/>
              </a:rPr>
              <a:t>Mo</a:t>
            </a:r>
            <a:r>
              <a:rPr lang="bg-BG" dirty="0">
                <a:cs typeface="Calibri"/>
              </a:rPr>
              <a:t>дул</a:t>
            </a:r>
            <a:r>
              <a:rPr lang="en-US" dirty="0">
                <a:cs typeface="Calibri"/>
              </a:rPr>
              <a:t> 5 </a:t>
            </a:r>
            <a:endParaRPr lang="en-US" dirty="0"/>
          </a:p>
        </p:txBody>
      </p:sp>
      <p:pic>
        <p:nvPicPr>
          <p:cNvPr id="6" name="Picture 5" descr="A picture containing person, holding, indoor, hand&#10;&#10;Description automatically generated">
            <a:extLst>
              <a:ext uri="{FF2B5EF4-FFF2-40B4-BE49-F238E27FC236}">
                <a16:creationId xmlns:a16="http://schemas.microsoft.com/office/drawing/2014/main" id="{5301411B-83D8-9C47-B90F-3A1D1253C5F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945532" y="-444608"/>
            <a:ext cx="10246468" cy="8299665"/>
          </a:xfrm>
          <a:prstGeom prst="rect">
            <a:avLst/>
          </a:prstGeom>
        </p:spPr>
      </p:pic>
    </p:spTree>
    <p:extLst>
      <p:ext uri="{BB962C8B-B14F-4D97-AF65-F5344CB8AC3E}">
        <p14:creationId xmlns:p14="http://schemas.microsoft.com/office/powerpoint/2010/main" val="2503160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1FA998-4D35-42E6-99A2-96F20281260B}"/>
              </a:ext>
            </a:extLst>
          </p:cNvPr>
          <p:cNvSpPr>
            <a:spLocks noGrp="1"/>
          </p:cNvSpPr>
          <p:nvPr>
            <p:ph type="body" sz="quarter" idx="16"/>
          </p:nvPr>
        </p:nvSpPr>
        <p:spPr/>
        <p:txBody>
          <a:bodyPr vert="horz" lIns="91440" tIns="45720" rIns="91440" bIns="45720" rtlCol="0" anchor="t">
            <a:normAutofit/>
          </a:bodyPr>
          <a:lstStyle/>
          <a:p>
            <a:r>
              <a:rPr lang="en-US" b="1" dirty="0">
                <a:solidFill>
                  <a:srgbClr val="085156"/>
                </a:solidFill>
                <a:cs typeface="Calibri"/>
              </a:rPr>
              <a:t>QR </a:t>
            </a:r>
            <a:r>
              <a:rPr lang="bg-BG" b="1" dirty="0">
                <a:solidFill>
                  <a:srgbClr val="085156"/>
                </a:solidFill>
                <a:cs typeface="Calibri"/>
              </a:rPr>
              <a:t>Кодове</a:t>
            </a:r>
            <a:r>
              <a:rPr lang="en-US" b="1" dirty="0">
                <a:solidFill>
                  <a:srgbClr val="085156"/>
                </a:solidFill>
                <a:cs typeface="Calibri"/>
              </a:rPr>
              <a:t> </a:t>
            </a:r>
          </a:p>
        </p:txBody>
      </p:sp>
      <p:sp>
        <p:nvSpPr>
          <p:cNvPr id="3" name="Text Placeholder 2">
            <a:extLst>
              <a:ext uri="{FF2B5EF4-FFF2-40B4-BE49-F238E27FC236}">
                <a16:creationId xmlns:a16="http://schemas.microsoft.com/office/drawing/2014/main" id="{4BEB70B7-02F8-404F-A2BE-3D526F00D7B1}"/>
              </a:ext>
            </a:extLst>
          </p:cNvPr>
          <p:cNvSpPr>
            <a:spLocks noGrp="1"/>
          </p:cNvSpPr>
          <p:nvPr>
            <p:ph type="body" sz="quarter" idx="17"/>
          </p:nvPr>
        </p:nvSpPr>
        <p:spPr>
          <a:xfrm>
            <a:off x="5850294" y="1743528"/>
            <a:ext cx="5741430" cy="4172080"/>
          </a:xfrm>
        </p:spPr>
        <p:txBody>
          <a:bodyPr vert="horz" lIns="91440" tIns="45720" rIns="91440" bIns="45720" rtlCol="0" anchor="t">
            <a:noAutofit/>
          </a:bodyPr>
          <a:lstStyle/>
          <a:p>
            <a:r>
              <a:rPr lang="ru-RU" dirty="0">
                <a:solidFill>
                  <a:srgbClr val="085156"/>
                </a:solidFill>
                <a:cs typeface="Calibri"/>
              </a:rPr>
              <a:t>Кодовете за бърза реакция (QR) са на възраст над 25 години, но са широко разпространени едва по време на пандемията COVID-19.</a:t>
            </a:r>
          </a:p>
          <a:p>
            <a:r>
              <a:rPr lang="ru-RU" dirty="0">
                <a:solidFill>
                  <a:srgbClr val="085156"/>
                </a:solidFill>
                <a:cs typeface="Calibri"/>
              </a:rPr>
              <a:t>Способността им да се сканират лесно от смартфони прави удобството им идеално за допълване на традиционно контактните тежки процеси в хранителната система. Те бяха приети в изобилие в различни индустрии и процеси, тъй като цифровизацията се ускори.</a:t>
            </a:r>
            <a:endParaRPr lang="en-US" dirty="0">
              <a:solidFill>
                <a:srgbClr val="085156"/>
              </a:solidFill>
              <a:cs typeface="Calibri"/>
            </a:endParaRPr>
          </a:p>
        </p:txBody>
      </p:sp>
      <p:pic>
        <p:nvPicPr>
          <p:cNvPr id="5" name="Picture 5" descr="Qr code&#10;&#10;Description automatically generated">
            <a:extLst>
              <a:ext uri="{FF2B5EF4-FFF2-40B4-BE49-F238E27FC236}">
                <a16:creationId xmlns:a16="http://schemas.microsoft.com/office/drawing/2014/main" id="{9DCBFAA6-C7AB-41B5-B02D-BFB52F917B91}"/>
              </a:ext>
            </a:extLst>
          </p:cNvPr>
          <p:cNvPicPr>
            <a:picLocks noGrp="1" noChangeAspect="1"/>
          </p:cNvPicPr>
          <p:nvPr>
            <p:ph type="pic" sz="quarter" idx="18"/>
          </p:nvPr>
        </p:nvPicPr>
        <p:blipFill rotWithShape="1">
          <a:blip r:embed="rId2" cstate="screen">
            <a:extLst>
              <a:ext uri="{28A0092B-C50C-407E-A947-70E740481C1C}">
                <a14:useLocalDpi xmlns:a14="http://schemas.microsoft.com/office/drawing/2010/main"/>
              </a:ext>
            </a:extLst>
          </a:blip>
          <a:srcRect l="4868" r="4868"/>
          <a:stretch/>
        </p:blipFill>
        <p:spPr/>
      </p:pic>
    </p:spTree>
    <p:extLst>
      <p:ext uri="{BB962C8B-B14F-4D97-AF65-F5344CB8AC3E}">
        <p14:creationId xmlns:p14="http://schemas.microsoft.com/office/powerpoint/2010/main" val="366903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2DECFA0-6DBA-4DBA-BC77-3DDF8DECB649}"/>
              </a:ext>
            </a:extLst>
          </p:cNvPr>
          <p:cNvSpPr>
            <a:spLocks noGrp="1"/>
          </p:cNvSpPr>
          <p:nvPr>
            <p:ph type="body" sz="quarter" idx="13"/>
          </p:nvPr>
        </p:nvSpPr>
        <p:spPr/>
        <p:txBody>
          <a:bodyPr vert="horz" lIns="91440" tIns="45720" rIns="91440" bIns="45720" rtlCol="0" anchor="t">
            <a:normAutofit/>
          </a:bodyPr>
          <a:lstStyle/>
          <a:p>
            <a:endParaRPr lang="en-US" b="1" dirty="0">
              <a:solidFill>
                <a:srgbClr val="406F70"/>
              </a:solidFill>
              <a:cs typeface="Calibri"/>
            </a:endParaRPr>
          </a:p>
          <a:p>
            <a:r>
              <a:rPr lang="bg-BG" b="1" dirty="0">
                <a:solidFill>
                  <a:srgbClr val="406F70"/>
                </a:solidFill>
                <a:cs typeface="Calibri"/>
              </a:rPr>
              <a:t>Безконтактно меню</a:t>
            </a:r>
            <a:endParaRPr lang="en-US" b="1" dirty="0">
              <a:solidFill>
                <a:srgbClr val="406F70"/>
              </a:solidFill>
              <a:cs typeface="Calibri"/>
            </a:endParaRPr>
          </a:p>
        </p:txBody>
      </p:sp>
      <p:pic>
        <p:nvPicPr>
          <p:cNvPr id="5" name="Picture 5" descr="Qr code&#10;&#10;Description automatically generated">
            <a:extLst>
              <a:ext uri="{FF2B5EF4-FFF2-40B4-BE49-F238E27FC236}">
                <a16:creationId xmlns:a16="http://schemas.microsoft.com/office/drawing/2014/main" id="{6D5A1EAA-F94C-4F65-BFD6-E59B8A832DD8}"/>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a:ext>
            </a:extLst>
          </a:blip>
          <a:srcRect/>
          <a:stretch/>
        </p:blipFill>
        <p:spPr/>
      </p:pic>
      <p:sp>
        <p:nvSpPr>
          <p:cNvPr id="4" name="Text Placeholder 3">
            <a:extLst>
              <a:ext uri="{FF2B5EF4-FFF2-40B4-BE49-F238E27FC236}">
                <a16:creationId xmlns:a16="http://schemas.microsoft.com/office/drawing/2014/main" id="{EA275FB4-382C-492A-A6C7-7EF5AF0680CD}"/>
              </a:ext>
            </a:extLst>
          </p:cNvPr>
          <p:cNvSpPr>
            <a:spLocks noGrp="1"/>
          </p:cNvSpPr>
          <p:nvPr>
            <p:ph type="body" sz="quarter" idx="17"/>
          </p:nvPr>
        </p:nvSpPr>
        <p:spPr>
          <a:xfrm>
            <a:off x="4953797" y="4099968"/>
            <a:ext cx="6859047" cy="2667810"/>
          </a:xfrm>
        </p:spPr>
        <p:txBody>
          <a:bodyPr vert="horz" lIns="91440" tIns="45720" rIns="91440" bIns="45720" rtlCol="0" anchor="t">
            <a:noAutofit/>
          </a:bodyPr>
          <a:lstStyle/>
          <a:p>
            <a:r>
              <a:rPr lang="ru-RU" dirty="0">
                <a:solidFill>
                  <a:srgbClr val="406F70"/>
                </a:solidFill>
                <a:cs typeface="Calibri"/>
              </a:rPr>
              <a:t>Това повишено търсене на безконтактни услуги доведе до появата на безконтактни менюта, които използват QR кодове, за да насочват клиентите към техните уебсайтове, където имат изведено менюто им за деня.Това използване на технологиите дава на клиентите спокойствие да се хранят навън без риск от заразяване с вируса.</a:t>
            </a:r>
            <a:endParaRPr lang="en-US" dirty="0">
              <a:solidFill>
                <a:srgbClr val="406F70"/>
              </a:solidFill>
              <a:cs typeface="Calibri"/>
            </a:endParaRPr>
          </a:p>
        </p:txBody>
      </p:sp>
    </p:spTree>
    <p:extLst>
      <p:ext uri="{BB962C8B-B14F-4D97-AF65-F5344CB8AC3E}">
        <p14:creationId xmlns:p14="http://schemas.microsoft.com/office/powerpoint/2010/main" val="1094940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9B4DEC8-B86F-5D4A-8F13-AD02E884FFFE}"/>
              </a:ext>
            </a:extLst>
          </p:cNvPr>
          <p:cNvSpPr>
            <a:spLocks noGrp="1"/>
          </p:cNvSpPr>
          <p:nvPr>
            <p:ph type="body" sz="quarter" idx="20"/>
          </p:nvPr>
        </p:nvSpPr>
        <p:spPr>
          <a:xfrm>
            <a:off x="8261081" y="4335123"/>
            <a:ext cx="5873447" cy="2092662"/>
          </a:xfrm>
        </p:spPr>
        <p:txBody>
          <a:bodyPr vert="horz" lIns="91440" tIns="45720" rIns="91440" bIns="45720" rtlCol="0" anchor="t">
            <a:noAutofit/>
          </a:bodyPr>
          <a:lstStyle/>
          <a:p>
            <a:endParaRPr lang="en-IE" dirty="0">
              <a:ea typeface="+mn-lt"/>
              <a:cs typeface="+mn-lt"/>
            </a:endParaRPr>
          </a:p>
          <a:p>
            <a:pPr marL="342900" indent="-342900">
              <a:buChar char="•"/>
            </a:pPr>
            <a:endParaRPr lang="en-IE" dirty="0">
              <a:ea typeface="+mn-lt"/>
              <a:cs typeface="+mn-lt"/>
            </a:endParaRPr>
          </a:p>
          <a:p>
            <a:pPr marL="342900" indent="-342900">
              <a:buChar char="•"/>
            </a:pPr>
            <a:endParaRPr lang="en-IE" dirty="0">
              <a:ea typeface="+mn-lt"/>
              <a:cs typeface="+mn-lt"/>
            </a:endParaRPr>
          </a:p>
          <a:p>
            <a:pPr marL="342900" indent="-342900">
              <a:buChar char="•"/>
            </a:pPr>
            <a:endParaRPr lang="en-IE" dirty="0">
              <a:ea typeface="+mn-lt"/>
              <a:cs typeface="+mn-lt"/>
            </a:endParaRPr>
          </a:p>
          <a:p>
            <a:endParaRPr lang="en-IE" dirty="0">
              <a:ea typeface="+mn-lt"/>
              <a:cs typeface="+mn-lt"/>
            </a:endParaRPr>
          </a:p>
          <a:p>
            <a:pPr marL="342900" indent="-342900">
              <a:buChar char="•"/>
            </a:pPr>
            <a:endParaRPr lang="en-IE" dirty="0">
              <a:ea typeface="+mn-lt"/>
              <a:cs typeface="+mn-lt"/>
            </a:endParaRPr>
          </a:p>
        </p:txBody>
      </p:sp>
      <p:sp>
        <p:nvSpPr>
          <p:cNvPr id="2" name="TextBox 1">
            <a:extLst>
              <a:ext uri="{FF2B5EF4-FFF2-40B4-BE49-F238E27FC236}">
                <a16:creationId xmlns:a16="http://schemas.microsoft.com/office/drawing/2014/main" id="{44BD9A8D-69BD-4BC4-B0F6-3FD735B12111}"/>
              </a:ext>
            </a:extLst>
          </p:cNvPr>
          <p:cNvSpPr txBox="1"/>
          <p:nvPr/>
        </p:nvSpPr>
        <p:spPr>
          <a:xfrm>
            <a:off x="4615544" y="342389"/>
            <a:ext cx="5159827" cy="1077218"/>
          </a:xfrm>
          <a:prstGeom prst="rect">
            <a:avLst/>
          </a:prstGeom>
          <a:noFill/>
        </p:spPr>
        <p:txBody>
          <a:bodyPr wrap="square" rtlCol="0">
            <a:spAutoFit/>
          </a:bodyPr>
          <a:lstStyle/>
          <a:p>
            <a:r>
              <a:rPr lang="ru-RU" sz="3200" b="1" dirty="0">
                <a:solidFill>
                  <a:srgbClr val="CC9131"/>
                </a:solidFill>
                <a:ea typeface="+mn-lt"/>
                <a:cs typeface="+mn-lt"/>
              </a:rPr>
              <a:t>Примерни употреби на QR кодове</a:t>
            </a:r>
            <a:endParaRPr lang="en-IE" sz="3200" dirty="0">
              <a:solidFill>
                <a:srgbClr val="CC9131"/>
              </a:solidFill>
            </a:endParaRPr>
          </a:p>
        </p:txBody>
      </p:sp>
      <p:sp>
        <p:nvSpPr>
          <p:cNvPr id="6" name="TextBox 5">
            <a:extLst>
              <a:ext uri="{FF2B5EF4-FFF2-40B4-BE49-F238E27FC236}">
                <a16:creationId xmlns:a16="http://schemas.microsoft.com/office/drawing/2014/main" id="{14637D8D-8999-4D4F-934B-8596DA1F45A0}"/>
              </a:ext>
            </a:extLst>
          </p:cNvPr>
          <p:cNvSpPr txBox="1"/>
          <p:nvPr/>
        </p:nvSpPr>
        <p:spPr>
          <a:xfrm>
            <a:off x="4615543" y="1238051"/>
            <a:ext cx="6812462" cy="2569934"/>
          </a:xfrm>
          <a:prstGeom prst="rect">
            <a:avLst/>
          </a:prstGeom>
          <a:noFill/>
        </p:spPr>
        <p:txBody>
          <a:bodyPr wrap="square">
            <a:spAutoFit/>
          </a:bodyPr>
          <a:lstStyle/>
          <a:p>
            <a:r>
              <a:rPr lang="ru-RU" sz="2300" b="0" i="0" dirty="0">
                <a:solidFill>
                  <a:srgbClr val="406F70"/>
                </a:solidFill>
                <a:effectLst/>
              </a:rPr>
              <a:t>Има четири основни начина за използване на QR кодове в сектора на хранителните услуги:</a:t>
            </a:r>
          </a:p>
          <a:p>
            <a:r>
              <a:rPr lang="ru-RU" sz="2300" b="0" i="0" dirty="0">
                <a:solidFill>
                  <a:srgbClr val="406F70"/>
                </a:solidFill>
                <a:effectLst/>
              </a:rPr>
              <a:t>-Менюта с QR код - растеж на безконтактни менюта, които използват QR кодове.</a:t>
            </a:r>
          </a:p>
          <a:p>
            <a:r>
              <a:rPr lang="ru-RU" sz="2300" b="0" i="0" dirty="0">
                <a:solidFill>
                  <a:srgbClr val="406F70"/>
                </a:solidFill>
                <a:effectLst/>
              </a:rPr>
              <a:t>Промоции и оферти</a:t>
            </a:r>
          </a:p>
          <a:p>
            <a:r>
              <a:rPr lang="ru-RU" sz="2300" b="0" i="0" dirty="0">
                <a:solidFill>
                  <a:srgbClr val="406F70"/>
                </a:solidFill>
                <a:effectLst/>
              </a:rPr>
              <a:t>Уникална информация и персонализация</a:t>
            </a:r>
          </a:p>
          <a:p>
            <a:r>
              <a:rPr lang="ru-RU" sz="2300" b="0" i="0" dirty="0">
                <a:solidFill>
                  <a:srgbClr val="406F70"/>
                </a:solidFill>
                <a:effectLst/>
              </a:rPr>
              <a:t>Маркетинг</a:t>
            </a:r>
            <a:endParaRPr lang="en-GB" b="0" i="0" dirty="0">
              <a:solidFill>
                <a:srgbClr val="406F70"/>
              </a:solidFill>
              <a:effectLst/>
            </a:endParaRPr>
          </a:p>
        </p:txBody>
      </p:sp>
      <p:sp>
        <p:nvSpPr>
          <p:cNvPr id="8" name="TextBox 7">
            <a:extLst>
              <a:ext uri="{FF2B5EF4-FFF2-40B4-BE49-F238E27FC236}">
                <a16:creationId xmlns:a16="http://schemas.microsoft.com/office/drawing/2014/main" id="{59448377-7C19-4497-A11B-5810B7E42210}"/>
              </a:ext>
            </a:extLst>
          </p:cNvPr>
          <p:cNvSpPr txBox="1"/>
          <p:nvPr/>
        </p:nvSpPr>
        <p:spPr>
          <a:xfrm>
            <a:off x="4615543" y="4604286"/>
            <a:ext cx="5492747" cy="1323439"/>
          </a:xfrm>
          <a:prstGeom prst="rect">
            <a:avLst/>
          </a:prstGeom>
          <a:solidFill>
            <a:srgbClr val="406F70"/>
          </a:solidFill>
        </p:spPr>
        <p:txBody>
          <a:bodyPr wrap="square">
            <a:spAutoFit/>
          </a:bodyPr>
          <a:lstStyle/>
          <a:p>
            <a:r>
              <a:rPr lang="ru-RU" sz="2000" dirty="0">
                <a:solidFill>
                  <a:schemeClr val="bg1"/>
                </a:solidFill>
                <a:highlight>
                  <a:srgbClr val="406F70"/>
                </a:highlight>
              </a:rPr>
              <a:t>Въпреки че има редица приложения за създаване на QR код, ние открихме това </a:t>
            </a:r>
            <a:r>
              <a:rPr lang="en-GB" sz="2000" dirty="0">
                <a:solidFill>
                  <a:schemeClr val="bg1"/>
                </a:solidFill>
                <a:highlight>
                  <a:srgbClr val="406F70"/>
                </a:highlight>
                <a:hlinkClick r:id="rId2">
                  <a:extLst>
                    <a:ext uri="{A12FA001-AC4F-418D-AE19-62706E023703}">
                      <ahyp:hlinkClr xmlns:ahyp="http://schemas.microsoft.com/office/drawing/2018/hyperlinkcolor" val="tx"/>
                    </a:ext>
                  </a:extLst>
                </a:hlinkClick>
              </a:rPr>
              <a:t>www.qr-code-generator.com</a:t>
            </a:r>
            <a:r>
              <a:rPr lang="en-GB" sz="2000" dirty="0">
                <a:solidFill>
                  <a:schemeClr val="bg1"/>
                </a:solidFill>
                <a:highlight>
                  <a:srgbClr val="406F70"/>
                </a:highlight>
              </a:rPr>
              <a:t> </a:t>
            </a:r>
            <a:r>
              <a:rPr lang="ru-RU" sz="2000" dirty="0">
                <a:solidFill>
                  <a:schemeClr val="bg1"/>
                </a:solidFill>
                <a:highlight>
                  <a:srgbClr val="406F70"/>
                </a:highlight>
              </a:rPr>
              <a:t>е много лесен за използване и интуитивен за използване.</a:t>
            </a:r>
            <a:endParaRPr lang="en-IE" sz="2000" dirty="0">
              <a:solidFill>
                <a:schemeClr val="bg1"/>
              </a:solidFill>
              <a:highlight>
                <a:srgbClr val="406F70"/>
              </a:highlight>
            </a:endParaRPr>
          </a:p>
        </p:txBody>
      </p:sp>
      <p:pic>
        <p:nvPicPr>
          <p:cNvPr id="1026" name="Picture 2">
            <a:extLst>
              <a:ext uri="{FF2B5EF4-FFF2-40B4-BE49-F238E27FC236}">
                <a16:creationId xmlns:a16="http://schemas.microsoft.com/office/drawing/2014/main" id="{585A5960-9B47-4698-9EAE-EBFFE528AAD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2516" y="3219812"/>
            <a:ext cx="2833007" cy="34847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B0F3207-D39E-4CC1-86E8-135EF1FCA2D4}"/>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96543" y="153396"/>
            <a:ext cx="3918257" cy="2925181"/>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F7F133B5-AA5C-4642-BDCC-7AD939922C60}"/>
              </a:ext>
            </a:extLst>
          </p:cNvPr>
          <p:cNvSpPr/>
          <p:nvPr/>
        </p:nvSpPr>
        <p:spPr>
          <a:xfrm>
            <a:off x="9920339" y="4175130"/>
            <a:ext cx="1377387" cy="787078"/>
          </a:xfrm>
          <a:prstGeom prst="ellipse">
            <a:avLst/>
          </a:prstGeom>
          <a:solidFill>
            <a:srgbClr val="F5C0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06F70"/>
                </a:solidFill>
              </a:rPr>
              <a:t>Take Note!</a:t>
            </a:r>
            <a:endParaRPr lang="en-IE" b="1" dirty="0">
              <a:solidFill>
                <a:srgbClr val="406F70"/>
              </a:solidFill>
            </a:endParaRPr>
          </a:p>
        </p:txBody>
      </p:sp>
    </p:spTree>
    <p:extLst>
      <p:ext uri="{BB962C8B-B14F-4D97-AF65-F5344CB8AC3E}">
        <p14:creationId xmlns:p14="http://schemas.microsoft.com/office/powerpoint/2010/main" val="2495064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2DECFA0-6DBA-4DBA-BC77-3DDF8DECB649}"/>
              </a:ext>
            </a:extLst>
          </p:cNvPr>
          <p:cNvSpPr>
            <a:spLocks noGrp="1"/>
          </p:cNvSpPr>
          <p:nvPr>
            <p:ph type="body" sz="quarter" idx="13"/>
          </p:nvPr>
        </p:nvSpPr>
        <p:spPr>
          <a:xfrm>
            <a:off x="326239" y="3766388"/>
            <a:ext cx="4077324" cy="1912390"/>
          </a:xfrm>
        </p:spPr>
        <p:txBody>
          <a:bodyPr vert="horz" lIns="91440" tIns="45720" rIns="91440" bIns="45720" rtlCol="0" anchor="t">
            <a:normAutofit/>
          </a:bodyPr>
          <a:lstStyle/>
          <a:p>
            <a:pPr algn="ctr"/>
            <a:endParaRPr lang="en-US" dirty="0">
              <a:solidFill>
                <a:srgbClr val="406F70"/>
              </a:solidFill>
              <a:cs typeface="Calibri"/>
            </a:endParaRPr>
          </a:p>
          <a:p>
            <a:pPr algn="ctr"/>
            <a:r>
              <a:rPr lang="bg-BG" b="1" dirty="0">
                <a:solidFill>
                  <a:srgbClr val="406F70"/>
                </a:solidFill>
                <a:cs typeface="Calibri"/>
              </a:rPr>
              <a:t>Безконтактно поръчване</a:t>
            </a:r>
            <a:endParaRPr lang="en-US" b="1" dirty="0">
              <a:solidFill>
                <a:srgbClr val="406F70"/>
              </a:solidFill>
            </a:endParaRPr>
          </a:p>
        </p:txBody>
      </p:sp>
      <p:pic>
        <p:nvPicPr>
          <p:cNvPr id="5" name="Picture 5" descr="A picture containing text, indoor&#10;&#10;Description automatically generated">
            <a:extLst>
              <a:ext uri="{FF2B5EF4-FFF2-40B4-BE49-F238E27FC236}">
                <a16:creationId xmlns:a16="http://schemas.microsoft.com/office/drawing/2014/main" id="{6D5A1EAA-F94C-4F65-BFD6-E59B8A832DD8}"/>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a:ext>
            </a:extLst>
          </a:blip>
          <a:srcRect/>
          <a:stretch/>
        </p:blipFill>
        <p:spPr/>
      </p:pic>
      <p:sp>
        <p:nvSpPr>
          <p:cNvPr id="4" name="Text Placeholder 3">
            <a:extLst>
              <a:ext uri="{FF2B5EF4-FFF2-40B4-BE49-F238E27FC236}">
                <a16:creationId xmlns:a16="http://schemas.microsoft.com/office/drawing/2014/main" id="{EA275FB4-382C-492A-A6C7-7EF5AF0680CD}"/>
              </a:ext>
            </a:extLst>
          </p:cNvPr>
          <p:cNvSpPr>
            <a:spLocks noGrp="1"/>
          </p:cNvSpPr>
          <p:nvPr>
            <p:ph type="body" sz="quarter" idx="17"/>
          </p:nvPr>
        </p:nvSpPr>
        <p:spPr>
          <a:xfrm>
            <a:off x="5038531" y="4137044"/>
            <a:ext cx="6827230" cy="2067813"/>
          </a:xfrm>
        </p:spPr>
        <p:txBody>
          <a:bodyPr vert="horz" lIns="91440" tIns="45720" rIns="91440" bIns="45720" rtlCol="0" anchor="t">
            <a:noAutofit/>
          </a:bodyPr>
          <a:lstStyle/>
          <a:p>
            <a:r>
              <a:rPr lang="bg-BG" dirty="0">
                <a:solidFill>
                  <a:srgbClr val="406F70"/>
                </a:solidFill>
                <a:cs typeface="Calibri"/>
              </a:rPr>
              <a:t>Технологични компании като</a:t>
            </a:r>
            <a:r>
              <a:rPr lang="en-US" dirty="0">
                <a:solidFill>
                  <a:srgbClr val="406F70"/>
                </a:solidFill>
                <a:cs typeface="Calibri"/>
              </a:rPr>
              <a:t>'</a:t>
            </a:r>
            <a:r>
              <a:rPr lang="en-US" dirty="0" err="1">
                <a:solidFill>
                  <a:srgbClr val="406F70"/>
                </a:solidFill>
                <a:cs typeface="Calibri"/>
                <a:hlinkClick r:id="rId3"/>
              </a:rPr>
              <a:t>Flipdish</a:t>
            </a:r>
            <a:r>
              <a:rPr lang="en-US" dirty="0">
                <a:solidFill>
                  <a:srgbClr val="406F70"/>
                </a:solidFill>
                <a:cs typeface="Calibri"/>
              </a:rPr>
              <a:t>' </a:t>
            </a:r>
            <a:r>
              <a:rPr lang="ru-RU" dirty="0">
                <a:solidFill>
                  <a:srgbClr val="406F70"/>
                </a:solidFill>
                <a:cs typeface="Calibri"/>
              </a:rPr>
              <a:t>са улеснили този преход чрез създаване на лесно осъществими поръчки чрез по-нататъшното използване на QR кодове, подобряване на ефективността и намаляване на точките за контакт за доставчиците на хранителни услуги.</a:t>
            </a:r>
            <a:endParaRPr lang="en-US" dirty="0">
              <a:solidFill>
                <a:srgbClr val="406F70"/>
              </a:solidFill>
              <a:cs typeface="Calibri"/>
            </a:endParaRPr>
          </a:p>
        </p:txBody>
      </p:sp>
    </p:spTree>
    <p:extLst>
      <p:ext uri="{BB962C8B-B14F-4D97-AF65-F5344CB8AC3E}">
        <p14:creationId xmlns:p14="http://schemas.microsoft.com/office/powerpoint/2010/main" val="70151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1FA998-4D35-42E6-99A2-96F20281260B}"/>
              </a:ext>
            </a:extLst>
          </p:cNvPr>
          <p:cNvSpPr>
            <a:spLocks noGrp="1"/>
          </p:cNvSpPr>
          <p:nvPr>
            <p:ph type="body" sz="quarter" idx="16"/>
          </p:nvPr>
        </p:nvSpPr>
        <p:spPr/>
        <p:txBody>
          <a:bodyPr vert="horz" lIns="91440" tIns="45720" rIns="91440" bIns="45720" rtlCol="0" anchor="t">
            <a:normAutofit fontScale="70000" lnSpcReduction="20000"/>
          </a:bodyPr>
          <a:lstStyle/>
          <a:p>
            <a:r>
              <a:rPr lang="bg-BG" b="1" dirty="0">
                <a:solidFill>
                  <a:srgbClr val="CC9131"/>
                </a:solidFill>
                <a:cs typeface="Calibri"/>
              </a:rPr>
              <a:t>Комуникация при близко поле</a:t>
            </a:r>
            <a:r>
              <a:rPr lang="en-US" b="1" dirty="0">
                <a:solidFill>
                  <a:srgbClr val="CC9131"/>
                </a:solidFill>
                <a:cs typeface="Calibri"/>
              </a:rPr>
              <a:t>(</a:t>
            </a:r>
            <a:r>
              <a:rPr lang="bg-BG" b="1" dirty="0">
                <a:solidFill>
                  <a:srgbClr val="CC9131"/>
                </a:solidFill>
                <a:cs typeface="Calibri"/>
              </a:rPr>
              <a:t>КБП</a:t>
            </a:r>
            <a:r>
              <a:rPr lang="en-US" b="1" dirty="0">
                <a:solidFill>
                  <a:srgbClr val="CC9131"/>
                </a:solidFill>
                <a:cs typeface="Calibri"/>
              </a:rPr>
              <a:t>    )</a:t>
            </a:r>
            <a:endParaRPr lang="en-US" b="1" dirty="0">
              <a:solidFill>
                <a:srgbClr val="CC9131"/>
              </a:solidFill>
            </a:endParaRPr>
          </a:p>
        </p:txBody>
      </p:sp>
      <p:sp>
        <p:nvSpPr>
          <p:cNvPr id="3" name="Text Placeholder 2">
            <a:extLst>
              <a:ext uri="{FF2B5EF4-FFF2-40B4-BE49-F238E27FC236}">
                <a16:creationId xmlns:a16="http://schemas.microsoft.com/office/drawing/2014/main" id="{4BEB70B7-02F8-404F-A2BE-3D526F00D7B1}"/>
              </a:ext>
            </a:extLst>
          </p:cNvPr>
          <p:cNvSpPr>
            <a:spLocks noGrp="1"/>
          </p:cNvSpPr>
          <p:nvPr>
            <p:ph type="body" sz="quarter" idx="17"/>
          </p:nvPr>
        </p:nvSpPr>
        <p:spPr>
          <a:xfrm>
            <a:off x="5803640" y="1800677"/>
            <a:ext cx="5794007" cy="4446295"/>
          </a:xfrm>
        </p:spPr>
        <p:txBody>
          <a:bodyPr vert="horz" lIns="91440" tIns="45720" rIns="91440" bIns="45720" rtlCol="0" anchor="t">
            <a:noAutofit/>
          </a:bodyPr>
          <a:lstStyle/>
          <a:p>
            <a:pPr rtl="0"/>
            <a:r>
              <a:rPr lang="ru-RU" dirty="0">
                <a:solidFill>
                  <a:srgbClr val="000000"/>
                </a:solidFill>
                <a:effectLst/>
              </a:rPr>
              <a:t>Near Field Communication (NFC) е технология, която позволява комуникация в близост между две електронни устройства. Най-често използван за безконтактни платежни услуги, той е допълнителен фактор за бързото предаване на информация, който улеснява по-добрата представа както за бизнеса, така и за потребителите. </a:t>
            </a:r>
          </a:p>
          <a:p>
            <a:pPr rtl="0"/>
            <a:r>
              <a:rPr lang="ru-RU" dirty="0">
                <a:solidFill>
                  <a:srgbClr val="000000"/>
                </a:solidFill>
                <a:effectLst/>
              </a:rPr>
              <a:t>NFC технологията може да бъде намерена в цялата система за производство и обслужване на храни за тези възможности за данни </a:t>
            </a:r>
          </a:p>
          <a:p>
            <a:r>
              <a:rPr lang="en-US" dirty="0">
                <a:solidFill>
                  <a:srgbClr val="085156"/>
                </a:solidFill>
                <a:cs typeface="Calibri"/>
              </a:rPr>
              <a:t> </a:t>
            </a:r>
          </a:p>
        </p:txBody>
      </p:sp>
      <p:pic>
        <p:nvPicPr>
          <p:cNvPr id="5" name="Picture 5" descr="A picture containing text, person, indoor, electronics&#10;&#10;Description automatically generated">
            <a:extLst>
              <a:ext uri="{FF2B5EF4-FFF2-40B4-BE49-F238E27FC236}">
                <a16:creationId xmlns:a16="http://schemas.microsoft.com/office/drawing/2014/main" id="{9D5FC176-BD1D-4C8F-B649-69430427A335}"/>
              </a:ext>
            </a:extLst>
          </p:cNvPr>
          <p:cNvPicPr>
            <a:picLocks noGrp="1" noChangeAspect="1"/>
          </p:cNvPicPr>
          <p:nvPr>
            <p:ph type="pic" sz="quarter" idx="18"/>
          </p:nvPr>
        </p:nvPicPr>
        <p:blipFill rotWithShape="1">
          <a:blip r:embed="rId2"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3903012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1FA998-4D35-42E6-99A2-96F20281260B}"/>
              </a:ext>
            </a:extLst>
          </p:cNvPr>
          <p:cNvSpPr>
            <a:spLocks noGrp="1"/>
          </p:cNvSpPr>
          <p:nvPr>
            <p:ph type="body" sz="quarter" idx="16"/>
          </p:nvPr>
        </p:nvSpPr>
        <p:spPr>
          <a:xfrm>
            <a:off x="6319644" y="525685"/>
            <a:ext cx="5279028" cy="697353"/>
          </a:xfrm>
        </p:spPr>
        <p:txBody>
          <a:bodyPr vert="horz" lIns="91440" tIns="45720" rIns="91440" bIns="45720" rtlCol="0" anchor="t">
            <a:noAutofit/>
          </a:bodyPr>
          <a:lstStyle/>
          <a:p>
            <a:pPr>
              <a:lnSpc>
                <a:spcPct val="120000"/>
              </a:lnSpc>
            </a:pPr>
            <a:r>
              <a:rPr lang="bg-BG" sz="2800" b="1" dirty="0">
                <a:solidFill>
                  <a:srgbClr val="CC9131"/>
                </a:solidFill>
                <a:cs typeface="Calibri"/>
              </a:rPr>
              <a:t>Радиочестотна идентификация</a:t>
            </a:r>
            <a:r>
              <a:rPr lang="en-US" sz="2800" b="1" dirty="0">
                <a:solidFill>
                  <a:srgbClr val="CC9131"/>
                </a:solidFill>
                <a:cs typeface="Calibri"/>
              </a:rPr>
              <a:t>(</a:t>
            </a:r>
            <a:r>
              <a:rPr lang="bg-BG" sz="2800" b="1" dirty="0">
                <a:solidFill>
                  <a:srgbClr val="CC9131"/>
                </a:solidFill>
                <a:cs typeface="Calibri"/>
              </a:rPr>
              <a:t>РИ</a:t>
            </a:r>
            <a:r>
              <a:rPr lang="en-US" sz="2800" b="1" dirty="0">
                <a:solidFill>
                  <a:srgbClr val="CC9131"/>
                </a:solidFill>
                <a:cs typeface="Calibri"/>
              </a:rPr>
              <a:t>)</a:t>
            </a:r>
            <a:endParaRPr lang="en-US" sz="2800" b="1" dirty="0">
              <a:solidFill>
                <a:srgbClr val="CC9131"/>
              </a:solidFill>
            </a:endParaRPr>
          </a:p>
        </p:txBody>
      </p:sp>
      <p:sp>
        <p:nvSpPr>
          <p:cNvPr id="3" name="Text Placeholder 2">
            <a:extLst>
              <a:ext uri="{FF2B5EF4-FFF2-40B4-BE49-F238E27FC236}">
                <a16:creationId xmlns:a16="http://schemas.microsoft.com/office/drawing/2014/main" id="{4BEB70B7-02F8-404F-A2BE-3D526F00D7B1}"/>
              </a:ext>
            </a:extLst>
          </p:cNvPr>
          <p:cNvSpPr>
            <a:spLocks noGrp="1"/>
          </p:cNvSpPr>
          <p:nvPr>
            <p:ph type="body" sz="quarter" idx="17"/>
          </p:nvPr>
        </p:nvSpPr>
        <p:spPr>
          <a:xfrm>
            <a:off x="5947380" y="1716833"/>
            <a:ext cx="5651292" cy="4530140"/>
          </a:xfrm>
        </p:spPr>
        <p:txBody>
          <a:bodyPr vert="horz" lIns="91440" tIns="45720" rIns="91440" bIns="45720" rtlCol="0" anchor="t">
            <a:noAutofit/>
          </a:bodyPr>
          <a:lstStyle/>
          <a:p>
            <a:pPr rtl="0"/>
            <a:r>
              <a:rPr lang="ru-RU" dirty="0">
                <a:solidFill>
                  <a:srgbClr val="000000"/>
                </a:solidFill>
                <a:effectLst/>
              </a:rPr>
              <a:t>Радиочестотната идентификация (RFID) е друг безконтактен инструмент за пренос на данни. </a:t>
            </a:r>
          </a:p>
          <a:p>
            <a:pPr rtl="0"/>
            <a:r>
              <a:rPr lang="ru-RU" dirty="0">
                <a:solidFill>
                  <a:srgbClr val="000000"/>
                </a:solidFill>
                <a:effectLst/>
              </a:rPr>
              <a:t>RFID работи чрез използване на магнитни полета за проследяване на малки тагове, прикрепени към различни обекти. </a:t>
            </a:r>
          </a:p>
          <a:p>
            <a:pPr rtl="0"/>
            <a:r>
              <a:rPr lang="ru-RU" dirty="0">
                <a:solidFill>
                  <a:srgbClr val="000000"/>
                </a:solidFill>
                <a:effectLst/>
              </a:rPr>
              <a:t>Тези тагове могат да се свързват с обширна информация за елементите, които се маркират, което прави RFID важен актив при създаването на по -безконтактни средства за управление на запасите и веригата за доставки. </a:t>
            </a:r>
          </a:p>
        </p:txBody>
      </p:sp>
      <p:pic>
        <p:nvPicPr>
          <p:cNvPr id="5" name="Picture 5">
            <a:extLst>
              <a:ext uri="{FF2B5EF4-FFF2-40B4-BE49-F238E27FC236}">
                <a16:creationId xmlns:a16="http://schemas.microsoft.com/office/drawing/2014/main" id="{AA3D5949-A153-4B92-A498-724B94E1FF55}"/>
              </a:ext>
            </a:extLst>
          </p:cNvPr>
          <p:cNvPicPr>
            <a:picLocks noGrp="1" noChangeAspect="1"/>
          </p:cNvPicPr>
          <p:nvPr>
            <p:ph type="pic" sz="quarter" idx="18"/>
          </p:nvPr>
        </p:nvPicPr>
        <p:blipFill rotWithShape="1">
          <a:blip r:embed="rId2"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713959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6D5A1EAA-F94C-4F65-BFD6-E59B8A832DD8}"/>
              </a:ext>
            </a:extLst>
          </p:cNvPr>
          <p:cNvPicPr>
            <a:picLocks noGrp="1" noChangeAspect="1"/>
          </p:cNvPicPr>
          <p:nvPr>
            <p:ph type="pic" sz="quarter" idx="18"/>
          </p:nvPr>
        </p:nvPicPr>
        <p:blipFill rotWithShape="1">
          <a:blip r:embed="rId2" cstate="screen">
            <a:extLst>
              <a:ext uri="{28A0092B-C50C-407E-A947-70E740481C1C}">
                <a14:useLocalDpi xmlns:a14="http://schemas.microsoft.com/office/drawing/2010/main"/>
              </a:ext>
            </a:extLst>
          </a:blip>
          <a:srcRect/>
          <a:stretch/>
        </p:blipFill>
        <p:spPr>
          <a:xfrm flipH="1">
            <a:off x="6540708" y="6385"/>
            <a:ext cx="5651292" cy="6261962"/>
          </a:xfrm>
        </p:spPr>
      </p:pic>
      <p:sp>
        <p:nvSpPr>
          <p:cNvPr id="3" name="Text Placeholder 2">
            <a:extLst>
              <a:ext uri="{FF2B5EF4-FFF2-40B4-BE49-F238E27FC236}">
                <a16:creationId xmlns:a16="http://schemas.microsoft.com/office/drawing/2014/main" id="{72DECFA0-6DBA-4DBA-BC77-3DDF8DECB649}"/>
              </a:ext>
            </a:extLst>
          </p:cNvPr>
          <p:cNvSpPr>
            <a:spLocks noGrp="1"/>
          </p:cNvSpPr>
          <p:nvPr>
            <p:ph type="body" sz="quarter" idx="19"/>
          </p:nvPr>
        </p:nvSpPr>
        <p:spPr>
          <a:xfrm>
            <a:off x="372265" y="775583"/>
            <a:ext cx="5279028" cy="697353"/>
          </a:xfrm>
        </p:spPr>
        <p:txBody>
          <a:bodyPr vert="horz" lIns="91440" tIns="45720" rIns="91440" bIns="45720" rtlCol="0" anchor="t">
            <a:normAutofit/>
          </a:bodyPr>
          <a:lstStyle/>
          <a:p>
            <a:r>
              <a:rPr lang="bg-BG" b="1" dirty="0">
                <a:solidFill>
                  <a:srgbClr val="CC9131"/>
                </a:solidFill>
                <a:cs typeface="Calibri"/>
              </a:rPr>
              <a:t>Безконтактно плащане</a:t>
            </a:r>
            <a:r>
              <a:rPr lang="en-US" b="1" dirty="0">
                <a:solidFill>
                  <a:srgbClr val="CC9131"/>
                </a:solidFill>
                <a:cs typeface="Calibri"/>
              </a:rPr>
              <a:t> </a:t>
            </a:r>
            <a:endParaRPr lang="en-US" b="1" dirty="0">
              <a:solidFill>
                <a:srgbClr val="CC9131"/>
              </a:solidFill>
            </a:endParaRPr>
          </a:p>
        </p:txBody>
      </p:sp>
      <p:sp>
        <p:nvSpPr>
          <p:cNvPr id="4" name="Text Placeholder 3">
            <a:extLst>
              <a:ext uri="{FF2B5EF4-FFF2-40B4-BE49-F238E27FC236}">
                <a16:creationId xmlns:a16="http://schemas.microsoft.com/office/drawing/2014/main" id="{EA275FB4-382C-492A-A6C7-7EF5AF0680CD}"/>
              </a:ext>
            </a:extLst>
          </p:cNvPr>
          <p:cNvSpPr>
            <a:spLocks noGrp="1"/>
          </p:cNvSpPr>
          <p:nvPr>
            <p:ph type="body" sz="quarter" idx="20"/>
          </p:nvPr>
        </p:nvSpPr>
        <p:spPr>
          <a:xfrm>
            <a:off x="372265" y="1786300"/>
            <a:ext cx="5597526" cy="4129308"/>
          </a:xfrm>
        </p:spPr>
        <p:txBody>
          <a:bodyPr vert="horz" lIns="91440" tIns="45720" rIns="91440" bIns="45720" rtlCol="0" anchor="t">
            <a:noAutofit/>
          </a:bodyPr>
          <a:lstStyle/>
          <a:p>
            <a:pPr algn="just"/>
            <a:r>
              <a:rPr lang="ru-RU" dirty="0">
                <a:solidFill>
                  <a:srgbClr val="406F70"/>
                </a:solidFill>
                <a:cs typeface="Calibri"/>
              </a:rPr>
              <a:t>Системите за безконтактно плащане вече са общоприети в цяла Европа.Използвайки технологията NFC, вече е възможно да се извършват транзакции безопасно и по -ефективно, отколкото преди да се използва карта или смарт телефон.</a:t>
            </a:r>
          </a:p>
          <a:p>
            <a:pPr algn="just"/>
            <a:r>
              <a:rPr lang="ru-RU" dirty="0">
                <a:solidFill>
                  <a:srgbClr val="406F70"/>
                </a:solidFill>
                <a:cs typeface="Calibri"/>
              </a:rPr>
              <a:t>Този преход към безконтактно бъдеще е довел до възхода на системни компании от точката на продажба, като например </a:t>
            </a:r>
            <a:r>
              <a:rPr lang="en-US" dirty="0">
                <a:solidFill>
                  <a:srgbClr val="406F70"/>
                </a:solidFill>
                <a:cs typeface="Calibri"/>
              </a:rPr>
              <a:t>'</a:t>
            </a:r>
            <a:r>
              <a:rPr lang="en-US" dirty="0">
                <a:solidFill>
                  <a:srgbClr val="406F70"/>
                </a:solidFill>
                <a:cs typeface="Calibri"/>
                <a:hlinkClick r:id="rId3"/>
              </a:rPr>
              <a:t>Square</a:t>
            </a:r>
            <a:r>
              <a:rPr lang="en-US" dirty="0">
                <a:solidFill>
                  <a:srgbClr val="406F70"/>
                </a:solidFill>
                <a:cs typeface="Calibri"/>
              </a:rPr>
              <a:t>' </a:t>
            </a:r>
            <a:r>
              <a:rPr lang="ru-RU" dirty="0">
                <a:solidFill>
                  <a:srgbClr val="406F70"/>
                </a:solidFill>
                <a:cs typeface="Calibri"/>
              </a:rPr>
              <a:t>и изцяло онлайн банки като напр.</a:t>
            </a:r>
            <a:r>
              <a:rPr lang="en-US" dirty="0">
                <a:solidFill>
                  <a:srgbClr val="406F70"/>
                </a:solidFill>
                <a:cs typeface="Calibri"/>
              </a:rPr>
              <a:t>'</a:t>
            </a:r>
            <a:r>
              <a:rPr lang="en-US" dirty="0" err="1">
                <a:solidFill>
                  <a:srgbClr val="406F70"/>
                </a:solidFill>
                <a:cs typeface="Calibri"/>
                <a:hlinkClick r:id="rId4"/>
              </a:rPr>
              <a:t>Revolut</a:t>
            </a:r>
            <a:r>
              <a:rPr lang="en-US" dirty="0">
                <a:solidFill>
                  <a:srgbClr val="406F70"/>
                </a:solidFill>
                <a:cs typeface="Calibri"/>
              </a:rPr>
              <a:t>'. </a:t>
            </a:r>
            <a:endParaRPr lang="en-US" dirty="0">
              <a:solidFill>
                <a:srgbClr val="406F70"/>
              </a:solidFill>
            </a:endParaRPr>
          </a:p>
        </p:txBody>
      </p:sp>
    </p:spTree>
    <p:extLst>
      <p:ext uri="{BB962C8B-B14F-4D97-AF65-F5344CB8AC3E}">
        <p14:creationId xmlns:p14="http://schemas.microsoft.com/office/powerpoint/2010/main" val="3950714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A picture containing person, person, drink, drinking&#10;&#10;Description automatically generated">
            <a:extLst>
              <a:ext uri="{FF2B5EF4-FFF2-40B4-BE49-F238E27FC236}">
                <a16:creationId xmlns:a16="http://schemas.microsoft.com/office/drawing/2014/main" id="{C33F2099-4EED-4EF5-AFB4-393BB99D3F17}"/>
              </a:ext>
            </a:extLst>
          </p:cNvPr>
          <p:cNvPicPr>
            <a:picLocks noGrp="1" noChangeAspect="1"/>
          </p:cNvPicPr>
          <p:nvPr>
            <p:ph type="pic" sz="quarter" idx="18"/>
          </p:nvPr>
        </p:nvPicPr>
        <p:blipFill rotWithShape="1">
          <a:blip r:embed="rId3" cstate="screen">
            <a:extLst>
              <a:ext uri="{28A0092B-C50C-407E-A947-70E740481C1C}">
                <a14:useLocalDpi xmlns:a14="http://schemas.microsoft.com/office/drawing/2010/main"/>
              </a:ext>
            </a:extLst>
          </a:blip>
          <a:srcRect b="-140"/>
          <a:stretch/>
        </p:blipFill>
        <p:spPr>
          <a:xfrm flipH="1">
            <a:off x="6540708" y="6385"/>
            <a:ext cx="5651292" cy="6261962"/>
          </a:xfrm>
        </p:spPr>
      </p:pic>
      <p:sp>
        <p:nvSpPr>
          <p:cNvPr id="3" name="Text Placeholder 2">
            <a:extLst>
              <a:ext uri="{FF2B5EF4-FFF2-40B4-BE49-F238E27FC236}">
                <a16:creationId xmlns:a16="http://schemas.microsoft.com/office/drawing/2014/main" id="{AAD1493E-E05C-49A3-8C63-8223F2750BBC}"/>
              </a:ext>
            </a:extLst>
          </p:cNvPr>
          <p:cNvSpPr>
            <a:spLocks noGrp="1"/>
          </p:cNvSpPr>
          <p:nvPr>
            <p:ph type="body" sz="quarter" idx="19"/>
          </p:nvPr>
        </p:nvSpPr>
        <p:spPr/>
        <p:txBody>
          <a:bodyPr vert="horz" lIns="91440" tIns="45720" rIns="91440" bIns="45720" rtlCol="0" anchor="t">
            <a:normAutofit/>
          </a:bodyPr>
          <a:lstStyle/>
          <a:p>
            <a:r>
              <a:rPr lang="bg-BG" b="1" dirty="0">
                <a:solidFill>
                  <a:srgbClr val="406F70"/>
                </a:solidFill>
                <a:cs typeface="Calibri"/>
              </a:rPr>
              <a:t>Ползите</a:t>
            </a:r>
            <a:r>
              <a:rPr lang="en-US" b="1" dirty="0">
                <a:solidFill>
                  <a:srgbClr val="406F70"/>
                </a:solidFill>
                <a:cs typeface="Calibri"/>
              </a:rPr>
              <a:t>...</a:t>
            </a:r>
          </a:p>
        </p:txBody>
      </p:sp>
      <p:sp>
        <p:nvSpPr>
          <p:cNvPr id="4" name="Text Placeholder 3">
            <a:extLst>
              <a:ext uri="{FF2B5EF4-FFF2-40B4-BE49-F238E27FC236}">
                <a16:creationId xmlns:a16="http://schemas.microsoft.com/office/drawing/2014/main" id="{4118A4B0-E91B-42B1-B317-B4E2027A3B95}"/>
              </a:ext>
            </a:extLst>
          </p:cNvPr>
          <p:cNvSpPr>
            <a:spLocks noGrp="1"/>
          </p:cNvSpPr>
          <p:nvPr>
            <p:ph type="body" sz="quarter" idx="20"/>
          </p:nvPr>
        </p:nvSpPr>
        <p:spPr/>
        <p:txBody>
          <a:bodyPr vert="horz" lIns="91440" tIns="45720" rIns="91440" bIns="45720" rtlCol="0" anchor="t">
            <a:noAutofit/>
          </a:bodyPr>
          <a:lstStyle/>
          <a:p>
            <a:pPr algn="just"/>
            <a:r>
              <a:rPr lang="ru-RU" sz="2200" dirty="0">
                <a:solidFill>
                  <a:srgbClr val="085156"/>
                </a:solidFill>
                <a:cs typeface="Calibri"/>
              </a:rPr>
              <a:t>Нормализирането на безконтактните хранителни услуги дава резултати за предприятията за хранителни услуги извън намаления риск от предаване на COVID.</a:t>
            </a:r>
          </a:p>
          <a:p>
            <a:pPr algn="just"/>
            <a:r>
              <a:rPr lang="ru-RU" sz="2200" dirty="0">
                <a:solidFill>
                  <a:srgbClr val="085156"/>
                </a:solidFill>
                <a:cs typeface="Calibri"/>
              </a:rPr>
              <a:t>Използването на технологии води до по-бърз оборот на маса, намалени разходи, повишена адаптивност, както и въвеждане в вече съществуващи софтуерни системи за ресторанти, което от своя страна осигурява печалби чрез използването на Big Data.</a:t>
            </a:r>
            <a:endParaRPr lang="en-US" sz="2200" b="1" dirty="0">
              <a:solidFill>
                <a:srgbClr val="085156"/>
              </a:solidFill>
              <a:cs typeface="Calibri"/>
            </a:endParaRPr>
          </a:p>
        </p:txBody>
      </p:sp>
    </p:spTree>
    <p:extLst>
      <p:ext uri="{BB962C8B-B14F-4D97-AF65-F5344CB8AC3E}">
        <p14:creationId xmlns:p14="http://schemas.microsoft.com/office/powerpoint/2010/main" val="3325018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BCE3EB1-FEB8-4CB2-B0BE-2F15E568BD7C}"/>
              </a:ext>
            </a:extLst>
          </p:cNvPr>
          <p:cNvSpPr>
            <a:spLocks noGrp="1"/>
          </p:cNvSpPr>
          <p:nvPr>
            <p:ph type="body" sz="quarter" idx="16"/>
          </p:nvPr>
        </p:nvSpPr>
        <p:spPr>
          <a:xfrm>
            <a:off x="619297" y="569319"/>
            <a:ext cx="5839220" cy="697353"/>
          </a:xfrm>
          <a:solidFill>
            <a:srgbClr val="F5C05B"/>
          </a:solidFill>
        </p:spPr>
        <p:txBody>
          <a:bodyPr/>
          <a:lstStyle/>
          <a:p>
            <a:r>
              <a:rPr lang="bg-BG" b="1" dirty="0">
                <a:solidFill>
                  <a:schemeClr val="bg1"/>
                </a:solidFill>
              </a:rPr>
              <a:t>Забележка</a:t>
            </a:r>
            <a:r>
              <a:rPr lang="en-US" b="1" dirty="0">
                <a:solidFill>
                  <a:schemeClr val="bg1"/>
                </a:solidFill>
              </a:rPr>
              <a:t>:</a:t>
            </a:r>
            <a:endParaRPr lang="en-IE" b="1" dirty="0">
              <a:solidFill>
                <a:schemeClr val="bg1"/>
              </a:solidFill>
            </a:endParaRPr>
          </a:p>
        </p:txBody>
      </p:sp>
      <p:sp>
        <p:nvSpPr>
          <p:cNvPr id="4" name="Text Placeholder 3">
            <a:extLst>
              <a:ext uri="{FF2B5EF4-FFF2-40B4-BE49-F238E27FC236}">
                <a16:creationId xmlns:a16="http://schemas.microsoft.com/office/drawing/2014/main" id="{2E19A0C4-D489-4F67-BECC-979D819207A5}"/>
              </a:ext>
            </a:extLst>
          </p:cNvPr>
          <p:cNvSpPr>
            <a:spLocks noGrp="1"/>
          </p:cNvSpPr>
          <p:nvPr>
            <p:ph type="body" sz="quarter" idx="17"/>
          </p:nvPr>
        </p:nvSpPr>
        <p:spPr/>
        <p:txBody>
          <a:bodyPr/>
          <a:lstStyle/>
          <a:p>
            <a:r>
              <a:rPr lang="ru-RU" dirty="0"/>
              <a:t>След като научихте за някои от възможностите и предимствата на безконтактните системи ...</a:t>
            </a:r>
          </a:p>
          <a:p>
            <a:r>
              <a:rPr lang="en-US" u="sng" dirty="0">
                <a:solidFill>
                  <a:srgbClr val="406F70"/>
                </a:solidFill>
              </a:rPr>
              <a:t>In your learner workbook:</a:t>
            </a:r>
          </a:p>
          <a:p>
            <a:r>
              <a:rPr lang="ru-RU" dirty="0">
                <a:solidFill>
                  <a:srgbClr val="044449"/>
                </a:solidFill>
              </a:rPr>
              <a:t>Избройте 3 допълнителни предимства на безконтактните системи за хранително-вкусовата промишленост</a:t>
            </a:r>
            <a:endParaRPr lang="en-IE" dirty="0"/>
          </a:p>
        </p:txBody>
      </p:sp>
      <p:pic>
        <p:nvPicPr>
          <p:cNvPr id="10" name="Picture Placeholder 9" descr="A close up of a cell phone&#10;&#10;Description automatically generated with medium confidence">
            <a:extLst>
              <a:ext uri="{FF2B5EF4-FFF2-40B4-BE49-F238E27FC236}">
                <a16:creationId xmlns:a16="http://schemas.microsoft.com/office/drawing/2014/main" id="{DCAE830C-F9EA-412E-82A3-ADD9E5F82061}"/>
              </a:ext>
            </a:extLst>
          </p:cNvPr>
          <p:cNvPicPr>
            <a:picLocks noGrp="1" noChangeAspect="1"/>
          </p:cNvPicPr>
          <p:nvPr>
            <p:ph type="pic" sz="quarter" idx="14"/>
          </p:nvPr>
        </p:nvPicPr>
        <p:blipFill rotWithShape="1">
          <a:blip r:embed="rId2" cstate="screen">
            <a:extLst>
              <a:ext uri="{28A0092B-C50C-407E-A947-70E740481C1C}">
                <a14:useLocalDpi xmlns:a14="http://schemas.microsoft.com/office/drawing/2010/main"/>
              </a:ext>
            </a:extLst>
          </a:blip>
          <a:srcRect t="-2834" b="-2432"/>
          <a:stretch/>
        </p:blipFill>
        <p:spPr>
          <a:xfrm>
            <a:off x="7778088" y="1100084"/>
            <a:ext cx="2187575" cy="3886200"/>
          </a:xfrm>
        </p:spPr>
      </p:pic>
    </p:spTree>
    <p:extLst>
      <p:ext uri="{BB962C8B-B14F-4D97-AF65-F5344CB8AC3E}">
        <p14:creationId xmlns:p14="http://schemas.microsoft.com/office/powerpoint/2010/main" val="4074005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E51A9F1-7C04-4DC9-93DB-D7D634E9F73A}"/>
              </a:ext>
            </a:extLst>
          </p:cNvPr>
          <p:cNvSpPr>
            <a:spLocks noGrp="1"/>
          </p:cNvSpPr>
          <p:nvPr>
            <p:ph type="body" sz="quarter" idx="13"/>
          </p:nvPr>
        </p:nvSpPr>
        <p:spPr>
          <a:xfrm>
            <a:off x="3550513" y="2817038"/>
            <a:ext cx="7886801" cy="1699929"/>
          </a:xfrm>
        </p:spPr>
        <p:txBody>
          <a:bodyPr vert="horz" lIns="91440" tIns="45720" rIns="91440" bIns="45720" rtlCol="0" anchor="t">
            <a:normAutofit lnSpcReduction="10000"/>
          </a:bodyPr>
          <a:lstStyle/>
          <a:p>
            <a:pPr>
              <a:defRPr/>
            </a:pPr>
            <a:r>
              <a:rPr lang="en-US" sz="4400" b="1" dirty="0">
                <a:solidFill>
                  <a:srgbClr val="F5C05B"/>
                </a:solidFill>
                <a:cs typeface="Calibri"/>
              </a:rPr>
              <a:t>2. Big Data</a:t>
            </a:r>
            <a:endParaRPr lang="en-US" sz="4400" dirty="0">
              <a:cs typeface="Calibri"/>
            </a:endParaRPr>
          </a:p>
          <a:p>
            <a:pPr>
              <a:defRPr/>
            </a:pPr>
            <a:r>
              <a:rPr lang="ru-RU" dirty="0">
                <a:solidFill>
                  <a:schemeClr val="bg1"/>
                </a:solidFill>
                <a:ea typeface="+mn-lt"/>
                <a:cs typeface="+mn-lt"/>
              </a:rPr>
              <a:t>и нейното внедряване в индустрията за хранителни услуги</a:t>
            </a:r>
            <a:endParaRPr lang="en-US" sz="4200" dirty="0">
              <a:cs typeface="Calibri"/>
            </a:endParaRPr>
          </a:p>
          <a:p>
            <a:endParaRPr lang="en-US" sz="4800" b="1" dirty="0">
              <a:solidFill>
                <a:srgbClr val="F5C05B"/>
              </a:solidFill>
              <a:cs typeface="Calibri"/>
            </a:endParaRPr>
          </a:p>
          <a:p>
            <a:endParaRPr lang="en-US" sz="4800" b="1" dirty="0">
              <a:solidFill>
                <a:srgbClr val="F5C05B"/>
              </a:solidFill>
              <a:cs typeface="Calibri"/>
            </a:endParaRPr>
          </a:p>
          <a:p>
            <a:endParaRPr lang="en-US" sz="4800" b="1" dirty="0">
              <a:solidFill>
                <a:srgbClr val="F5C05B"/>
              </a:solidFill>
            </a:endParaRPr>
          </a:p>
          <a:p>
            <a:endParaRPr lang="en-IE" dirty="0"/>
          </a:p>
        </p:txBody>
      </p:sp>
      <p:sp>
        <p:nvSpPr>
          <p:cNvPr id="3" name="TextBox 1">
            <a:extLst>
              <a:ext uri="{FF2B5EF4-FFF2-40B4-BE49-F238E27FC236}">
                <a16:creationId xmlns:a16="http://schemas.microsoft.com/office/drawing/2014/main" id="{785D764C-74EE-4409-9175-C7BC5B1F5257}"/>
              </a:ext>
            </a:extLst>
          </p:cNvPr>
          <p:cNvSpPr txBox="1"/>
          <p:nvPr/>
        </p:nvSpPr>
        <p:spPr>
          <a:xfrm>
            <a:off x="8681884" y="410496"/>
            <a:ext cx="2743200"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b="1" dirty="0">
                <a:solidFill>
                  <a:srgbClr val="085156"/>
                </a:solidFill>
                <a:cs typeface="Calibri"/>
              </a:rPr>
              <a:t>MODULE 5</a:t>
            </a:r>
            <a:endParaRPr lang="en-US" dirty="0"/>
          </a:p>
        </p:txBody>
      </p:sp>
    </p:spTree>
    <p:extLst>
      <p:ext uri="{BB962C8B-B14F-4D97-AF65-F5344CB8AC3E}">
        <p14:creationId xmlns:p14="http://schemas.microsoft.com/office/powerpoint/2010/main" val="742713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F8554A35-3E35-9A4D-A2B0-891CDA96B8DF}"/>
              </a:ext>
            </a:extLst>
          </p:cNvPr>
          <p:cNvSpPr>
            <a:spLocks noGrp="1"/>
          </p:cNvSpPr>
          <p:nvPr>
            <p:ph type="body" sz="quarter" idx="15"/>
          </p:nvPr>
        </p:nvSpPr>
        <p:spPr/>
        <p:txBody>
          <a:bodyPr/>
          <a:lstStyle/>
          <a:p>
            <a:r>
              <a:rPr lang="en-US" dirty="0"/>
              <a:t>01</a:t>
            </a:r>
          </a:p>
        </p:txBody>
      </p:sp>
      <p:sp>
        <p:nvSpPr>
          <p:cNvPr id="5" name="Text Placeholder 4">
            <a:extLst>
              <a:ext uri="{FF2B5EF4-FFF2-40B4-BE49-F238E27FC236}">
                <a16:creationId xmlns:a16="http://schemas.microsoft.com/office/drawing/2014/main" id="{132FB6A1-362A-4B4A-BCAE-985900F42B5B}"/>
              </a:ext>
            </a:extLst>
          </p:cNvPr>
          <p:cNvSpPr>
            <a:spLocks noGrp="1"/>
          </p:cNvSpPr>
          <p:nvPr>
            <p:ph type="body" sz="quarter" idx="12"/>
          </p:nvPr>
        </p:nvSpPr>
        <p:spPr/>
        <p:txBody>
          <a:bodyPr>
            <a:normAutofit/>
          </a:bodyPr>
          <a:lstStyle/>
          <a:p>
            <a:r>
              <a:rPr lang="bg-BG" sz="2800" dirty="0"/>
              <a:t>Безконтактни услуги</a:t>
            </a:r>
            <a:endParaRPr lang="en-US" sz="2800" dirty="0">
              <a:cs typeface="Calibri"/>
            </a:endParaRPr>
          </a:p>
        </p:txBody>
      </p:sp>
      <p:sp>
        <p:nvSpPr>
          <p:cNvPr id="14" name="Text Placeholder 13">
            <a:extLst>
              <a:ext uri="{FF2B5EF4-FFF2-40B4-BE49-F238E27FC236}">
                <a16:creationId xmlns:a16="http://schemas.microsoft.com/office/drawing/2014/main" id="{62C8B2B6-3844-D74E-9C38-524A4DDC9776}"/>
              </a:ext>
            </a:extLst>
          </p:cNvPr>
          <p:cNvSpPr>
            <a:spLocks noGrp="1"/>
          </p:cNvSpPr>
          <p:nvPr>
            <p:ph type="body" sz="quarter" idx="16"/>
          </p:nvPr>
        </p:nvSpPr>
        <p:spPr/>
        <p:txBody>
          <a:bodyPr/>
          <a:lstStyle/>
          <a:p>
            <a:r>
              <a:rPr lang="en-US" dirty="0"/>
              <a:t>02</a:t>
            </a:r>
          </a:p>
        </p:txBody>
      </p:sp>
      <p:sp>
        <p:nvSpPr>
          <p:cNvPr id="7" name="Text Placeholder 6">
            <a:extLst>
              <a:ext uri="{FF2B5EF4-FFF2-40B4-BE49-F238E27FC236}">
                <a16:creationId xmlns:a16="http://schemas.microsoft.com/office/drawing/2014/main" id="{827FF1A0-C344-4C20-9424-DCE3AA7BA6BD}"/>
              </a:ext>
            </a:extLst>
          </p:cNvPr>
          <p:cNvSpPr>
            <a:spLocks noGrp="1"/>
          </p:cNvSpPr>
          <p:nvPr>
            <p:ph type="body" sz="quarter" idx="17"/>
          </p:nvPr>
        </p:nvSpPr>
        <p:spPr>
          <a:xfrm>
            <a:off x="6294870" y="1604453"/>
            <a:ext cx="4430795" cy="1090160"/>
          </a:xfrm>
        </p:spPr>
        <p:txBody>
          <a:bodyPr>
            <a:normAutofit/>
          </a:bodyPr>
          <a:lstStyle/>
          <a:p>
            <a:r>
              <a:rPr lang="en-US" sz="2800" dirty="0">
                <a:cs typeface="Calibri"/>
              </a:rPr>
              <a:t>Big Data </a:t>
            </a:r>
          </a:p>
        </p:txBody>
      </p:sp>
      <p:sp>
        <p:nvSpPr>
          <p:cNvPr id="15" name="Text Placeholder 14">
            <a:extLst>
              <a:ext uri="{FF2B5EF4-FFF2-40B4-BE49-F238E27FC236}">
                <a16:creationId xmlns:a16="http://schemas.microsoft.com/office/drawing/2014/main" id="{75A2178C-712C-C74A-BF74-2B6627DDDCD8}"/>
              </a:ext>
            </a:extLst>
          </p:cNvPr>
          <p:cNvSpPr>
            <a:spLocks noGrp="1"/>
          </p:cNvSpPr>
          <p:nvPr>
            <p:ph type="body" sz="quarter" idx="18"/>
          </p:nvPr>
        </p:nvSpPr>
        <p:spPr/>
        <p:txBody>
          <a:bodyPr/>
          <a:lstStyle/>
          <a:p>
            <a:r>
              <a:rPr lang="en-US" dirty="0"/>
              <a:t>03</a:t>
            </a:r>
          </a:p>
        </p:txBody>
      </p:sp>
      <p:sp>
        <p:nvSpPr>
          <p:cNvPr id="9" name="Text Placeholder 8">
            <a:extLst>
              <a:ext uri="{FF2B5EF4-FFF2-40B4-BE49-F238E27FC236}">
                <a16:creationId xmlns:a16="http://schemas.microsoft.com/office/drawing/2014/main" id="{B23F9455-3E65-4511-9F4D-F9CBEB05AEB7}"/>
              </a:ext>
            </a:extLst>
          </p:cNvPr>
          <p:cNvSpPr>
            <a:spLocks noGrp="1"/>
          </p:cNvSpPr>
          <p:nvPr>
            <p:ph type="body" sz="quarter" idx="19"/>
          </p:nvPr>
        </p:nvSpPr>
        <p:spPr>
          <a:xfrm>
            <a:off x="6264921" y="2812405"/>
            <a:ext cx="4757307" cy="1090160"/>
          </a:xfrm>
        </p:spPr>
        <p:txBody>
          <a:bodyPr>
            <a:normAutofit/>
          </a:bodyPr>
          <a:lstStyle/>
          <a:p>
            <a:r>
              <a:rPr lang="bg-BG" sz="2800" dirty="0">
                <a:cs typeface="Calibri"/>
              </a:rPr>
              <a:t>Доставка, управлявана от търсенето</a:t>
            </a:r>
            <a:endParaRPr lang="en-US" sz="2800" dirty="0"/>
          </a:p>
        </p:txBody>
      </p:sp>
      <p:sp>
        <p:nvSpPr>
          <p:cNvPr id="16" name="Text Placeholder 15">
            <a:extLst>
              <a:ext uri="{FF2B5EF4-FFF2-40B4-BE49-F238E27FC236}">
                <a16:creationId xmlns:a16="http://schemas.microsoft.com/office/drawing/2014/main" id="{EC0BD143-935E-9849-B699-C14C331F1505}"/>
              </a:ext>
            </a:extLst>
          </p:cNvPr>
          <p:cNvSpPr>
            <a:spLocks noGrp="1"/>
          </p:cNvSpPr>
          <p:nvPr>
            <p:ph type="body" sz="quarter" idx="20"/>
          </p:nvPr>
        </p:nvSpPr>
        <p:spPr/>
        <p:txBody>
          <a:bodyPr/>
          <a:lstStyle/>
          <a:p>
            <a:r>
              <a:rPr lang="en-US" dirty="0">
                <a:solidFill>
                  <a:srgbClr val="044449"/>
                </a:solidFill>
              </a:rPr>
              <a:t>04</a:t>
            </a:r>
          </a:p>
        </p:txBody>
      </p:sp>
      <p:sp>
        <p:nvSpPr>
          <p:cNvPr id="17" name="Text Placeholder 16">
            <a:extLst>
              <a:ext uri="{FF2B5EF4-FFF2-40B4-BE49-F238E27FC236}">
                <a16:creationId xmlns:a16="http://schemas.microsoft.com/office/drawing/2014/main" id="{230AEABB-5FA6-9349-9467-F4BC21FA54D5}"/>
              </a:ext>
            </a:extLst>
          </p:cNvPr>
          <p:cNvSpPr>
            <a:spLocks noGrp="1"/>
          </p:cNvSpPr>
          <p:nvPr>
            <p:ph type="body" sz="quarter" idx="21"/>
          </p:nvPr>
        </p:nvSpPr>
        <p:spPr/>
        <p:txBody>
          <a:bodyPr>
            <a:normAutofit/>
          </a:bodyPr>
          <a:lstStyle/>
          <a:p>
            <a:r>
              <a:rPr lang="bg-BG" sz="2800" dirty="0">
                <a:solidFill>
                  <a:srgbClr val="044449"/>
                </a:solidFill>
                <a:cs typeface="Calibri"/>
              </a:rPr>
              <a:t>Продукти на дребно</a:t>
            </a:r>
            <a:endParaRPr lang="en-US" sz="2800" dirty="0">
              <a:solidFill>
                <a:srgbClr val="044449"/>
              </a:solidFill>
              <a:cs typeface="Calibri"/>
            </a:endParaRPr>
          </a:p>
        </p:txBody>
      </p:sp>
      <p:sp>
        <p:nvSpPr>
          <p:cNvPr id="18" name="Text Placeholder 17">
            <a:extLst>
              <a:ext uri="{FF2B5EF4-FFF2-40B4-BE49-F238E27FC236}">
                <a16:creationId xmlns:a16="http://schemas.microsoft.com/office/drawing/2014/main" id="{DA7FCD7D-5A46-8546-A07C-9747D8924877}"/>
              </a:ext>
            </a:extLst>
          </p:cNvPr>
          <p:cNvSpPr>
            <a:spLocks noGrp="1"/>
          </p:cNvSpPr>
          <p:nvPr>
            <p:ph type="body" sz="quarter" idx="22"/>
          </p:nvPr>
        </p:nvSpPr>
        <p:spPr/>
        <p:txBody>
          <a:bodyPr/>
          <a:lstStyle/>
          <a:p>
            <a:r>
              <a:rPr lang="en-US" dirty="0"/>
              <a:t>05</a:t>
            </a:r>
          </a:p>
        </p:txBody>
      </p:sp>
      <p:sp>
        <p:nvSpPr>
          <p:cNvPr id="19" name="Text Placeholder 18">
            <a:extLst>
              <a:ext uri="{FF2B5EF4-FFF2-40B4-BE49-F238E27FC236}">
                <a16:creationId xmlns:a16="http://schemas.microsoft.com/office/drawing/2014/main" id="{70247293-30D3-1049-A5B5-6CC8566D331E}"/>
              </a:ext>
            </a:extLst>
          </p:cNvPr>
          <p:cNvSpPr>
            <a:spLocks noGrp="1"/>
          </p:cNvSpPr>
          <p:nvPr>
            <p:ph type="body" sz="quarter" idx="23"/>
          </p:nvPr>
        </p:nvSpPr>
        <p:spPr/>
        <p:txBody>
          <a:bodyPr>
            <a:normAutofit/>
          </a:bodyPr>
          <a:lstStyle/>
          <a:p>
            <a:r>
              <a:rPr lang="bg-BG" sz="2800" dirty="0">
                <a:cs typeface="Calibri"/>
              </a:rPr>
              <a:t>Маркетинг</a:t>
            </a:r>
            <a:endParaRPr lang="en-US" sz="2800" dirty="0">
              <a:cs typeface="Calibri"/>
            </a:endParaRPr>
          </a:p>
        </p:txBody>
      </p:sp>
      <p:sp>
        <p:nvSpPr>
          <p:cNvPr id="2" name="Text Placeholder 1">
            <a:extLst>
              <a:ext uri="{FF2B5EF4-FFF2-40B4-BE49-F238E27FC236}">
                <a16:creationId xmlns:a16="http://schemas.microsoft.com/office/drawing/2014/main" id="{B4321ABF-C849-4D92-936A-D4E74F4E972C}"/>
              </a:ext>
            </a:extLst>
          </p:cNvPr>
          <p:cNvSpPr>
            <a:spLocks noGrp="1"/>
          </p:cNvSpPr>
          <p:nvPr>
            <p:ph type="body" sz="quarter" idx="13"/>
          </p:nvPr>
        </p:nvSpPr>
        <p:spPr>
          <a:xfrm>
            <a:off x="479565" y="907100"/>
            <a:ext cx="3821205" cy="697353"/>
          </a:xfrm>
        </p:spPr>
        <p:txBody>
          <a:bodyPr/>
          <a:lstStyle/>
          <a:p>
            <a:r>
              <a:rPr lang="en-US" b="1" dirty="0">
                <a:solidFill>
                  <a:srgbClr val="406F70"/>
                </a:solidFill>
              </a:rPr>
              <a:t>Mo</a:t>
            </a:r>
            <a:r>
              <a:rPr lang="bg-BG" b="1" dirty="0">
                <a:solidFill>
                  <a:srgbClr val="406F70"/>
                </a:solidFill>
              </a:rPr>
              <a:t>дул</a:t>
            </a:r>
            <a:r>
              <a:rPr lang="en-US" b="1" dirty="0">
                <a:solidFill>
                  <a:srgbClr val="406F70"/>
                </a:solidFill>
              </a:rPr>
              <a:t> 5</a:t>
            </a:r>
            <a:endParaRPr lang="en-IE" b="1" dirty="0">
              <a:solidFill>
                <a:srgbClr val="406F70"/>
              </a:solidFill>
            </a:endParaRPr>
          </a:p>
        </p:txBody>
      </p:sp>
      <p:sp>
        <p:nvSpPr>
          <p:cNvPr id="3" name="Text Placeholder 2">
            <a:extLst>
              <a:ext uri="{FF2B5EF4-FFF2-40B4-BE49-F238E27FC236}">
                <a16:creationId xmlns:a16="http://schemas.microsoft.com/office/drawing/2014/main" id="{5168E007-6E0A-412E-9583-8F9805013688}"/>
              </a:ext>
            </a:extLst>
          </p:cNvPr>
          <p:cNvSpPr>
            <a:spLocks noGrp="1"/>
          </p:cNvSpPr>
          <p:nvPr>
            <p:ph type="body" sz="quarter" idx="14"/>
          </p:nvPr>
        </p:nvSpPr>
        <p:spPr>
          <a:xfrm>
            <a:off x="223935" y="1838131"/>
            <a:ext cx="4625602" cy="4329404"/>
          </a:xfrm>
        </p:spPr>
        <p:txBody>
          <a:bodyPr/>
          <a:lstStyle/>
          <a:p>
            <a:pPr algn="just">
              <a:lnSpc>
                <a:spcPct val="100000"/>
              </a:lnSpc>
            </a:pPr>
            <a:r>
              <a:rPr lang="ru-RU" sz="2000" dirty="0">
                <a:solidFill>
                  <a:srgbClr val="406F70"/>
                </a:solidFill>
                <a:ea typeface="+mn-lt"/>
                <a:cs typeface="+mn-lt"/>
              </a:rPr>
              <a:t>Напредъкът в технологиите и комуникациите променя начина, по който намираме, ядем и изхвърляме храната си. От началото на пандемията COVID-19 приемането на нови технологии е от ключово значение за оцеляването на бизнеса в хранителния сектор.</a:t>
            </a:r>
          </a:p>
          <a:p>
            <a:pPr algn="just">
              <a:lnSpc>
                <a:spcPct val="100000"/>
              </a:lnSpc>
            </a:pPr>
            <a:r>
              <a:rPr lang="ru-RU" sz="2000" dirty="0">
                <a:solidFill>
                  <a:srgbClr val="406F70"/>
                </a:solidFill>
                <a:ea typeface="+mn-lt"/>
                <a:cs typeface="+mn-lt"/>
              </a:rPr>
              <a:t>Секторът на хранителните услуги играе важна роля за оформянето на тенденциите в хранителния сектор, тъй като те действат като посредници между производителите и потребителите.</a:t>
            </a:r>
            <a:endParaRPr lang="en-IE" sz="2000" dirty="0">
              <a:ea typeface="+mn-lt"/>
              <a:cs typeface="+mn-lt"/>
            </a:endParaRPr>
          </a:p>
          <a:p>
            <a:endParaRPr lang="en-IE" dirty="0">
              <a:solidFill>
                <a:srgbClr val="406F70"/>
              </a:solidFill>
            </a:endParaRPr>
          </a:p>
        </p:txBody>
      </p:sp>
    </p:spTree>
    <p:extLst>
      <p:ext uri="{BB962C8B-B14F-4D97-AF65-F5344CB8AC3E}">
        <p14:creationId xmlns:p14="http://schemas.microsoft.com/office/powerpoint/2010/main" val="27447035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Programming data on computer monitor">
            <a:extLst>
              <a:ext uri="{FF2B5EF4-FFF2-40B4-BE49-F238E27FC236}">
                <a16:creationId xmlns:a16="http://schemas.microsoft.com/office/drawing/2014/main" id="{DE633DA9-3D0A-4E54-ACC9-8AEFF9769E61}"/>
              </a:ext>
            </a:extLst>
          </p:cNvPr>
          <p:cNvPicPr>
            <a:picLocks noGrp="1" noChangeAspect="1"/>
          </p:cNvPicPr>
          <p:nvPr>
            <p:ph type="pic" sz="quarter" idx="18"/>
          </p:nvPr>
        </p:nvPicPr>
        <p:blipFill>
          <a:blip r:embed="rId2" cstate="screen">
            <a:extLst>
              <a:ext uri="{28A0092B-C50C-407E-A947-70E740481C1C}">
                <a14:useLocalDpi xmlns:a14="http://schemas.microsoft.com/office/drawing/2010/main"/>
              </a:ext>
            </a:extLst>
          </a:blip>
          <a:srcRect/>
          <a:stretch>
            <a:fillRect/>
          </a:stretch>
        </p:blipFill>
        <p:spPr>
          <a:xfrm flipH="1">
            <a:off x="6540708" y="6385"/>
            <a:ext cx="5651292" cy="6261962"/>
          </a:xfrm>
        </p:spPr>
      </p:pic>
      <p:sp>
        <p:nvSpPr>
          <p:cNvPr id="3" name="Text Placeholder 2">
            <a:extLst>
              <a:ext uri="{FF2B5EF4-FFF2-40B4-BE49-F238E27FC236}">
                <a16:creationId xmlns:a16="http://schemas.microsoft.com/office/drawing/2014/main" id="{48035F96-9118-407D-9C92-519D3D260182}"/>
              </a:ext>
            </a:extLst>
          </p:cNvPr>
          <p:cNvSpPr>
            <a:spLocks noGrp="1"/>
          </p:cNvSpPr>
          <p:nvPr>
            <p:ph type="body" sz="quarter" idx="19"/>
          </p:nvPr>
        </p:nvSpPr>
        <p:spPr/>
        <p:txBody>
          <a:bodyPr vert="horz" lIns="91440" tIns="45720" rIns="91440" bIns="45720" rtlCol="0" anchor="t">
            <a:normAutofit/>
          </a:bodyPr>
          <a:lstStyle/>
          <a:p>
            <a:r>
              <a:rPr lang="bg-BG" b="1" dirty="0">
                <a:solidFill>
                  <a:srgbClr val="085156"/>
                </a:solidFill>
              </a:rPr>
              <a:t>Какво е </a:t>
            </a:r>
            <a:r>
              <a:rPr lang="en-IE" b="1" dirty="0">
                <a:solidFill>
                  <a:srgbClr val="085156"/>
                </a:solidFill>
              </a:rPr>
              <a:t>Big Data? </a:t>
            </a:r>
            <a:endParaRPr lang="en-US" b="1" dirty="0">
              <a:solidFill>
                <a:srgbClr val="085156"/>
              </a:solidFill>
            </a:endParaRPr>
          </a:p>
          <a:p>
            <a:endParaRPr lang="en-IE" dirty="0"/>
          </a:p>
        </p:txBody>
      </p:sp>
      <p:sp>
        <p:nvSpPr>
          <p:cNvPr id="4" name="Text Placeholder 3">
            <a:extLst>
              <a:ext uri="{FF2B5EF4-FFF2-40B4-BE49-F238E27FC236}">
                <a16:creationId xmlns:a16="http://schemas.microsoft.com/office/drawing/2014/main" id="{CA4D5409-C3D9-4F83-82DF-8993092FFC26}"/>
              </a:ext>
            </a:extLst>
          </p:cNvPr>
          <p:cNvSpPr>
            <a:spLocks noGrp="1"/>
          </p:cNvSpPr>
          <p:nvPr>
            <p:ph type="body" sz="quarter" idx="20"/>
          </p:nvPr>
        </p:nvSpPr>
        <p:spPr>
          <a:xfrm>
            <a:off x="391886" y="1621969"/>
            <a:ext cx="6400799" cy="4340292"/>
          </a:xfrm>
        </p:spPr>
        <p:txBody>
          <a:bodyPr vert="horz" lIns="91440" tIns="45720" rIns="91440" bIns="45720" rtlCol="0" anchor="t">
            <a:noAutofit/>
          </a:bodyPr>
          <a:lstStyle/>
          <a:p>
            <a:pPr algn="just"/>
            <a:r>
              <a:rPr lang="ru-RU" sz="2200" dirty="0">
                <a:solidFill>
                  <a:srgbClr val="085156"/>
                </a:solidFill>
                <a:ea typeface="+mn-lt"/>
                <a:cs typeface="+mn-lt"/>
              </a:rPr>
              <a:t>Говорейки непрофесионално, Big Data е по същество наука за събиране на огромни количества данни и превръщането им в по-малки парчета управляема информация, която може да се използва за получаване на обширни и подходящи прозрения по дадена тема.</a:t>
            </a:r>
          </a:p>
          <a:p>
            <a:pPr algn="just"/>
            <a:r>
              <a:rPr lang="ru-RU" sz="2200" dirty="0">
                <a:solidFill>
                  <a:srgbClr val="085156"/>
                </a:solidFill>
                <a:ea typeface="+mn-lt"/>
                <a:cs typeface="+mn-lt"/>
              </a:rPr>
              <a:t>В много случаи собствениците на предприятия за хранителни услуги не обръщат внимание на богатството от информация, която имат за процесите и потребителите. Ще проучим как можете да използвате тази информация, за да предоставите по -добро обслужване, да опростите бизнес процесите си и да задоволите по -добре нуждите на пазара.</a:t>
            </a:r>
            <a:endParaRPr lang="en-IE" sz="2200" dirty="0">
              <a:solidFill>
                <a:srgbClr val="085156"/>
              </a:solidFill>
              <a:ea typeface="+mn-lt"/>
              <a:cs typeface="+mn-lt"/>
            </a:endParaRPr>
          </a:p>
          <a:p>
            <a:endParaRPr lang="en-IE" dirty="0">
              <a:ea typeface="+mn-lt"/>
              <a:cs typeface="+mn-lt"/>
            </a:endParaRPr>
          </a:p>
        </p:txBody>
      </p:sp>
    </p:spTree>
    <p:extLst>
      <p:ext uri="{BB962C8B-B14F-4D97-AF65-F5344CB8AC3E}">
        <p14:creationId xmlns:p14="http://schemas.microsoft.com/office/powerpoint/2010/main" val="39794447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0B789E-DB3B-4DD2-B5A7-452D1A57F2B9}"/>
              </a:ext>
            </a:extLst>
          </p:cNvPr>
          <p:cNvSpPr>
            <a:spLocks noGrp="1"/>
          </p:cNvSpPr>
          <p:nvPr>
            <p:ph type="body" sz="quarter" idx="13"/>
          </p:nvPr>
        </p:nvSpPr>
        <p:spPr>
          <a:xfrm>
            <a:off x="509666" y="3803359"/>
            <a:ext cx="4077324" cy="1912390"/>
          </a:xfrm>
        </p:spPr>
        <p:txBody>
          <a:bodyPr>
            <a:normAutofit fontScale="92500"/>
          </a:bodyPr>
          <a:lstStyle/>
          <a:p>
            <a:endParaRPr lang="en-US" b="1" dirty="0">
              <a:solidFill>
                <a:srgbClr val="085156"/>
              </a:solidFill>
              <a:cs typeface="Calibri"/>
            </a:endParaRPr>
          </a:p>
          <a:p>
            <a:pPr algn="ctr"/>
            <a:r>
              <a:rPr lang="en-US" b="1" dirty="0">
                <a:solidFill>
                  <a:srgbClr val="085156"/>
                </a:solidFill>
                <a:cs typeface="Calibri"/>
              </a:rPr>
              <a:t>Big Data </a:t>
            </a:r>
            <a:r>
              <a:rPr lang="bg-BG" b="1" dirty="0">
                <a:solidFill>
                  <a:srgbClr val="085156"/>
                </a:solidFill>
                <a:cs typeface="Calibri"/>
              </a:rPr>
              <a:t>в хранителния сектор</a:t>
            </a:r>
            <a:endParaRPr lang="en-US" b="1" dirty="0">
              <a:solidFill>
                <a:srgbClr val="085156"/>
              </a:solidFill>
            </a:endParaRPr>
          </a:p>
          <a:p>
            <a:endParaRPr lang="en-IE" dirty="0"/>
          </a:p>
        </p:txBody>
      </p:sp>
      <p:sp>
        <p:nvSpPr>
          <p:cNvPr id="4" name="Text Placeholder 3">
            <a:extLst>
              <a:ext uri="{FF2B5EF4-FFF2-40B4-BE49-F238E27FC236}">
                <a16:creationId xmlns:a16="http://schemas.microsoft.com/office/drawing/2014/main" id="{573047FC-6B26-48DD-8F9D-D6EBA47EF35C}"/>
              </a:ext>
            </a:extLst>
          </p:cNvPr>
          <p:cNvSpPr>
            <a:spLocks noGrp="1"/>
          </p:cNvSpPr>
          <p:nvPr>
            <p:ph type="body" sz="quarter" idx="17"/>
          </p:nvPr>
        </p:nvSpPr>
        <p:spPr>
          <a:xfrm>
            <a:off x="5019869" y="3917659"/>
            <a:ext cx="6751584" cy="2669753"/>
          </a:xfrm>
        </p:spPr>
        <p:txBody>
          <a:bodyPr vert="horz" lIns="91440" tIns="45720" rIns="91440" bIns="45720" rtlCol="0" anchor="t">
            <a:noAutofit/>
          </a:bodyPr>
          <a:lstStyle/>
          <a:p>
            <a:r>
              <a:rPr lang="ru-RU" dirty="0">
                <a:solidFill>
                  <a:srgbClr val="085156"/>
                </a:solidFill>
              </a:rPr>
              <a:t>Данните са ресурс в цифровия свят. Казват, че данните са новото злато! Големите данни са информация, взета от всички аспекти на живота и използвана за предоставяне на по -добри системи и услуги и още по -персонализирани комуникации. Чрез ангажиране с Big Data, предприятията за хранителни услуги ще спечелят в някои ключови области.</a:t>
            </a:r>
            <a:endParaRPr lang="en-IE" dirty="0">
              <a:solidFill>
                <a:srgbClr val="085156"/>
              </a:solidFill>
            </a:endParaRPr>
          </a:p>
        </p:txBody>
      </p:sp>
      <p:pic>
        <p:nvPicPr>
          <p:cNvPr id="5" name="Picture 7" descr="A picture containing outdoor, several&#10;&#10;Description automatically generated">
            <a:extLst>
              <a:ext uri="{FF2B5EF4-FFF2-40B4-BE49-F238E27FC236}">
                <a16:creationId xmlns:a16="http://schemas.microsoft.com/office/drawing/2014/main" id="{12BD533E-4A66-4C11-BEBA-2F527DCA2C75}"/>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a:ext>
            </a:extLst>
          </a:blip>
          <a:srcRect/>
          <a:stretch/>
        </p:blipFill>
        <p:spPr>
          <a:xfrm>
            <a:off x="0" y="0"/>
            <a:ext cx="12069763" cy="3584575"/>
          </a:xfrm>
        </p:spPr>
      </p:pic>
    </p:spTree>
    <p:extLst>
      <p:ext uri="{BB962C8B-B14F-4D97-AF65-F5344CB8AC3E}">
        <p14:creationId xmlns:p14="http://schemas.microsoft.com/office/powerpoint/2010/main" val="11457345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E8A9D2B-252F-46D3-9F44-06C87701A94E}"/>
              </a:ext>
            </a:extLst>
          </p:cNvPr>
          <p:cNvSpPr>
            <a:spLocks noGrp="1"/>
          </p:cNvSpPr>
          <p:nvPr>
            <p:ph type="body" sz="quarter" idx="14"/>
          </p:nvPr>
        </p:nvSpPr>
        <p:spPr/>
        <p:txBody>
          <a:bodyPr/>
          <a:lstStyle/>
          <a:p>
            <a:r>
              <a:rPr lang="en-US" b="1" dirty="0">
                <a:solidFill>
                  <a:srgbClr val="085156"/>
                </a:solidFill>
                <a:cs typeface="Calibri"/>
              </a:rPr>
              <a:t>1. </a:t>
            </a:r>
            <a:r>
              <a:rPr lang="bg-BG" b="1" dirty="0">
                <a:solidFill>
                  <a:srgbClr val="085156"/>
                </a:solidFill>
                <a:cs typeface="Calibri"/>
              </a:rPr>
              <a:t>Контрол на качеството</a:t>
            </a:r>
            <a:endParaRPr lang="en-US" b="1" dirty="0">
              <a:solidFill>
                <a:srgbClr val="085156"/>
              </a:solidFill>
            </a:endParaRPr>
          </a:p>
        </p:txBody>
      </p:sp>
      <p:sp>
        <p:nvSpPr>
          <p:cNvPr id="5" name="Text Placeholder 4">
            <a:extLst>
              <a:ext uri="{FF2B5EF4-FFF2-40B4-BE49-F238E27FC236}">
                <a16:creationId xmlns:a16="http://schemas.microsoft.com/office/drawing/2014/main" id="{A54976B6-1D8D-4AF5-AB21-2A1A3ABAA611}"/>
              </a:ext>
            </a:extLst>
          </p:cNvPr>
          <p:cNvSpPr>
            <a:spLocks noGrp="1"/>
          </p:cNvSpPr>
          <p:nvPr>
            <p:ph type="body" sz="quarter" idx="15"/>
          </p:nvPr>
        </p:nvSpPr>
        <p:spPr/>
        <p:txBody>
          <a:bodyPr vert="horz" lIns="91440" tIns="45720" rIns="91440" bIns="45720" rtlCol="0" anchor="t">
            <a:normAutofit lnSpcReduction="10000"/>
          </a:bodyPr>
          <a:lstStyle/>
          <a:p>
            <a:r>
              <a:rPr lang="ru-RU" dirty="0">
                <a:solidFill>
                  <a:srgbClr val="044449"/>
                </a:solidFill>
                <a:cs typeface="Calibri"/>
              </a:rPr>
              <a:t>Мониторинг на веригата на доставки</a:t>
            </a:r>
          </a:p>
          <a:p>
            <a:r>
              <a:rPr lang="ru-RU" dirty="0">
                <a:solidFill>
                  <a:srgbClr val="044449"/>
                </a:solidFill>
                <a:cs typeface="Calibri"/>
              </a:rPr>
              <a:t>Подобрена прогноза за срок на годност</a:t>
            </a:r>
            <a:endParaRPr lang="en-US" dirty="0">
              <a:solidFill>
                <a:srgbClr val="044449"/>
              </a:solidFill>
              <a:cs typeface="Calibri"/>
            </a:endParaRPr>
          </a:p>
        </p:txBody>
      </p:sp>
      <p:sp>
        <p:nvSpPr>
          <p:cNvPr id="6" name="Text Placeholder 5">
            <a:extLst>
              <a:ext uri="{FF2B5EF4-FFF2-40B4-BE49-F238E27FC236}">
                <a16:creationId xmlns:a16="http://schemas.microsoft.com/office/drawing/2014/main" id="{B5245F7B-288D-4DBA-9401-40558BC07B28}"/>
              </a:ext>
            </a:extLst>
          </p:cNvPr>
          <p:cNvSpPr>
            <a:spLocks noGrp="1"/>
          </p:cNvSpPr>
          <p:nvPr>
            <p:ph type="body" sz="quarter" idx="16"/>
          </p:nvPr>
        </p:nvSpPr>
        <p:spPr>
          <a:xfrm>
            <a:off x="4419600" y="3236316"/>
            <a:ext cx="3501446" cy="1045795"/>
          </a:xfrm>
        </p:spPr>
        <p:txBody>
          <a:bodyPr/>
          <a:lstStyle/>
          <a:p>
            <a:r>
              <a:rPr lang="en-US" b="1" dirty="0">
                <a:solidFill>
                  <a:srgbClr val="406F70"/>
                </a:solidFill>
                <a:cs typeface="Calibri"/>
              </a:rPr>
              <a:t>2. </a:t>
            </a:r>
            <a:r>
              <a:rPr lang="bg-BG" b="1" dirty="0">
                <a:solidFill>
                  <a:srgbClr val="406F70"/>
                </a:solidFill>
                <a:cs typeface="Calibri"/>
              </a:rPr>
              <a:t>Повишена ефективност</a:t>
            </a:r>
            <a:endParaRPr lang="en-US" b="1" dirty="0">
              <a:solidFill>
                <a:srgbClr val="406F70"/>
              </a:solidFill>
            </a:endParaRPr>
          </a:p>
        </p:txBody>
      </p:sp>
      <p:sp>
        <p:nvSpPr>
          <p:cNvPr id="7" name="Text Placeholder 6">
            <a:extLst>
              <a:ext uri="{FF2B5EF4-FFF2-40B4-BE49-F238E27FC236}">
                <a16:creationId xmlns:a16="http://schemas.microsoft.com/office/drawing/2014/main" id="{AF32A444-3DEA-471A-8640-6C3D39539FF8}"/>
              </a:ext>
            </a:extLst>
          </p:cNvPr>
          <p:cNvSpPr>
            <a:spLocks noGrp="1"/>
          </p:cNvSpPr>
          <p:nvPr>
            <p:ph type="body" sz="quarter" idx="17"/>
          </p:nvPr>
        </p:nvSpPr>
        <p:spPr/>
        <p:txBody>
          <a:bodyPr vert="horz" lIns="91440" tIns="45720" rIns="91440" bIns="45720" rtlCol="0" anchor="t">
            <a:normAutofit fontScale="85000" lnSpcReduction="10000"/>
          </a:bodyPr>
          <a:lstStyle/>
          <a:p>
            <a:r>
              <a:rPr lang="ru-RU" dirty="0">
                <a:solidFill>
                  <a:srgbClr val="406F70"/>
                </a:solidFill>
                <a:cs typeface="Calibri"/>
              </a:rPr>
              <a:t>Големите данни помагат на хранително-вкусовата промишленост да подобри процесите чрез по-добро прогнозиране и контрол</a:t>
            </a:r>
            <a:endParaRPr lang="en-US" dirty="0">
              <a:cs typeface="Calibri"/>
            </a:endParaRPr>
          </a:p>
        </p:txBody>
      </p:sp>
      <p:sp>
        <p:nvSpPr>
          <p:cNvPr id="8" name="Text Placeholder 7">
            <a:extLst>
              <a:ext uri="{FF2B5EF4-FFF2-40B4-BE49-F238E27FC236}">
                <a16:creationId xmlns:a16="http://schemas.microsoft.com/office/drawing/2014/main" id="{E85E142F-B9B2-4AAB-84F7-F75726B726D2}"/>
              </a:ext>
            </a:extLst>
          </p:cNvPr>
          <p:cNvSpPr>
            <a:spLocks noGrp="1"/>
          </p:cNvSpPr>
          <p:nvPr>
            <p:ph type="body" sz="quarter" idx="18"/>
          </p:nvPr>
        </p:nvSpPr>
        <p:spPr/>
        <p:txBody>
          <a:bodyPr/>
          <a:lstStyle/>
          <a:p>
            <a:r>
              <a:rPr lang="en-US" b="1" dirty="0">
                <a:solidFill>
                  <a:srgbClr val="F5C05B"/>
                </a:solidFill>
                <a:cs typeface="Calibri"/>
              </a:rPr>
              <a:t>3. </a:t>
            </a:r>
            <a:r>
              <a:rPr lang="bg-BG" b="1" dirty="0">
                <a:solidFill>
                  <a:srgbClr val="F5C05B"/>
                </a:solidFill>
                <a:cs typeface="Calibri"/>
              </a:rPr>
              <a:t>Подобрена статистика</a:t>
            </a:r>
            <a:endParaRPr lang="en-US" b="1" dirty="0">
              <a:solidFill>
                <a:srgbClr val="F5C05B"/>
              </a:solidFill>
            </a:endParaRPr>
          </a:p>
        </p:txBody>
      </p:sp>
      <p:sp>
        <p:nvSpPr>
          <p:cNvPr id="9" name="Text Placeholder 8">
            <a:extLst>
              <a:ext uri="{FF2B5EF4-FFF2-40B4-BE49-F238E27FC236}">
                <a16:creationId xmlns:a16="http://schemas.microsoft.com/office/drawing/2014/main" id="{246C3735-220B-4E57-85CF-9637BFEF944D}"/>
              </a:ext>
            </a:extLst>
          </p:cNvPr>
          <p:cNvSpPr>
            <a:spLocks noGrp="1"/>
          </p:cNvSpPr>
          <p:nvPr>
            <p:ph type="body" sz="quarter" idx="19"/>
          </p:nvPr>
        </p:nvSpPr>
        <p:spPr/>
        <p:txBody>
          <a:bodyPr vert="horz" lIns="91440" tIns="45720" rIns="91440" bIns="45720" rtlCol="0" anchor="t">
            <a:normAutofit/>
          </a:bodyPr>
          <a:lstStyle/>
          <a:p>
            <a:r>
              <a:rPr lang="ru-RU" b="1" dirty="0">
                <a:solidFill>
                  <a:srgbClr val="F5C05B"/>
                </a:solidFill>
                <a:cs typeface="Calibri"/>
              </a:rPr>
              <a:t>Подобрено приспособяване към пазара чрез прогнозни анализи</a:t>
            </a:r>
            <a:endParaRPr lang="en-US" b="1" dirty="0">
              <a:solidFill>
                <a:srgbClr val="F5C05B"/>
              </a:solidFill>
              <a:cs typeface="Calibri"/>
            </a:endParaRPr>
          </a:p>
        </p:txBody>
      </p:sp>
      <p:sp>
        <p:nvSpPr>
          <p:cNvPr id="2" name="Text Placeholder 1">
            <a:extLst>
              <a:ext uri="{FF2B5EF4-FFF2-40B4-BE49-F238E27FC236}">
                <a16:creationId xmlns:a16="http://schemas.microsoft.com/office/drawing/2014/main" id="{03636F72-F18C-4AB1-9C9B-45FAD6F69A0F}"/>
              </a:ext>
            </a:extLst>
          </p:cNvPr>
          <p:cNvSpPr>
            <a:spLocks noGrp="1"/>
          </p:cNvSpPr>
          <p:nvPr>
            <p:ph type="body" sz="quarter" idx="13"/>
          </p:nvPr>
        </p:nvSpPr>
        <p:spPr/>
        <p:txBody>
          <a:bodyPr vert="horz" lIns="91440" tIns="45720" rIns="91440" bIns="45720" rtlCol="0" anchor="t">
            <a:normAutofit fontScale="92500"/>
          </a:bodyPr>
          <a:lstStyle/>
          <a:p>
            <a:r>
              <a:rPr lang="ru-RU" b="1" dirty="0">
                <a:solidFill>
                  <a:srgbClr val="085156"/>
                </a:solidFill>
                <a:cs typeface="Calibri"/>
              </a:rPr>
              <a:t>Предимства на големите данни в сектора на хранителните услуги</a:t>
            </a:r>
            <a:endParaRPr lang="en-US" b="1" dirty="0">
              <a:solidFill>
                <a:srgbClr val="085156"/>
              </a:solidFill>
            </a:endParaRPr>
          </a:p>
        </p:txBody>
      </p:sp>
    </p:spTree>
    <p:extLst>
      <p:ext uri="{BB962C8B-B14F-4D97-AF65-F5344CB8AC3E}">
        <p14:creationId xmlns:p14="http://schemas.microsoft.com/office/powerpoint/2010/main" val="15735117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A picture containing text, person, indoor, desk&#10;&#10;Description automatically generated">
            <a:extLst>
              <a:ext uri="{FF2B5EF4-FFF2-40B4-BE49-F238E27FC236}">
                <a16:creationId xmlns:a16="http://schemas.microsoft.com/office/drawing/2014/main" id="{3C15E75C-CEE5-40E3-AE07-8FA15D00F630}"/>
              </a:ext>
            </a:extLst>
          </p:cNvPr>
          <p:cNvPicPr>
            <a:picLocks noGrp="1" noChangeAspect="1"/>
          </p:cNvPicPr>
          <p:nvPr>
            <p:ph type="pic" sz="quarter" idx="18"/>
          </p:nvPr>
        </p:nvPicPr>
        <p:blipFill rotWithShape="1">
          <a:blip r:embed="rId2" cstate="screen">
            <a:extLst>
              <a:ext uri="{28A0092B-C50C-407E-A947-70E740481C1C}">
                <a14:useLocalDpi xmlns:a14="http://schemas.microsoft.com/office/drawing/2010/main"/>
              </a:ext>
            </a:extLst>
          </a:blip>
          <a:srcRect/>
          <a:stretch/>
        </p:blipFill>
        <p:spPr>
          <a:xfrm flipH="1">
            <a:off x="6540708" y="6385"/>
            <a:ext cx="5651292" cy="6261962"/>
          </a:xfrm>
        </p:spPr>
      </p:pic>
      <p:sp>
        <p:nvSpPr>
          <p:cNvPr id="2" name="Text Placeholder 1">
            <a:extLst>
              <a:ext uri="{FF2B5EF4-FFF2-40B4-BE49-F238E27FC236}">
                <a16:creationId xmlns:a16="http://schemas.microsoft.com/office/drawing/2014/main" id="{6DB63244-E7B6-4335-B6CA-698AF98EDFAE}"/>
              </a:ext>
            </a:extLst>
          </p:cNvPr>
          <p:cNvSpPr>
            <a:spLocks noGrp="1"/>
          </p:cNvSpPr>
          <p:nvPr>
            <p:ph type="body" sz="quarter" idx="19"/>
          </p:nvPr>
        </p:nvSpPr>
        <p:spPr/>
        <p:txBody>
          <a:bodyPr vert="horz" lIns="91440" tIns="45720" rIns="91440" bIns="45720" rtlCol="0" anchor="t">
            <a:normAutofit/>
          </a:bodyPr>
          <a:lstStyle/>
          <a:p>
            <a:r>
              <a:rPr lang="en-US" b="1" dirty="0">
                <a:solidFill>
                  <a:srgbClr val="406F70"/>
                </a:solidFill>
                <a:cs typeface="Calibri"/>
              </a:rPr>
              <a:t>1) </a:t>
            </a:r>
            <a:r>
              <a:rPr lang="bg-BG" b="1" dirty="0">
                <a:solidFill>
                  <a:srgbClr val="406F70"/>
                </a:solidFill>
                <a:cs typeface="Calibri"/>
              </a:rPr>
              <a:t>Контрол на качеството</a:t>
            </a:r>
            <a:endParaRPr lang="en-US" b="1" dirty="0">
              <a:solidFill>
                <a:srgbClr val="406F70"/>
              </a:solidFill>
            </a:endParaRPr>
          </a:p>
        </p:txBody>
      </p:sp>
      <p:sp>
        <p:nvSpPr>
          <p:cNvPr id="3" name="Text Placeholder 2">
            <a:extLst>
              <a:ext uri="{FF2B5EF4-FFF2-40B4-BE49-F238E27FC236}">
                <a16:creationId xmlns:a16="http://schemas.microsoft.com/office/drawing/2014/main" id="{9891A940-0C8C-4137-97BB-A589CD010A45}"/>
              </a:ext>
            </a:extLst>
          </p:cNvPr>
          <p:cNvSpPr>
            <a:spLocks noGrp="1"/>
          </p:cNvSpPr>
          <p:nvPr>
            <p:ph type="body" sz="quarter" idx="20"/>
          </p:nvPr>
        </p:nvSpPr>
        <p:spPr>
          <a:xfrm>
            <a:off x="579604" y="1576873"/>
            <a:ext cx="5516397" cy="4628306"/>
          </a:xfrm>
        </p:spPr>
        <p:txBody>
          <a:bodyPr vert="horz" lIns="91440" tIns="45720" rIns="91440" bIns="45720" rtlCol="0" anchor="t">
            <a:noAutofit/>
          </a:bodyPr>
          <a:lstStyle/>
          <a:p>
            <a:pPr algn="just"/>
            <a:r>
              <a:rPr lang="ru-RU" sz="2200" dirty="0">
                <a:solidFill>
                  <a:srgbClr val="406F70"/>
                </a:solidFill>
                <a:cs typeface="Calibri"/>
              </a:rPr>
              <a:t>Използването на Големи данни и анализ на данни е изключително важно за гарантиране на качеството на сервираната храна.</a:t>
            </a:r>
          </a:p>
          <a:p>
            <a:pPr algn="just"/>
            <a:r>
              <a:rPr lang="ru-RU" sz="2200" dirty="0">
                <a:solidFill>
                  <a:srgbClr val="406F70"/>
                </a:solidFill>
                <a:cs typeface="Calibri"/>
              </a:rPr>
              <a:t>Умните технологии, които споменахме по -рано (NFC, RFID, QR код), изкуственият интелект и технологията на блокчейн могат да се използват за проследяване на продуктите по цялата верига на доставки.</a:t>
            </a:r>
          </a:p>
          <a:p>
            <a:pPr algn="just"/>
            <a:r>
              <a:rPr lang="ru-RU" sz="2200" dirty="0">
                <a:solidFill>
                  <a:srgbClr val="406F70"/>
                </a:solidFill>
                <a:cs typeface="Calibri"/>
              </a:rPr>
              <a:t>Това гарантира студени вериги и се спазва автентичността на продукцията и следователно най-добрият продукт достига до доставчика на хранителни услуги</a:t>
            </a:r>
            <a:endParaRPr lang="en-US" sz="2200" dirty="0">
              <a:solidFill>
                <a:srgbClr val="406F70"/>
              </a:solidFill>
              <a:cs typeface="Calibri"/>
            </a:endParaRPr>
          </a:p>
        </p:txBody>
      </p:sp>
    </p:spTree>
    <p:extLst>
      <p:ext uri="{BB962C8B-B14F-4D97-AF65-F5344CB8AC3E}">
        <p14:creationId xmlns:p14="http://schemas.microsoft.com/office/powerpoint/2010/main" val="9976758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656AFE-A3FF-49AE-A30D-22F0DCFC5FA3}"/>
              </a:ext>
            </a:extLst>
          </p:cNvPr>
          <p:cNvSpPr>
            <a:spLocks noGrp="1"/>
          </p:cNvSpPr>
          <p:nvPr>
            <p:ph type="body" sz="quarter" idx="13"/>
          </p:nvPr>
        </p:nvSpPr>
        <p:spPr/>
        <p:txBody>
          <a:bodyPr vert="horz" lIns="91440" tIns="45720" rIns="91440" bIns="45720" rtlCol="0" anchor="t">
            <a:normAutofit/>
          </a:bodyPr>
          <a:lstStyle/>
          <a:p>
            <a:r>
              <a:rPr lang="ru-RU" b="1" dirty="0">
                <a:solidFill>
                  <a:srgbClr val="406F70"/>
                </a:solidFill>
                <a:cs typeface="Calibri"/>
              </a:rPr>
              <a:t>Блокчейн във веригата за доставки на хранителния сектор</a:t>
            </a:r>
            <a:endParaRPr lang="en-US" b="1" dirty="0">
              <a:solidFill>
                <a:srgbClr val="406F70"/>
              </a:solidFill>
            </a:endParaRPr>
          </a:p>
        </p:txBody>
      </p:sp>
      <p:sp>
        <p:nvSpPr>
          <p:cNvPr id="4" name="Text Placeholder 3">
            <a:extLst>
              <a:ext uri="{FF2B5EF4-FFF2-40B4-BE49-F238E27FC236}">
                <a16:creationId xmlns:a16="http://schemas.microsoft.com/office/drawing/2014/main" id="{6B341488-6FF9-481D-8418-61F3B23D1695}"/>
              </a:ext>
            </a:extLst>
          </p:cNvPr>
          <p:cNvSpPr>
            <a:spLocks noGrp="1"/>
          </p:cNvSpPr>
          <p:nvPr>
            <p:ph type="body" sz="quarter" idx="14"/>
          </p:nvPr>
        </p:nvSpPr>
        <p:spPr/>
        <p:txBody>
          <a:bodyPr/>
          <a:lstStyle/>
          <a:p>
            <a:r>
              <a:rPr lang="bg-BG" b="1" dirty="0">
                <a:solidFill>
                  <a:srgbClr val="CC9131"/>
                </a:solidFill>
              </a:rPr>
              <a:t>Ползите </a:t>
            </a:r>
            <a:r>
              <a:rPr lang="en-US" b="1" dirty="0">
                <a:solidFill>
                  <a:srgbClr val="CC9131"/>
                </a:solidFill>
              </a:rPr>
              <a:t>…</a:t>
            </a:r>
          </a:p>
        </p:txBody>
      </p:sp>
      <p:pic>
        <p:nvPicPr>
          <p:cNvPr id="5" name="Picture 5">
            <a:hlinkClick r:id="" action="ppaction://media"/>
            <a:extLst>
              <a:ext uri="{FF2B5EF4-FFF2-40B4-BE49-F238E27FC236}">
                <a16:creationId xmlns:a16="http://schemas.microsoft.com/office/drawing/2014/main" id="{72A5FC75-5EFC-4855-B98A-7D20DE8E4676}"/>
              </a:ext>
            </a:extLst>
          </p:cNvPr>
          <p:cNvPicPr>
            <a:picLocks noGrp="1" noRot="1" noChangeAspect="1"/>
          </p:cNvPicPr>
          <p:nvPr>
            <p:ph type="pic" sz="quarter" idx="15"/>
            <a:videoFile r:link="rId1"/>
          </p:nvPr>
        </p:nvPicPr>
        <p:blipFill rotWithShape="1">
          <a:blip r:embed="rId3"/>
          <a:srcRect t="9074" b="9074"/>
          <a:stretch/>
        </p:blipFill>
        <p:spPr>
          <a:xfrm>
            <a:off x="3184071" y="1762734"/>
            <a:ext cx="5665788" cy="3714141"/>
          </a:xfrm>
        </p:spPr>
      </p:pic>
      <p:sp>
        <p:nvSpPr>
          <p:cNvPr id="2" name="TextBox 1">
            <a:extLst>
              <a:ext uri="{FF2B5EF4-FFF2-40B4-BE49-F238E27FC236}">
                <a16:creationId xmlns:a16="http://schemas.microsoft.com/office/drawing/2014/main" id="{8B625131-DF39-4D07-8E4D-93C3FA2E8A65}"/>
              </a:ext>
            </a:extLst>
          </p:cNvPr>
          <p:cNvSpPr txBox="1"/>
          <p:nvPr/>
        </p:nvSpPr>
        <p:spPr>
          <a:xfrm>
            <a:off x="554566" y="5962650"/>
            <a:ext cx="36957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hlinkClick r:id="rId4"/>
              </a:rPr>
              <a:t>Blockchain</a:t>
            </a:r>
            <a:r>
              <a:rPr lang="en-US" sz="1400" dirty="0">
                <a:ea typeface="+mn-lt"/>
                <a:cs typeface="+mn-lt"/>
                <a:hlinkClick r:id="rId4"/>
              </a:rPr>
              <a:t> in the Food Service Industry - Blockchain for Business Video Series - YouTube</a:t>
            </a:r>
            <a:r>
              <a:rPr lang="en-US" dirty="0"/>
              <a:t> </a:t>
            </a:r>
            <a:endParaRPr lang="en-US" dirty="0">
              <a:cs typeface="Calibri"/>
            </a:endParaRPr>
          </a:p>
        </p:txBody>
      </p:sp>
      <p:sp>
        <p:nvSpPr>
          <p:cNvPr id="6" name="TextBox 5">
            <a:extLst>
              <a:ext uri="{FF2B5EF4-FFF2-40B4-BE49-F238E27FC236}">
                <a16:creationId xmlns:a16="http://schemas.microsoft.com/office/drawing/2014/main" id="{BA4C0F84-4B86-4536-BE4B-15EC8A463AD1}"/>
              </a:ext>
            </a:extLst>
          </p:cNvPr>
          <p:cNvSpPr txBox="1"/>
          <p:nvPr/>
        </p:nvSpPr>
        <p:spPr>
          <a:xfrm>
            <a:off x="9349620" y="1202991"/>
            <a:ext cx="2700866" cy="504753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ru-RU" sz="2300" dirty="0">
                <a:solidFill>
                  <a:srgbClr val="406F70"/>
                </a:solidFill>
                <a:ea typeface="+mn-lt"/>
                <a:cs typeface="+mn-lt"/>
              </a:rPr>
              <a:t>В това видео директор на </a:t>
            </a:r>
            <a:r>
              <a:rPr lang="en-US" sz="2300" dirty="0" err="1">
                <a:solidFill>
                  <a:srgbClr val="406F70"/>
                </a:solidFill>
                <a:ea typeface="+mn-lt"/>
                <a:cs typeface="+mn-lt"/>
                <a:hlinkClick r:id="rId5"/>
              </a:rPr>
              <a:t>Smartbridge</a:t>
            </a:r>
            <a:r>
              <a:rPr lang="en-US" sz="2300" dirty="0">
                <a:solidFill>
                  <a:srgbClr val="406F70"/>
                </a:solidFill>
                <a:ea typeface="+mn-lt"/>
                <a:cs typeface="+mn-lt"/>
              </a:rPr>
              <a:t>, </a:t>
            </a:r>
            <a:r>
              <a:rPr lang="ru-RU" sz="2300" dirty="0">
                <a:solidFill>
                  <a:srgbClr val="406F70"/>
                </a:solidFill>
                <a:ea typeface="+mn-lt"/>
                <a:cs typeface="+mn-lt"/>
              </a:rPr>
              <a:t>Матю ДиБона обяснява разбивката на веригата за доставки на храни и как интеграцията на блокчейн в индустрията за хранителни услуги може да промени начина, по който хората консумират</a:t>
            </a:r>
            <a:r>
              <a:rPr lang="en-US" sz="2300" dirty="0">
                <a:solidFill>
                  <a:srgbClr val="406F70"/>
                </a:solidFill>
                <a:ea typeface="+mn-lt"/>
                <a:cs typeface="+mn-lt"/>
              </a:rPr>
              <a:t>.</a:t>
            </a:r>
            <a:endParaRPr lang="en-US" sz="2300" dirty="0">
              <a:solidFill>
                <a:srgbClr val="406F70"/>
              </a:solidFill>
              <a:cs typeface="Calibri"/>
            </a:endParaRPr>
          </a:p>
        </p:txBody>
      </p:sp>
      <p:sp>
        <p:nvSpPr>
          <p:cNvPr id="7" name="Oval 6">
            <a:extLst>
              <a:ext uri="{FF2B5EF4-FFF2-40B4-BE49-F238E27FC236}">
                <a16:creationId xmlns:a16="http://schemas.microsoft.com/office/drawing/2014/main" id="{9DB4AB29-7F4C-4426-BBE4-CCCAF5A8BF8E}"/>
              </a:ext>
            </a:extLst>
          </p:cNvPr>
          <p:cNvSpPr/>
          <p:nvPr/>
        </p:nvSpPr>
        <p:spPr>
          <a:xfrm>
            <a:off x="1226573" y="1005347"/>
            <a:ext cx="1954160" cy="1265902"/>
          </a:xfrm>
          <a:prstGeom prst="ellipse">
            <a:avLst/>
          </a:prstGeom>
          <a:solidFill>
            <a:srgbClr val="F5C0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06F70"/>
                </a:solidFill>
                <a:cs typeface="Calibri"/>
              </a:rPr>
              <a:t>WATCH</a:t>
            </a:r>
            <a:endParaRPr lang="en-US" sz="2400" dirty="0"/>
          </a:p>
        </p:txBody>
      </p:sp>
    </p:spTree>
    <p:extLst>
      <p:ext uri="{BB962C8B-B14F-4D97-AF65-F5344CB8AC3E}">
        <p14:creationId xmlns:p14="http://schemas.microsoft.com/office/powerpoint/2010/main" val="15497429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A picture containing text, person, indoor, desk&#10;&#10;Description automatically generated">
            <a:extLst>
              <a:ext uri="{FF2B5EF4-FFF2-40B4-BE49-F238E27FC236}">
                <a16:creationId xmlns:a16="http://schemas.microsoft.com/office/drawing/2014/main" id="{8D849C9B-A57B-4533-9D8B-F3929BF86968}"/>
              </a:ext>
            </a:extLst>
          </p:cNvPr>
          <p:cNvPicPr>
            <a:picLocks noGrp="1" noChangeAspect="1"/>
          </p:cNvPicPr>
          <p:nvPr>
            <p:ph type="pic" sz="quarter" idx="18"/>
          </p:nvPr>
        </p:nvPicPr>
        <p:blipFill rotWithShape="1">
          <a:blip r:embed="rId2" cstate="screen">
            <a:extLst>
              <a:ext uri="{28A0092B-C50C-407E-A947-70E740481C1C}">
                <a14:useLocalDpi xmlns:a14="http://schemas.microsoft.com/office/drawing/2010/main"/>
              </a:ext>
            </a:extLst>
          </a:blip>
          <a:srcRect/>
          <a:stretch/>
        </p:blipFill>
        <p:spPr/>
      </p:pic>
      <p:sp>
        <p:nvSpPr>
          <p:cNvPr id="3" name="Text Placeholder 2">
            <a:extLst>
              <a:ext uri="{FF2B5EF4-FFF2-40B4-BE49-F238E27FC236}">
                <a16:creationId xmlns:a16="http://schemas.microsoft.com/office/drawing/2014/main" id="{74839F15-1BEB-4E78-BB23-BB892E808C5E}"/>
              </a:ext>
            </a:extLst>
          </p:cNvPr>
          <p:cNvSpPr>
            <a:spLocks noGrp="1"/>
          </p:cNvSpPr>
          <p:nvPr>
            <p:ph type="body" sz="quarter" idx="19"/>
          </p:nvPr>
        </p:nvSpPr>
        <p:spPr/>
        <p:txBody>
          <a:bodyPr vert="horz" lIns="91440" tIns="45720" rIns="91440" bIns="45720" rtlCol="0" anchor="t">
            <a:normAutofit/>
          </a:bodyPr>
          <a:lstStyle/>
          <a:p>
            <a:r>
              <a:rPr lang="bg-BG" b="1" dirty="0">
                <a:solidFill>
                  <a:srgbClr val="406F70"/>
                </a:solidFill>
                <a:cs typeface="Calibri"/>
              </a:rPr>
              <a:t>Контрол на качеството</a:t>
            </a:r>
            <a:endParaRPr lang="en-US" b="1" dirty="0">
              <a:solidFill>
                <a:srgbClr val="406F70"/>
              </a:solidFill>
            </a:endParaRPr>
          </a:p>
        </p:txBody>
      </p:sp>
      <p:sp>
        <p:nvSpPr>
          <p:cNvPr id="4" name="Text Placeholder 3">
            <a:extLst>
              <a:ext uri="{FF2B5EF4-FFF2-40B4-BE49-F238E27FC236}">
                <a16:creationId xmlns:a16="http://schemas.microsoft.com/office/drawing/2014/main" id="{9700D708-6F30-4E34-9489-F4AFFCF3AF06}"/>
              </a:ext>
            </a:extLst>
          </p:cNvPr>
          <p:cNvSpPr>
            <a:spLocks noGrp="1"/>
          </p:cNvSpPr>
          <p:nvPr>
            <p:ph type="body" sz="quarter" idx="20"/>
          </p:nvPr>
        </p:nvSpPr>
        <p:spPr>
          <a:xfrm>
            <a:off x="429207" y="1502230"/>
            <a:ext cx="6333577" cy="4598778"/>
          </a:xfrm>
        </p:spPr>
        <p:txBody>
          <a:bodyPr vert="horz" lIns="91440" tIns="45720" rIns="91440" bIns="45720" rtlCol="0" anchor="t">
            <a:noAutofit/>
          </a:bodyPr>
          <a:lstStyle/>
          <a:p>
            <a:pPr algn="just"/>
            <a:r>
              <a:rPr lang="ru-RU" dirty="0">
                <a:solidFill>
                  <a:srgbClr val="406F70"/>
                </a:solidFill>
                <a:ea typeface="+mn-lt"/>
                <a:cs typeface="+mn-lt"/>
              </a:rPr>
              <a:t>Може би сте наясно, че има няколко компании, предлагащи търговски кухненски уреди и системи, които извършват автоматична и цифрова инвентаризация.</a:t>
            </a:r>
          </a:p>
          <a:p>
            <a:pPr algn="just"/>
            <a:r>
              <a:rPr lang="ru-RU" dirty="0">
                <a:solidFill>
                  <a:srgbClr val="406F70"/>
                </a:solidFill>
                <a:ea typeface="+mn-lt"/>
                <a:cs typeface="+mn-lt"/>
              </a:rPr>
              <a:t>Събраните данни се връщат обратно в облака, където компаниите използват тази информация, за да предоставят по-добра информация за срока на годност на кухните и да подобрят осигуряването.</a:t>
            </a:r>
          </a:p>
          <a:p>
            <a:pPr algn="just"/>
            <a:r>
              <a:rPr lang="ru-RU" dirty="0">
                <a:solidFill>
                  <a:srgbClr val="406F70"/>
                </a:solidFill>
                <a:ea typeface="+mn-lt"/>
                <a:cs typeface="+mn-lt"/>
              </a:rPr>
              <a:t>Един такъв проект е проектът Elika Jan в Испания, където се използват технологии за подобряване на съхранението и срока на годност на продуктите</a:t>
            </a:r>
          </a:p>
          <a:p>
            <a:pPr algn="just"/>
            <a:r>
              <a:rPr lang="en-IE" sz="2000" b="1" dirty="0">
                <a:solidFill>
                  <a:srgbClr val="044449"/>
                </a:solidFill>
                <a:highlight>
                  <a:srgbClr val="F5C05B"/>
                </a:highlight>
                <a:hlinkClick r:id="rId3">
                  <a:extLst>
                    <a:ext uri="{A12FA001-AC4F-418D-AE19-62706E023703}">
                      <ahyp:hlinkClr xmlns:ahyp="http://schemas.microsoft.com/office/drawing/2018/hyperlinkcolor" val="tx"/>
                    </a:ext>
                  </a:extLst>
                </a:hlinkClick>
              </a:rPr>
              <a:t>READ</a:t>
            </a:r>
            <a:r>
              <a:rPr lang="en-IE" sz="2000" b="1" dirty="0">
                <a:solidFill>
                  <a:srgbClr val="044449"/>
                </a:solidFill>
                <a:hlinkClick r:id="rId3">
                  <a:extLst>
                    <a:ext uri="{A12FA001-AC4F-418D-AE19-62706E023703}">
                      <ahyp:hlinkClr xmlns:ahyp="http://schemas.microsoft.com/office/drawing/2018/hyperlinkcolor" val="tx"/>
                    </a:ext>
                  </a:extLst>
                </a:hlinkClick>
              </a:rPr>
              <a:t> </a:t>
            </a:r>
            <a:r>
              <a:rPr lang="en-IE" sz="2000" dirty="0">
                <a:solidFill>
                  <a:schemeClr val="bg1"/>
                </a:solidFill>
                <a:hlinkClick r:id="rId3">
                  <a:extLst>
                    <a:ext uri="{A12FA001-AC4F-418D-AE19-62706E023703}">
                      <ahyp:hlinkClr xmlns:ahyp="http://schemas.microsoft.com/office/drawing/2018/hyperlinkcolor" val="tx"/>
                    </a:ext>
                  </a:extLst>
                </a:hlinkClick>
              </a:rPr>
              <a:t>  </a:t>
            </a:r>
            <a:r>
              <a:rPr lang="en-IE" sz="2000" dirty="0">
                <a:solidFill>
                  <a:srgbClr val="0563C1"/>
                </a:solidFill>
                <a:hlinkClick r:id="rId3">
                  <a:extLst>
                    <a:ext uri="{A12FA001-AC4F-418D-AE19-62706E023703}">
                      <ahyp:hlinkClr xmlns:ahyp="http://schemas.microsoft.com/office/drawing/2018/hyperlinkcolor" val="tx"/>
                    </a:ext>
                  </a:extLst>
                </a:hlinkClick>
              </a:rPr>
              <a:t>101-Elika-Jan-Project.pdf (</a:t>
            </a:r>
            <a:r>
              <a:rPr lang="en-IE" sz="2000" dirty="0" err="1">
                <a:solidFill>
                  <a:srgbClr val="0563C1"/>
                </a:solidFill>
                <a:hlinkClick r:id="rId3">
                  <a:extLst>
                    <a:ext uri="{A12FA001-AC4F-418D-AE19-62706E023703}">
                      <ahyp:hlinkClr xmlns:ahyp="http://schemas.microsoft.com/office/drawing/2018/hyperlinkcolor" val="tx"/>
                    </a:ext>
                  </a:extLst>
                </a:hlinkClick>
              </a:rPr>
              <a:t>foodinnovation.how</a:t>
            </a:r>
            <a:r>
              <a:rPr lang="en-IE" sz="2000" dirty="0">
                <a:solidFill>
                  <a:srgbClr val="0563C1"/>
                </a:solidFill>
                <a:hlinkClick r:id="rId3">
                  <a:extLst>
                    <a:ext uri="{A12FA001-AC4F-418D-AE19-62706E023703}">
                      <ahyp:hlinkClr xmlns:ahyp="http://schemas.microsoft.com/office/drawing/2018/hyperlinkcolor" val="tx"/>
                    </a:ext>
                  </a:extLst>
                </a:hlinkClick>
              </a:rPr>
              <a:t>)</a:t>
            </a:r>
            <a:endParaRPr lang="en-US" sz="2000" dirty="0">
              <a:solidFill>
                <a:srgbClr val="406F70"/>
              </a:solidFill>
              <a:ea typeface="+mn-lt"/>
              <a:cs typeface="+mn-lt"/>
            </a:endParaRPr>
          </a:p>
          <a:p>
            <a:pPr algn="just"/>
            <a:endParaRPr lang="en-US" sz="2000" dirty="0">
              <a:solidFill>
                <a:srgbClr val="406F70"/>
              </a:solidFill>
              <a:cs typeface="Calibri"/>
            </a:endParaRPr>
          </a:p>
        </p:txBody>
      </p:sp>
    </p:spTree>
    <p:extLst>
      <p:ext uri="{BB962C8B-B14F-4D97-AF65-F5344CB8AC3E}">
        <p14:creationId xmlns:p14="http://schemas.microsoft.com/office/powerpoint/2010/main" val="17022197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3C15E75C-CEE5-40E3-AE07-8FA15D00F630}"/>
              </a:ext>
            </a:extLst>
          </p:cNvPr>
          <p:cNvPicPr>
            <a:picLocks noGrp="1" noChangeAspect="1"/>
          </p:cNvPicPr>
          <p:nvPr>
            <p:ph type="pic" sz="quarter" idx="18"/>
          </p:nvPr>
        </p:nvPicPr>
        <p:blipFill rotWithShape="1">
          <a:blip r:embed="rId2" cstate="screen">
            <a:extLst>
              <a:ext uri="{28A0092B-C50C-407E-A947-70E740481C1C}">
                <a14:useLocalDpi xmlns:a14="http://schemas.microsoft.com/office/drawing/2010/main"/>
              </a:ext>
            </a:extLst>
          </a:blip>
          <a:srcRect/>
          <a:stretch/>
        </p:blipFill>
        <p:spPr>
          <a:xfrm flipH="1">
            <a:off x="6540708" y="6385"/>
            <a:ext cx="5651292" cy="6261962"/>
          </a:xfrm>
        </p:spPr>
      </p:pic>
      <p:sp>
        <p:nvSpPr>
          <p:cNvPr id="2" name="Text Placeholder 1">
            <a:extLst>
              <a:ext uri="{FF2B5EF4-FFF2-40B4-BE49-F238E27FC236}">
                <a16:creationId xmlns:a16="http://schemas.microsoft.com/office/drawing/2014/main" id="{6DB63244-E7B6-4335-B6CA-698AF98EDFAE}"/>
              </a:ext>
            </a:extLst>
          </p:cNvPr>
          <p:cNvSpPr>
            <a:spLocks noGrp="1"/>
          </p:cNvSpPr>
          <p:nvPr>
            <p:ph type="body" sz="quarter" idx="19"/>
          </p:nvPr>
        </p:nvSpPr>
        <p:spPr/>
        <p:txBody>
          <a:bodyPr vert="horz" lIns="91440" tIns="45720" rIns="91440" bIns="45720" rtlCol="0" anchor="t">
            <a:normAutofit fontScale="92500"/>
          </a:bodyPr>
          <a:lstStyle/>
          <a:p>
            <a:r>
              <a:rPr lang="en-US" b="1" dirty="0">
                <a:solidFill>
                  <a:srgbClr val="406F70"/>
                </a:solidFill>
                <a:cs typeface="Calibri"/>
              </a:rPr>
              <a:t>2) </a:t>
            </a:r>
            <a:r>
              <a:rPr lang="bg-BG" b="1" dirty="0">
                <a:solidFill>
                  <a:srgbClr val="406F70"/>
                </a:solidFill>
                <a:cs typeface="Calibri"/>
              </a:rPr>
              <a:t>Повишена ефективност</a:t>
            </a:r>
            <a:endParaRPr lang="en-US" b="1" dirty="0">
              <a:solidFill>
                <a:srgbClr val="406F70"/>
              </a:solidFill>
            </a:endParaRPr>
          </a:p>
        </p:txBody>
      </p:sp>
      <p:sp>
        <p:nvSpPr>
          <p:cNvPr id="3" name="Text Placeholder 2">
            <a:extLst>
              <a:ext uri="{FF2B5EF4-FFF2-40B4-BE49-F238E27FC236}">
                <a16:creationId xmlns:a16="http://schemas.microsoft.com/office/drawing/2014/main" id="{9891A940-0C8C-4137-97BB-A589CD010A45}"/>
              </a:ext>
            </a:extLst>
          </p:cNvPr>
          <p:cNvSpPr>
            <a:spLocks noGrp="1"/>
          </p:cNvSpPr>
          <p:nvPr>
            <p:ph type="body" sz="quarter" idx="20"/>
          </p:nvPr>
        </p:nvSpPr>
        <p:spPr>
          <a:xfrm>
            <a:off x="298581" y="1658075"/>
            <a:ext cx="5797420" cy="4610272"/>
          </a:xfrm>
        </p:spPr>
        <p:txBody>
          <a:bodyPr vert="horz" lIns="91440" tIns="45720" rIns="91440" bIns="45720" rtlCol="0" anchor="t">
            <a:noAutofit/>
          </a:bodyPr>
          <a:lstStyle/>
          <a:p>
            <a:pPr algn="just"/>
            <a:r>
              <a:rPr lang="ru-RU" sz="2200" dirty="0">
                <a:solidFill>
                  <a:srgbClr val="406F70"/>
                </a:solidFill>
                <a:cs typeface="Calibri"/>
              </a:rPr>
              <a:t>МСП с хранителни услуги традиционно работят на тесен край и затова малките печалби в бизнес операциите са изключително важни.</a:t>
            </a:r>
          </a:p>
          <a:p>
            <a:pPr algn="just"/>
            <a:r>
              <a:rPr lang="ru-RU" sz="2200" dirty="0">
                <a:solidFill>
                  <a:srgbClr val="406F70"/>
                </a:solidFill>
                <a:cs typeface="Calibri"/>
              </a:rPr>
              <a:t>Чрез предприятията за хранителни услуги, използващи интелигентни технологии, те събират информация от своите операции и ги връщат обратно в съществуващите данни.</a:t>
            </a:r>
          </a:p>
          <a:p>
            <a:pPr algn="just"/>
            <a:r>
              <a:rPr lang="ru-RU" sz="2200" dirty="0">
                <a:solidFill>
                  <a:srgbClr val="406F70"/>
                </a:solidFill>
                <a:cs typeface="Calibri"/>
              </a:rPr>
              <a:t>Процесът на събиране и анализ на тези данни е много сложен, така че доставчиците на технологични услуги извършват това и предоставят на МСП кратки препоръки за това как могат да се подобрят.</a:t>
            </a:r>
            <a:endParaRPr lang="en-US" sz="2200" dirty="0">
              <a:solidFill>
                <a:srgbClr val="406F70"/>
              </a:solidFill>
              <a:cs typeface="Calibri"/>
            </a:endParaRPr>
          </a:p>
        </p:txBody>
      </p:sp>
    </p:spTree>
    <p:extLst>
      <p:ext uri="{BB962C8B-B14F-4D97-AF65-F5344CB8AC3E}">
        <p14:creationId xmlns:p14="http://schemas.microsoft.com/office/powerpoint/2010/main" val="23775240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A picture containing indoor, person, dish&#10;&#10;Description automatically generated">
            <a:extLst>
              <a:ext uri="{FF2B5EF4-FFF2-40B4-BE49-F238E27FC236}">
                <a16:creationId xmlns:a16="http://schemas.microsoft.com/office/drawing/2014/main" id="{2A27C13F-25C5-4963-A815-3B1CFDA56E74}"/>
              </a:ext>
            </a:extLst>
          </p:cNvPr>
          <p:cNvPicPr>
            <a:picLocks noGrp="1" noChangeAspect="1"/>
          </p:cNvPicPr>
          <p:nvPr>
            <p:ph type="pic" sz="quarter" idx="18"/>
          </p:nvPr>
        </p:nvPicPr>
        <p:blipFill rotWithShape="1">
          <a:blip r:embed="rId3" cstate="screen">
            <a:extLst>
              <a:ext uri="{28A0092B-C50C-407E-A947-70E740481C1C}">
                <a14:useLocalDpi xmlns:a14="http://schemas.microsoft.com/office/drawing/2010/main"/>
              </a:ext>
            </a:extLst>
          </a:blip>
          <a:srcRect/>
          <a:stretch/>
        </p:blipFill>
        <p:spPr/>
      </p:pic>
      <p:sp>
        <p:nvSpPr>
          <p:cNvPr id="3" name="Text Placeholder 2">
            <a:extLst>
              <a:ext uri="{FF2B5EF4-FFF2-40B4-BE49-F238E27FC236}">
                <a16:creationId xmlns:a16="http://schemas.microsoft.com/office/drawing/2014/main" id="{4BDED156-C906-4BD5-870A-81353DCB09A4}"/>
              </a:ext>
            </a:extLst>
          </p:cNvPr>
          <p:cNvSpPr>
            <a:spLocks noGrp="1"/>
          </p:cNvSpPr>
          <p:nvPr>
            <p:ph type="body" sz="quarter" idx="19"/>
          </p:nvPr>
        </p:nvSpPr>
        <p:spPr/>
        <p:txBody>
          <a:bodyPr vert="horz" lIns="91440" tIns="45720" rIns="91440" bIns="45720" rtlCol="0" anchor="t">
            <a:normAutofit/>
          </a:bodyPr>
          <a:lstStyle/>
          <a:p>
            <a:r>
              <a:rPr lang="bg-BG" b="1" dirty="0">
                <a:solidFill>
                  <a:srgbClr val="406F70"/>
                </a:solidFill>
                <a:cs typeface="Calibri"/>
              </a:rPr>
              <a:t>Пример</a:t>
            </a:r>
            <a:r>
              <a:rPr lang="en-US" b="1" dirty="0">
                <a:solidFill>
                  <a:srgbClr val="406F70"/>
                </a:solidFill>
                <a:cs typeface="Calibri"/>
              </a:rPr>
              <a:t>: Winnow</a:t>
            </a:r>
            <a:r>
              <a:rPr lang="en-US" dirty="0">
                <a:cs typeface="Calibri"/>
              </a:rPr>
              <a:t> </a:t>
            </a:r>
            <a:endParaRPr lang="en-US" dirty="0"/>
          </a:p>
        </p:txBody>
      </p:sp>
      <p:sp>
        <p:nvSpPr>
          <p:cNvPr id="7" name="Text Placeholder 6">
            <a:extLst>
              <a:ext uri="{FF2B5EF4-FFF2-40B4-BE49-F238E27FC236}">
                <a16:creationId xmlns:a16="http://schemas.microsoft.com/office/drawing/2014/main" id="{8C72914F-1C19-4A17-8983-964F6EFD1B80}"/>
              </a:ext>
            </a:extLst>
          </p:cNvPr>
          <p:cNvSpPr>
            <a:spLocks noGrp="1"/>
          </p:cNvSpPr>
          <p:nvPr>
            <p:ph type="body" sz="quarter" idx="20"/>
          </p:nvPr>
        </p:nvSpPr>
        <p:spPr>
          <a:xfrm>
            <a:off x="586552" y="1786300"/>
            <a:ext cx="5651292" cy="4043000"/>
          </a:xfrm>
        </p:spPr>
        <p:txBody>
          <a:bodyPr vert="horz" lIns="91440" tIns="45720" rIns="91440" bIns="45720" rtlCol="0" anchor="t">
            <a:noAutofit/>
          </a:bodyPr>
          <a:lstStyle/>
          <a:p>
            <a:pPr algn="just"/>
            <a:r>
              <a:rPr lang="ru-RU" dirty="0">
                <a:solidFill>
                  <a:srgbClr val="406F70"/>
                </a:solidFill>
                <a:cs typeface="Calibri"/>
              </a:rPr>
              <a:t>Една компания, която използва технологии и големи данни за подобряване на прозренията, е </a:t>
            </a:r>
            <a:r>
              <a:rPr lang="en-US" dirty="0">
                <a:solidFill>
                  <a:srgbClr val="406F70"/>
                </a:solidFill>
                <a:cs typeface="Calibri"/>
                <a:hlinkClick r:id="rId4"/>
              </a:rPr>
              <a:t>Winnow</a:t>
            </a:r>
            <a:r>
              <a:rPr lang="en-US" dirty="0">
                <a:solidFill>
                  <a:srgbClr val="406F70"/>
                </a:solidFill>
                <a:cs typeface="Calibri"/>
              </a:rPr>
              <a:t>.  </a:t>
            </a:r>
          </a:p>
          <a:p>
            <a:pPr algn="just"/>
            <a:r>
              <a:rPr lang="ru-RU" sz="2200" dirty="0">
                <a:solidFill>
                  <a:srgbClr val="406F70"/>
                </a:solidFill>
                <a:cs typeface="Calibri"/>
              </a:rPr>
              <a:t>Winnow използва интелигентен контейнер, който претегля отпадъците при изхвърлянето им и използва изкуствен интелект (AI) за идентифициране на източника на отпадъци.</a:t>
            </a:r>
          </a:p>
          <a:p>
            <a:pPr algn="just"/>
            <a:r>
              <a:rPr lang="ru-RU" sz="2200" dirty="0">
                <a:solidFill>
                  <a:srgbClr val="406F70"/>
                </a:solidFill>
                <a:cs typeface="Calibri"/>
              </a:rPr>
              <a:t>Чрез анализи Winnow след това предоставя на МСП информация за това как те могат да намалят отпадъците си, създавайки по -устойчив модел и намалявайки неефективността на бизнеса</a:t>
            </a:r>
            <a:r>
              <a:rPr lang="en-US" sz="2200" dirty="0">
                <a:solidFill>
                  <a:srgbClr val="406F70"/>
                </a:solidFill>
                <a:cs typeface="Calibri"/>
              </a:rPr>
              <a:t>.</a:t>
            </a:r>
          </a:p>
          <a:p>
            <a:pPr algn="just"/>
            <a:endParaRPr lang="en-US" dirty="0">
              <a:highlight>
                <a:srgbClr val="FFFF00"/>
              </a:highlight>
              <a:cs typeface="Calibri" panose="020F0502020204030204"/>
            </a:endParaRPr>
          </a:p>
        </p:txBody>
      </p:sp>
    </p:spTree>
    <p:extLst>
      <p:ext uri="{BB962C8B-B14F-4D97-AF65-F5344CB8AC3E}">
        <p14:creationId xmlns:p14="http://schemas.microsoft.com/office/powerpoint/2010/main" val="3230042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39DC2CF-06FC-448B-B190-A7CA08FA5FB1}"/>
              </a:ext>
            </a:extLst>
          </p:cNvPr>
          <p:cNvSpPr>
            <a:spLocks noGrp="1"/>
          </p:cNvSpPr>
          <p:nvPr>
            <p:ph type="body" sz="quarter" idx="13"/>
          </p:nvPr>
        </p:nvSpPr>
        <p:spPr/>
        <p:txBody>
          <a:bodyPr vert="horz" lIns="91440" tIns="45720" rIns="91440" bIns="45720" rtlCol="0" anchor="t">
            <a:normAutofit/>
          </a:bodyPr>
          <a:lstStyle/>
          <a:p>
            <a:r>
              <a:rPr lang="en-US" b="1" dirty="0">
                <a:solidFill>
                  <a:srgbClr val="CC9131"/>
                </a:solidFill>
                <a:cs typeface="Calibri"/>
              </a:rPr>
              <a:t>IKEA – Winnow </a:t>
            </a:r>
            <a:endParaRPr lang="en-US" dirty="0">
              <a:solidFill>
                <a:srgbClr val="CC9131"/>
              </a:solidFill>
              <a:cs typeface="Calibri"/>
            </a:endParaRPr>
          </a:p>
        </p:txBody>
      </p:sp>
      <p:pic>
        <p:nvPicPr>
          <p:cNvPr id="5" name="Picture 5">
            <a:hlinkClick r:id="" action="ppaction://media"/>
            <a:extLst>
              <a:ext uri="{FF2B5EF4-FFF2-40B4-BE49-F238E27FC236}">
                <a16:creationId xmlns:a16="http://schemas.microsoft.com/office/drawing/2014/main" id="{2A67CC5E-A22C-447F-A76B-E39707E0B47B}"/>
              </a:ext>
            </a:extLst>
          </p:cNvPr>
          <p:cNvPicPr>
            <a:picLocks noGrp="1" noRot="1" noChangeAspect="1"/>
          </p:cNvPicPr>
          <p:nvPr>
            <p:ph type="pic" sz="quarter" idx="15"/>
            <a:videoFile r:link="rId1"/>
          </p:nvPr>
        </p:nvPicPr>
        <p:blipFill rotWithShape="1">
          <a:blip r:embed="rId3"/>
          <a:srcRect t="9074" b="9074"/>
          <a:stretch/>
        </p:blipFill>
        <p:spPr/>
      </p:pic>
      <p:sp>
        <p:nvSpPr>
          <p:cNvPr id="2" name="TextBox 1">
            <a:extLst>
              <a:ext uri="{FF2B5EF4-FFF2-40B4-BE49-F238E27FC236}">
                <a16:creationId xmlns:a16="http://schemas.microsoft.com/office/drawing/2014/main" id="{98FDFB94-E001-486D-813C-5F562B9C320F}"/>
              </a:ext>
            </a:extLst>
          </p:cNvPr>
          <p:cNvSpPr txBox="1"/>
          <p:nvPr/>
        </p:nvSpPr>
        <p:spPr>
          <a:xfrm>
            <a:off x="619433" y="5928851"/>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ea typeface="+mn-lt"/>
                <a:cs typeface="+mn-lt"/>
                <a:hlinkClick r:id="rId4"/>
              </a:rPr>
              <a:t>IKEA and Winnow building the kitchen of the future - YouTube</a:t>
            </a:r>
            <a:endParaRPr lang="en-US" sz="1400"/>
          </a:p>
        </p:txBody>
      </p:sp>
      <p:sp>
        <p:nvSpPr>
          <p:cNvPr id="4" name="TextBox 3">
            <a:extLst>
              <a:ext uri="{FF2B5EF4-FFF2-40B4-BE49-F238E27FC236}">
                <a16:creationId xmlns:a16="http://schemas.microsoft.com/office/drawing/2014/main" id="{CE352166-29CE-4DAB-874F-58C64E206CAA}"/>
              </a:ext>
            </a:extLst>
          </p:cNvPr>
          <p:cNvSpPr txBox="1"/>
          <p:nvPr/>
        </p:nvSpPr>
        <p:spPr>
          <a:xfrm>
            <a:off x="9167132" y="1639687"/>
            <a:ext cx="2850696" cy="504753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ru-RU" sz="2300" dirty="0">
                <a:solidFill>
                  <a:srgbClr val="406F70"/>
                </a:solidFill>
                <a:ea typeface="+mn-lt"/>
                <a:cs typeface="+mn-lt"/>
              </a:rPr>
              <a:t>Хранителните отпадъци са сложен въпрос, но IKEA &amp; Winnow доказват, че решенията на проблема са възможни. IKEA UK&amp;I прокарва път като първият бизнес в света, който въвежда AI в своите кухни за борба с разхищението на храни.</a:t>
            </a:r>
            <a:endParaRPr lang="en-US" sz="2300" dirty="0">
              <a:solidFill>
                <a:srgbClr val="406F70"/>
              </a:solidFill>
            </a:endParaRPr>
          </a:p>
        </p:txBody>
      </p:sp>
      <p:sp>
        <p:nvSpPr>
          <p:cNvPr id="7" name="Oval 6">
            <a:extLst>
              <a:ext uri="{FF2B5EF4-FFF2-40B4-BE49-F238E27FC236}">
                <a16:creationId xmlns:a16="http://schemas.microsoft.com/office/drawing/2014/main" id="{2FD34F88-82EA-4F3B-8942-9C21E11A8197}"/>
              </a:ext>
            </a:extLst>
          </p:cNvPr>
          <p:cNvSpPr/>
          <p:nvPr/>
        </p:nvSpPr>
        <p:spPr>
          <a:xfrm>
            <a:off x="1226573" y="1005347"/>
            <a:ext cx="1954160" cy="1265902"/>
          </a:xfrm>
          <a:prstGeom prst="ellipse">
            <a:avLst/>
          </a:prstGeom>
          <a:solidFill>
            <a:srgbClr val="F5C0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06F70"/>
                </a:solidFill>
                <a:cs typeface="Calibri"/>
              </a:rPr>
              <a:t>WATCH</a:t>
            </a:r>
            <a:endParaRPr lang="en-US" sz="2400" dirty="0"/>
          </a:p>
        </p:txBody>
      </p:sp>
    </p:spTree>
    <p:extLst>
      <p:ext uri="{BB962C8B-B14F-4D97-AF65-F5344CB8AC3E}">
        <p14:creationId xmlns:p14="http://schemas.microsoft.com/office/powerpoint/2010/main" val="8868601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A picture containing indoor, person, dish&#10;&#10;Description automatically generated">
            <a:extLst>
              <a:ext uri="{FF2B5EF4-FFF2-40B4-BE49-F238E27FC236}">
                <a16:creationId xmlns:a16="http://schemas.microsoft.com/office/drawing/2014/main" id="{2A27C13F-25C5-4963-A815-3B1CFDA56E74}"/>
              </a:ext>
            </a:extLst>
          </p:cNvPr>
          <p:cNvPicPr>
            <a:picLocks noGrp="1" noChangeAspect="1"/>
          </p:cNvPicPr>
          <p:nvPr>
            <p:ph type="pic" sz="quarter" idx="18"/>
          </p:nvPr>
        </p:nvPicPr>
        <p:blipFill rotWithShape="1">
          <a:blip r:embed="rId3" cstate="screen">
            <a:extLst>
              <a:ext uri="{28A0092B-C50C-407E-A947-70E740481C1C}">
                <a14:useLocalDpi xmlns:a14="http://schemas.microsoft.com/office/drawing/2010/main"/>
              </a:ext>
            </a:extLst>
          </a:blip>
          <a:srcRect/>
          <a:stretch/>
        </p:blipFill>
        <p:spPr/>
      </p:pic>
      <p:sp>
        <p:nvSpPr>
          <p:cNvPr id="3" name="Text Placeholder 2">
            <a:extLst>
              <a:ext uri="{FF2B5EF4-FFF2-40B4-BE49-F238E27FC236}">
                <a16:creationId xmlns:a16="http://schemas.microsoft.com/office/drawing/2014/main" id="{4BDED156-C906-4BD5-870A-81353DCB09A4}"/>
              </a:ext>
            </a:extLst>
          </p:cNvPr>
          <p:cNvSpPr>
            <a:spLocks noGrp="1"/>
          </p:cNvSpPr>
          <p:nvPr>
            <p:ph type="body" sz="quarter" idx="19"/>
          </p:nvPr>
        </p:nvSpPr>
        <p:spPr/>
        <p:txBody>
          <a:bodyPr vert="horz" lIns="91440" tIns="45720" rIns="91440" bIns="45720" rtlCol="0" anchor="t">
            <a:normAutofit fontScale="85000" lnSpcReduction="10000"/>
          </a:bodyPr>
          <a:lstStyle/>
          <a:p>
            <a:r>
              <a:rPr lang="bg-BG" b="1" dirty="0">
                <a:solidFill>
                  <a:srgbClr val="406F70"/>
                </a:solidFill>
                <a:cs typeface="Calibri"/>
              </a:rPr>
              <a:t>Пример</a:t>
            </a:r>
            <a:r>
              <a:rPr lang="en-US" b="1" dirty="0">
                <a:solidFill>
                  <a:srgbClr val="406F70"/>
                </a:solidFill>
                <a:cs typeface="Calibri"/>
              </a:rPr>
              <a:t>: </a:t>
            </a:r>
            <a:r>
              <a:rPr lang="en-US" b="1" dirty="0" err="1">
                <a:solidFill>
                  <a:srgbClr val="406F70"/>
                </a:solidFill>
                <a:cs typeface="Calibri"/>
              </a:rPr>
              <a:t>Leanpath</a:t>
            </a:r>
            <a:r>
              <a:rPr lang="en-US" b="1" dirty="0">
                <a:solidFill>
                  <a:srgbClr val="406F70"/>
                </a:solidFill>
                <a:cs typeface="Calibri"/>
              </a:rPr>
              <a:t> and </a:t>
            </a:r>
            <a:r>
              <a:rPr lang="en-US" b="1" dirty="0" err="1">
                <a:solidFill>
                  <a:srgbClr val="406F70"/>
                </a:solidFill>
                <a:cs typeface="Calibri"/>
              </a:rPr>
              <a:t>Tenzo</a:t>
            </a:r>
            <a:endParaRPr lang="en-US" dirty="0"/>
          </a:p>
        </p:txBody>
      </p:sp>
      <p:sp>
        <p:nvSpPr>
          <p:cNvPr id="7" name="Text Placeholder 6">
            <a:extLst>
              <a:ext uri="{FF2B5EF4-FFF2-40B4-BE49-F238E27FC236}">
                <a16:creationId xmlns:a16="http://schemas.microsoft.com/office/drawing/2014/main" id="{8C72914F-1C19-4A17-8983-964F6EFD1B80}"/>
              </a:ext>
            </a:extLst>
          </p:cNvPr>
          <p:cNvSpPr>
            <a:spLocks noGrp="1"/>
          </p:cNvSpPr>
          <p:nvPr>
            <p:ph type="body" sz="quarter" idx="20"/>
          </p:nvPr>
        </p:nvSpPr>
        <p:spPr>
          <a:xfrm>
            <a:off x="586552" y="1786300"/>
            <a:ext cx="5651292" cy="4043000"/>
          </a:xfrm>
        </p:spPr>
        <p:txBody>
          <a:bodyPr vert="horz" lIns="91440" tIns="45720" rIns="91440" bIns="45720" rtlCol="0" anchor="t">
            <a:noAutofit/>
          </a:bodyPr>
          <a:lstStyle/>
          <a:p>
            <a:pPr rtl="0"/>
            <a:r>
              <a:rPr lang="bg-BG" dirty="0">
                <a:solidFill>
                  <a:srgbClr val="406F70"/>
                </a:solidFill>
              </a:rPr>
              <a:t>Други компании, по</a:t>
            </a:r>
            <a:r>
              <a:rPr lang="bg-BG" dirty="0">
                <a:solidFill>
                  <a:srgbClr val="406F70"/>
                </a:solidFill>
                <a:hlinkClick r:id="rId4"/>
              </a:rPr>
              <a:t>–</a:t>
            </a:r>
            <a:r>
              <a:rPr lang="bg-BG" dirty="0">
                <a:solidFill>
                  <a:srgbClr val="406F70"/>
                </a:solidFill>
              </a:rPr>
              <a:t>специално </a:t>
            </a:r>
            <a:r>
              <a:rPr lang="en-IE" u="sng" dirty="0" err="1">
                <a:hlinkClick r:id="rId4"/>
              </a:rPr>
              <a:t>LeanPath</a:t>
            </a:r>
            <a:r>
              <a:rPr lang="en-IE" dirty="0"/>
              <a:t> </a:t>
            </a:r>
            <a:r>
              <a:rPr lang="bg-BG" dirty="0">
                <a:solidFill>
                  <a:srgbClr val="406F70"/>
                </a:solidFill>
              </a:rPr>
              <a:t>и</a:t>
            </a:r>
            <a:r>
              <a:rPr lang="en-IE" dirty="0"/>
              <a:t> </a:t>
            </a:r>
            <a:r>
              <a:rPr lang="en-IE" u="sng" dirty="0" err="1">
                <a:hlinkClick r:id="rId5"/>
              </a:rPr>
              <a:t>Tenzo</a:t>
            </a:r>
            <a:r>
              <a:rPr lang="en-IE" dirty="0"/>
              <a:t>, </a:t>
            </a:r>
            <a:r>
              <a:rPr lang="ru-RU" dirty="0">
                <a:solidFill>
                  <a:srgbClr val="000000"/>
                </a:solidFill>
                <a:effectLst/>
              </a:rPr>
              <a:t>предлагат подобни решения. </a:t>
            </a:r>
          </a:p>
          <a:p>
            <a:pPr rtl="0"/>
            <a:r>
              <a:rPr lang="ru-RU" dirty="0">
                <a:solidFill>
                  <a:srgbClr val="000000"/>
                </a:solidFill>
                <a:effectLst/>
              </a:rPr>
              <a:t>Но въпреки че предложения като тези биха могли да отидат далеч в помощ на ресторантите за ограничаване на хранителните отпадъци в задната част на къщата, те все още не обсъждат какво да правят с всички хранителни отпадъци след консумация, които се натрупват в ресторантите-тоест остатъците от нашите чинии. </a:t>
            </a:r>
          </a:p>
          <a:p>
            <a:pPr algn="just"/>
            <a:endParaRPr lang="en-US" dirty="0">
              <a:highlight>
                <a:srgbClr val="FFFF00"/>
              </a:highlight>
              <a:cs typeface="Calibri" panose="020F0502020204030204"/>
            </a:endParaRPr>
          </a:p>
        </p:txBody>
      </p:sp>
    </p:spTree>
    <p:extLst>
      <p:ext uri="{BB962C8B-B14F-4D97-AF65-F5344CB8AC3E}">
        <p14:creationId xmlns:p14="http://schemas.microsoft.com/office/powerpoint/2010/main" val="4119542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FB4DBF3-D369-554B-8D41-3B5A6C31DC61}"/>
              </a:ext>
            </a:extLst>
          </p:cNvPr>
          <p:cNvSpPr>
            <a:spLocks noGrp="1"/>
          </p:cNvSpPr>
          <p:nvPr>
            <p:ph type="body" sz="quarter" idx="19"/>
          </p:nvPr>
        </p:nvSpPr>
        <p:spPr>
          <a:xfrm>
            <a:off x="423713" y="511176"/>
            <a:ext cx="8857251" cy="1160989"/>
          </a:xfrm>
        </p:spPr>
        <p:txBody>
          <a:bodyPr vert="horz" lIns="91440" tIns="45720" rIns="91440" bIns="45720" rtlCol="0" anchor="t">
            <a:normAutofit fontScale="92500"/>
          </a:bodyPr>
          <a:lstStyle/>
          <a:p>
            <a:r>
              <a:rPr lang="ru-RU" sz="3200" b="1" dirty="0">
                <a:solidFill>
                  <a:srgbClr val="CC9131"/>
                </a:solidFill>
                <a:ea typeface="+mn-lt"/>
                <a:cs typeface="+mn-lt"/>
              </a:rPr>
              <a:t>Технологиите и комуникациите променят начина, по който намираме, ядем и изхвърляме храната си</a:t>
            </a:r>
            <a:endParaRPr lang="en-US" sz="3200" b="1" dirty="0">
              <a:solidFill>
                <a:srgbClr val="CC9131"/>
              </a:solidFill>
              <a:cs typeface="Calibri"/>
            </a:endParaRPr>
          </a:p>
        </p:txBody>
      </p:sp>
      <p:sp>
        <p:nvSpPr>
          <p:cNvPr id="3" name="Text Placeholder 2">
            <a:extLst>
              <a:ext uri="{FF2B5EF4-FFF2-40B4-BE49-F238E27FC236}">
                <a16:creationId xmlns:a16="http://schemas.microsoft.com/office/drawing/2014/main" id="{E9B4DEC8-B86F-5D4A-8F13-AD02E884FFFE}"/>
              </a:ext>
            </a:extLst>
          </p:cNvPr>
          <p:cNvSpPr>
            <a:spLocks noGrp="1"/>
          </p:cNvSpPr>
          <p:nvPr>
            <p:ph type="body" sz="quarter" idx="20"/>
          </p:nvPr>
        </p:nvSpPr>
        <p:spPr>
          <a:xfrm>
            <a:off x="326571" y="1672165"/>
            <a:ext cx="10241114" cy="3646284"/>
          </a:xfrm>
        </p:spPr>
        <p:txBody>
          <a:bodyPr vert="horz" lIns="91440" tIns="45720" rIns="91440" bIns="45720" rtlCol="0" anchor="t">
            <a:noAutofit/>
          </a:bodyPr>
          <a:lstStyle/>
          <a:p>
            <a:pPr marL="342900" indent="-342900">
              <a:buFont typeface="Arial" panose="020B0604020202020204" pitchFamily="34" charset="0"/>
              <a:buChar char="•"/>
            </a:pPr>
            <a:r>
              <a:rPr lang="ru-RU" sz="2200" dirty="0">
                <a:solidFill>
                  <a:srgbClr val="406F70"/>
                </a:solidFill>
                <a:ea typeface="+mn-lt"/>
                <a:cs typeface="+mn-lt"/>
              </a:rPr>
              <a:t>Ресторантите, кафенетата и заведенията за хранене, приемащи нови тенденции в храните, не само предоставят на клиентите си възможност да консумират техния продукт, но и като възможност за потребителите да се ангажират и да научат за най -новите тенденции в хранително-вкусовата промишленост</a:t>
            </a:r>
            <a:r>
              <a:rPr lang="en-IE" sz="2200" dirty="0">
                <a:solidFill>
                  <a:srgbClr val="406F70"/>
                </a:solidFill>
                <a:ea typeface="+mn-lt"/>
                <a:cs typeface="+mn-lt"/>
              </a:rPr>
              <a:t>. (</a:t>
            </a:r>
            <a:r>
              <a:rPr lang="en-IE" sz="2200" dirty="0">
                <a:solidFill>
                  <a:srgbClr val="406F70"/>
                </a:solidFill>
                <a:ea typeface="+mn-lt"/>
                <a:cs typeface="+mn-lt"/>
                <a:hlinkClick r:id="rId2"/>
              </a:rPr>
              <a:t>Food for Life</a:t>
            </a:r>
            <a:r>
              <a:rPr lang="en-IE" sz="2200" dirty="0">
                <a:solidFill>
                  <a:srgbClr val="406F70"/>
                </a:solidFill>
                <a:ea typeface="+mn-lt"/>
                <a:cs typeface="+mn-lt"/>
              </a:rPr>
              <a:t>) </a:t>
            </a:r>
            <a:endParaRPr lang="en-US" sz="2200" dirty="0">
              <a:solidFill>
                <a:srgbClr val="406F70"/>
              </a:solidFill>
              <a:cs typeface="Calibri"/>
            </a:endParaRPr>
          </a:p>
          <a:p>
            <a:pPr marL="342900" indent="-342900">
              <a:buFont typeface="Arial" panose="020B0604020202020204" pitchFamily="34" charset="0"/>
              <a:buChar char="•"/>
            </a:pPr>
            <a:r>
              <a:rPr lang="ru-RU" sz="2200" dirty="0">
                <a:solidFill>
                  <a:srgbClr val="406F70"/>
                </a:solidFill>
                <a:ea typeface="+mn-lt"/>
                <a:cs typeface="+mn-lt"/>
              </a:rPr>
              <a:t>Въпреки че са един от най -големите работодатели в Европа, 70% от хранителните услуги/ МСП заявиха, че не се занимават с никакви изследвания и иновации, като само около 20% казват, че биха били готови да изпробват нови или съществуващи технологии, с които разполагат</a:t>
            </a:r>
            <a:r>
              <a:rPr lang="en-IE" sz="2200" dirty="0">
                <a:solidFill>
                  <a:srgbClr val="406F70"/>
                </a:solidFill>
                <a:ea typeface="+mn-lt"/>
                <a:cs typeface="+mn-lt"/>
              </a:rPr>
              <a:t>. (</a:t>
            </a:r>
            <a:r>
              <a:rPr lang="en-IE" sz="2200" dirty="0">
                <a:solidFill>
                  <a:srgbClr val="406F70"/>
                </a:solidFill>
                <a:ea typeface="+mn-lt"/>
                <a:cs typeface="+mn-lt"/>
                <a:hlinkClick r:id="rId2"/>
              </a:rPr>
              <a:t>Food for Life</a:t>
            </a:r>
            <a:r>
              <a:rPr lang="en-IE" sz="2200" dirty="0">
                <a:solidFill>
                  <a:srgbClr val="406F70"/>
                </a:solidFill>
                <a:ea typeface="+mn-lt"/>
                <a:cs typeface="+mn-lt"/>
              </a:rPr>
              <a:t>) </a:t>
            </a:r>
          </a:p>
          <a:p>
            <a:pPr marL="342900" indent="-342900">
              <a:buFont typeface="Arial" panose="020B0604020202020204" pitchFamily="34" charset="0"/>
              <a:buChar char="•"/>
            </a:pPr>
            <a:r>
              <a:rPr lang="ru-RU" sz="2200" dirty="0">
                <a:solidFill>
                  <a:srgbClr val="406F70"/>
                </a:solidFill>
                <a:ea typeface="+mn-lt"/>
                <a:cs typeface="+mn-lt"/>
              </a:rPr>
              <a:t>Като ключови двигатели на промяната в сектора е важно предприятията за хранителни услуги постоянно да търсят иновации.</a:t>
            </a:r>
          </a:p>
          <a:p>
            <a:pPr marL="342900" indent="-342900">
              <a:buFont typeface="Arial" panose="020B0604020202020204" pitchFamily="34" charset="0"/>
              <a:buChar char="•"/>
            </a:pPr>
            <a:r>
              <a:rPr lang="ru-RU" sz="2200" i="1" dirty="0">
                <a:solidFill>
                  <a:srgbClr val="406F70"/>
                </a:solidFill>
                <a:ea typeface="+mn-lt"/>
                <a:cs typeface="+mn-lt"/>
              </a:rPr>
              <a:t>„Изследванията и иновациите (R&amp;I) са ключови двигатели за ускоряване на прехода към устойчиви, здравословни и приобщаващи хранителни системи“</a:t>
            </a:r>
            <a:r>
              <a:rPr lang="en-IE" sz="2200" i="1" dirty="0">
                <a:solidFill>
                  <a:srgbClr val="406F70"/>
                </a:solidFill>
                <a:ea typeface="+mn-lt"/>
                <a:cs typeface="+mn-lt"/>
              </a:rPr>
              <a:t>(</a:t>
            </a:r>
            <a:r>
              <a:rPr lang="en-IE" sz="2200" i="1" dirty="0">
                <a:solidFill>
                  <a:srgbClr val="406F70"/>
                </a:solidFill>
                <a:ea typeface="+mn-lt"/>
                <a:cs typeface="+mn-lt"/>
                <a:hlinkClick r:id="rId3"/>
              </a:rPr>
              <a:t>Farm to Fork Strategy</a:t>
            </a:r>
            <a:r>
              <a:rPr lang="en-IE" sz="2200" i="1" dirty="0">
                <a:solidFill>
                  <a:srgbClr val="406F70"/>
                </a:solidFill>
                <a:ea typeface="+mn-lt"/>
                <a:cs typeface="+mn-lt"/>
              </a:rPr>
              <a:t>)</a:t>
            </a:r>
            <a:endParaRPr lang="en-IE" sz="2200" dirty="0">
              <a:solidFill>
                <a:srgbClr val="406F70"/>
              </a:solidFill>
              <a:ea typeface="+mn-lt"/>
              <a:cs typeface="+mn-lt"/>
            </a:endParaRPr>
          </a:p>
          <a:p>
            <a:pPr marL="342900" indent="-342900">
              <a:buChar char="•"/>
            </a:pPr>
            <a:endParaRPr lang="en-IE" dirty="0">
              <a:solidFill>
                <a:srgbClr val="406F70"/>
              </a:solidFill>
              <a:ea typeface="+mn-lt"/>
              <a:cs typeface="+mn-lt"/>
            </a:endParaRPr>
          </a:p>
          <a:p>
            <a:pPr marL="342900" indent="-342900">
              <a:buChar char="•"/>
            </a:pPr>
            <a:endParaRPr lang="en-IE" dirty="0">
              <a:cs typeface="Calibri"/>
            </a:endParaRPr>
          </a:p>
          <a:p>
            <a:pPr marL="342900" indent="-342900">
              <a:buChar char="•"/>
            </a:pPr>
            <a:endParaRPr lang="en-IE" dirty="0">
              <a:ea typeface="+mn-lt"/>
              <a:cs typeface="+mn-lt"/>
            </a:endParaRPr>
          </a:p>
          <a:p>
            <a:pPr marL="342900" indent="-342900">
              <a:buChar char="•"/>
            </a:pPr>
            <a:endParaRPr lang="en-IE" dirty="0">
              <a:ea typeface="+mn-lt"/>
              <a:cs typeface="+mn-lt"/>
            </a:endParaRPr>
          </a:p>
          <a:p>
            <a:pPr marL="342900" indent="-342900">
              <a:buChar char="•"/>
            </a:pPr>
            <a:endParaRPr lang="en-IE" dirty="0">
              <a:ea typeface="+mn-lt"/>
              <a:cs typeface="+mn-lt"/>
            </a:endParaRPr>
          </a:p>
        </p:txBody>
      </p:sp>
    </p:spTree>
    <p:extLst>
      <p:ext uri="{BB962C8B-B14F-4D97-AF65-F5344CB8AC3E}">
        <p14:creationId xmlns:p14="http://schemas.microsoft.com/office/powerpoint/2010/main" val="15206539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3C15E75C-CEE5-40E3-AE07-8FA15D00F630}"/>
              </a:ext>
            </a:extLst>
          </p:cNvPr>
          <p:cNvPicPr>
            <a:picLocks noGrp="1" noChangeAspect="1"/>
          </p:cNvPicPr>
          <p:nvPr>
            <p:ph type="pic" sz="quarter" idx="18"/>
          </p:nvPr>
        </p:nvPicPr>
        <p:blipFill rotWithShape="1">
          <a:blip r:embed="rId2" cstate="screen">
            <a:extLst>
              <a:ext uri="{28A0092B-C50C-407E-A947-70E740481C1C}">
                <a14:useLocalDpi xmlns:a14="http://schemas.microsoft.com/office/drawing/2010/main"/>
              </a:ext>
            </a:extLst>
          </a:blip>
          <a:srcRect/>
          <a:stretch/>
        </p:blipFill>
        <p:spPr>
          <a:xfrm flipH="1">
            <a:off x="6540708" y="6385"/>
            <a:ext cx="5651292" cy="6261962"/>
          </a:xfrm>
        </p:spPr>
      </p:pic>
      <p:sp>
        <p:nvSpPr>
          <p:cNvPr id="2" name="Text Placeholder 1">
            <a:extLst>
              <a:ext uri="{FF2B5EF4-FFF2-40B4-BE49-F238E27FC236}">
                <a16:creationId xmlns:a16="http://schemas.microsoft.com/office/drawing/2014/main" id="{6DB63244-E7B6-4335-B6CA-698AF98EDFAE}"/>
              </a:ext>
            </a:extLst>
          </p:cNvPr>
          <p:cNvSpPr>
            <a:spLocks noGrp="1"/>
          </p:cNvSpPr>
          <p:nvPr>
            <p:ph type="body" sz="quarter" idx="19"/>
          </p:nvPr>
        </p:nvSpPr>
        <p:spPr/>
        <p:txBody>
          <a:bodyPr vert="horz" lIns="91440" tIns="45720" rIns="91440" bIns="45720" rtlCol="0" anchor="t">
            <a:normAutofit/>
          </a:bodyPr>
          <a:lstStyle/>
          <a:p>
            <a:r>
              <a:rPr lang="en-US" b="1" dirty="0">
                <a:solidFill>
                  <a:srgbClr val="406F70"/>
                </a:solidFill>
                <a:cs typeface="Calibri"/>
              </a:rPr>
              <a:t>3) </a:t>
            </a:r>
            <a:r>
              <a:rPr lang="bg-BG" b="1" dirty="0">
                <a:solidFill>
                  <a:srgbClr val="406F70"/>
                </a:solidFill>
                <a:cs typeface="Calibri"/>
              </a:rPr>
              <a:t>Подобрена статистика</a:t>
            </a:r>
            <a:endParaRPr lang="en-US" b="1" dirty="0">
              <a:solidFill>
                <a:srgbClr val="406F70"/>
              </a:solidFill>
            </a:endParaRPr>
          </a:p>
        </p:txBody>
      </p:sp>
      <p:sp>
        <p:nvSpPr>
          <p:cNvPr id="3" name="Text Placeholder 2">
            <a:extLst>
              <a:ext uri="{FF2B5EF4-FFF2-40B4-BE49-F238E27FC236}">
                <a16:creationId xmlns:a16="http://schemas.microsoft.com/office/drawing/2014/main" id="{9891A940-0C8C-4137-97BB-A589CD010A45}"/>
              </a:ext>
            </a:extLst>
          </p:cNvPr>
          <p:cNvSpPr>
            <a:spLocks noGrp="1"/>
          </p:cNvSpPr>
          <p:nvPr>
            <p:ph type="body" sz="quarter" idx="20"/>
          </p:nvPr>
        </p:nvSpPr>
        <p:spPr>
          <a:xfrm>
            <a:off x="579604" y="1786299"/>
            <a:ext cx="5279028" cy="4418879"/>
          </a:xfrm>
        </p:spPr>
        <p:txBody>
          <a:bodyPr vert="horz" lIns="91440" tIns="45720" rIns="91440" bIns="45720" rtlCol="0" anchor="t">
            <a:noAutofit/>
          </a:bodyPr>
          <a:lstStyle/>
          <a:p>
            <a:pPr algn="just"/>
            <a:r>
              <a:rPr lang="ru-RU" dirty="0">
                <a:solidFill>
                  <a:srgbClr val="406F70"/>
                </a:solidFill>
                <a:cs typeface="Calibri"/>
              </a:rPr>
              <a:t>Услугите на точката за продажба (POS) са нарастваща област, тъй като предприятията за хранителни услуги се опитват да включат по-модерни ИКТ в ежедневните си дейности.</a:t>
            </a:r>
          </a:p>
          <a:p>
            <a:pPr algn="just"/>
            <a:r>
              <a:rPr lang="ru-RU" dirty="0">
                <a:solidFill>
                  <a:srgbClr val="406F70"/>
                </a:solidFill>
                <a:cs typeface="Calibri"/>
              </a:rPr>
              <a:t>Някои компании извеждат това на следващото ниво. Компании като </a:t>
            </a:r>
            <a:r>
              <a:rPr lang="en-US" dirty="0">
                <a:solidFill>
                  <a:srgbClr val="406F70"/>
                </a:solidFill>
                <a:cs typeface="Calibri"/>
              </a:rPr>
              <a:t>'</a:t>
            </a:r>
            <a:r>
              <a:rPr lang="en-US" dirty="0">
                <a:solidFill>
                  <a:srgbClr val="406F70"/>
                </a:solidFill>
                <a:cs typeface="Calibri"/>
                <a:hlinkClick r:id="rId3"/>
              </a:rPr>
              <a:t>Toast</a:t>
            </a:r>
            <a:r>
              <a:rPr lang="en-US" dirty="0">
                <a:solidFill>
                  <a:srgbClr val="406F70"/>
                </a:solidFill>
                <a:cs typeface="Calibri"/>
              </a:rPr>
              <a:t>‘ </a:t>
            </a:r>
            <a:r>
              <a:rPr lang="bg-BG" dirty="0">
                <a:solidFill>
                  <a:srgbClr val="406F70"/>
                </a:solidFill>
                <a:cs typeface="Calibri"/>
              </a:rPr>
              <a:t>и</a:t>
            </a:r>
            <a:r>
              <a:rPr lang="en-US" dirty="0">
                <a:solidFill>
                  <a:srgbClr val="406F70"/>
                </a:solidFill>
                <a:cs typeface="Calibri"/>
              </a:rPr>
              <a:t> '</a:t>
            </a:r>
            <a:r>
              <a:rPr lang="en-US" dirty="0">
                <a:solidFill>
                  <a:srgbClr val="406F70"/>
                </a:solidFill>
                <a:cs typeface="Calibri"/>
                <a:hlinkClick r:id="rId4"/>
              </a:rPr>
              <a:t>Avero</a:t>
            </a:r>
            <a:r>
              <a:rPr lang="en-US" dirty="0">
                <a:solidFill>
                  <a:srgbClr val="406F70"/>
                </a:solidFill>
                <a:cs typeface="Calibri"/>
              </a:rPr>
              <a:t>' </a:t>
            </a:r>
            <a:r>
              <a:rPr lang="ru-RU" dirty="0">
                <a:solidFill>
                  <a:srgbClr val="406F70"/>
                </a:solidFill>
                <a:cs typeface="Calibri"/>
              </a:rPr>
              <a:t>предлагат интегрирани софтуерни системи, които събират точки от данни от всички операции и предоставят информация за собствениците, което им позволява да оптимизират бизнеса си.</a:t>
            </a:r>
            <a:endParaRPr lang="en-US" dirty="0">
              <a:cs typeface="Calibri"/>
            </a:endParaRPr>
          </a:p>
        </p:txBody>
      </p:sp>
    </p:spTree>
    <p:extLst>
      <p:ext uri="{BB962C8B-B14F-4D97-AF65-F5344CB8AC3E}">
        <p14:creationId xmlns:p14="http://schemas.microsoft.com/office/powerpoint/2010/main" val="29021826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9B4DEC8-B86F-5D4A-8F13-AD02E884FFFE}"/>
              </a:ext>
            </a:extLst>
          </p:cNvPr>
          <p:cNvSpPr>
            <a:spLocks noGrp="1"/>
          </p:cNvSpPr>
          <p:nvPr>
            <p:ph type="body" sz="quarter" idx="20"/>
          </p:nvPr>
        </p:nvSpPr>
        <p:spPr>
          <a:xfrm>
            <a:off x="363894" y="2095198"/>
            <a:ext cx="11064111" cy="4044345"/>
          </a:xfrm>
        </p:spPr>
        <p:txBody>
          <a:bodyPr vert="horz" lIns="91440" tIns="45720" rIns="91440" bIns="45720" rtlCol="0" anchor="t">
            <a:noAutofit/>
          </a:bodyPr>
          <a:lstStyle/>
          <a:p>
            <a:pPr algn="just"/>
            <a:r>
              <a:rPr lang="ru-RU" dirty="0">
                <a:solidFill>
                  <a:srgbClr val="406F70"/>
                </a:solidFill>
              </a:rPr>
              <a:t>Интернет на нещата или IoT и Интернет на поведение IoB са и двата ключови аспекта в ролята на големите данни в хранителния сектор. IoT се използва за обяснение как мрежа от взаимосвързани „интелигентни“ физически обекти събира и обменя информация и данни през интернет. Сега интелигентните устройства са широко разпространени в кухните и ресторантите, независимо дали става въпрос за единици от точката за продажба, интелигентни хладилници, изкуствен интелект в кухни или приложения за потребители, възможността за събиране на данни е навсякъде.</a:t>
            </a:r>
          </a:p>
          <a:p>
            <a:pPr algn="just"/>
            <a:r>
              <a:rPr lang="ru-RU" dirty="0">
                <a:solidFill>
                  <a:srgbClr val="406F70"/>
                </a:solidFill>
              </a:rPr>
              <a:t>IoB се отнася до начина, по който тези данни се анализират чрез поведенческа психология, за да се получи ценна представа за поведението на потребителите, което от своя страна помага на компаниите да достигнат до потребителите и да предложат по -добро приспособяване към пазара.</a:t>
            </a:r>
            <a:endParaRPr lang="en-IE" dirty="0">
              <a:ea typeface="+mn-lt"/>
              <a:cs typeface="+mn-lt"/>
            </a:endParaRPr>
          </a:p>
          <a:p>
            <a:pPr marL="342900" indent="-342900">
              <a:buChar char="•"/>
            </a:pPr>
            <a:endParaRPr lang="en-IE" dirty="0">
              <a:ea typeface="+mn-lt"/>
              <a:cs typeface="+mn-lt"/>
            </a:endParaRPr>
          </a:p>
          <a:p>
            <a:pPr marL="342900" indent="-342900">
              <a:buChar char="•"/>
            </a:pPr>
            <a:endParaRPr lang="en-IE" dirty="0">
              <a:ea typeface="+mn-lt"/>
              <a:cs typeface="+mn-lt"/>
            </a:endParaRPr>
          </a:p>
          <a:p>
            <a:pPr marL="342900" indent="-342900">
              <a:buChar char="•"/>
            </a:pPr>
            <a:endParaRPr lang="en-IE" dirty="0">
              <a:ea typeface="+mn-lt"/>
              <a:cs typeface="+mn-lt"/>
            </a:endParaRPr>
          </a:p>
          <a:p>
            <a:pPr marL="342900" indent="-342900">
              <a:buChar char="•"/>
            </a:pPr>
            <a:endParaRPr lang="en-IE" dirty="0">
              <a:ea typeface="+mn-lt"/>
              <a:cs typeface="+mn-lt"/>
            </a:endParaRPr>
          </a:p>
          <a:p>
            <a:pPr marL="342900" indent="-342900">
              <a:buChar char="•"/>
            </a:pPr>
            <a:endParaRPr lang="en-IE" dirty="0">
              <a:ea typeface="+mn-lt"/>
              <a:cs typeface="+mn-lt"/>
            </a:endParaRPr>
          </a:p>
        </p:txBody>
      </p:sp>
      <p:sp>
        <p:nvSpPr>
          <p:cNvPr id="2" name="TextBox 1">
            <a:extLst>
              <a:ext uri="{FF2B5EF4-FFF2-40B4-BE49-F238E27FC236}">
                <a16:creationId xmlns:a16="http://schemas.microsoft.com/office/drawing/2014/main" id="{44BD9A8D-69BD-4BC4-B0F6-3FD735B12111}"/>
              </a:ext>
            </a:extLst>
          </p:cNvPr>
          <p:cNvSpPr txBox="1"/>
          <p:nvPr/>
        </p:nvSpPr>
        <p:spPr>
          <a:xfrm>
            <a:off x="459195" y="952544"/>
            <a:ext cx="8425012" cy="1200329"/>
          </a:xfrm>
          <a:prstGeom prst="rect">
            <a:avLst/>
          </a:prstGeom>
          <a:noFill/>
        </p:spPr>
        <p:txBody>
          <a:bodyPr wrap="square" rtlCol="0">
            <a:spAutoFit/>
          </a:bodyPr>
          <a:lstStyle/>
          <a:p>
            <a:r>
              <a:rPr lang="bg-BG" sz="3600" b="1" dirty="0">
                <a:solidFill>
                  <a:srgbClr val="CC9131"/>
                </a:solidFill>
                <a:ea typeface="+mn-lt"/>
                <a:cs typeface="+mn-lt"/>
              </a:rPr>
              <a:t>Чували ли сте за </a:t>
            </a:r>
            <a:r>
              <a:rPr lang="en-IE" sz="3600" b="1" dirty="0">
                <a:solidFill>
                  <a:srgbClr val="CC9131"/>
                </a:solidFill>
                <a:ea typeface="+mn-lt"/>
                <a:cs typeface="+mn-lt"/>
              </a:rPr>
              <a:t>IoT </a:t>
            </a:r>
            <a:r>
              <a:rPr lang="bg-BG" sz="3600" b="1" dirty="0">
                <a:solidFill>
                  <a:srgbClr val="CC9131"/>
                </a:solidFill>
                <a:ea typeface="+mn-lt"/>
                <a:cs typeface="+mn-lt"/>
              </a:rPr>
              <a:t>и</a:t>
            </a:r>
            <a:r>
              <a:rPr lang="en-IE" sz="3600" b="1" dirty="0">
                <a:solidFill>
                  <a:srgbClr val="CC9131"/>
                </a:solidFill>
                <a:ea typeface="+mn-lt"/>
                <a:cs typeface="+mn-lt"/>
              </a:rPr>
              <a:t> </a:t>
            </a:r>
            <a:r>
              <a:rPr lang="en-IE" sz="3600" b="1" dirty="0" err="1">
                <a:solidFill>
                  <a:srgbClr val="CC9131"/>
                </a:solidFill>
                <a:ea typeface="+mn-lt"/>
                <a:cs typeface="+mn-lt"/>
              </a:rPr>
              <a:t>IoB</a:t>
            </a:r>
            <a:r>
              <a:rPr lang="bg-BG" sz="3600" b="1" dirty="0">
                <a:solidFill>
                  <a:srgbClr val="CC9131"/>
                </a:solidFill>
                <a:ea typeface="+mn-lt"/>
                <a:cs typeface="+mn-lt"/>
              </a:rPr>
              <a:t> – Интернет на нещата и Интернет на поведението</a:t>
            </a:r>
            <a:r>
              <a:rPr lang="en-IE" sz="3600" b="1" dirty="0">
                <a:solidFill>
                  <a:srgbClr val="CC9131"/>
                </a:solidFill>
                <a:ea typeface="+mn-lt"/>
                <a:cs typeface="+mn-lt"/>
              </a:rPr>
              <a:t> ?</a:t>
            </a:r>
            <a:endParaRPr lang="en-IE" sz="3600" dirty="0">
              <a:solidFill>
                <a:srgbClr val="CC9131"/>
              </a:solidFill>
            </a:endParaRPr>
          </a:p>
        </p:txBody>
      </p:sp>
    </p:spTree>
    <p:extLst>
      <p:ext uri="{BB962C8B-B14F-4D97-AF65-F5344CB8AC3E}">
        <p14:creationId xmlns:p14="http://schemas.microsoft.com/office/powerpoint/2010/main" val="33233999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B63244-E7B6-4335-B6CA-698AF98EDFAE}"/>
              </a:ext>
            </a:extLst>
          </p:cNvPr>
          <p:cNvSpPr>
            <a:spLocks noGrp="1"/>
          </p:cNvSpPr>
          <p:nvPr>
            <p:ph type="body" sz="quarter" idx="13"/>
          </p:nvPr>
        </p:nvSpPr>
        <p:spPr/>
        <p:txBody>
          <a:bodyPr vert="horz" lIns="91440" tIns="45720" rIns="91440" bIns="45720" rtlCol="0" anchor="t">
            <a:normAutofit/>
          </a:bodyPr>
          <a:lstStyle/>
          <a:p>
            <a:endParaRPr lang="en-US" b="1" dirty="0">
              <a:solidFill>
                <a:srgbClr val="406F70"/>
              </a:solidFill>
              <a:cs typeface="Calibri"/>
            </a:endParaRPr>
          </a:p>
          <a:p>
            <a:r>
              <a:rPr lang="bg-BG" b="1" dirty="0">
                <a:solidFill>
                  <a:srgbClr val="406F70"/>
                </a:solidFill>
                <a:cs typeface="Calibri"/>
              </a:rPr>
              <a:t>Интернет на нещата</a:t>
            </a:r>
            <a:endParaRPr lang="en-US" b="1" dirty="0">
              <a:solidFill>
                <a:srgbClr val="406F70"/>
              </a:solidFill>
            </a:endParaRPr>
          </a:p>
        </p:txBody>
      </p:sp>
      <p:pic>
        <p:nvPicPr>
          <p:cNvPr id="5" name="Picture 5" descr="Diagram&#10;&#10;Description automatically generated">
            <a:extLst>
              <a:ext uri="{FF2B5EF4-FFF2-40B4-BE49-F238E27FC236}">
                <a16:creationId xmlns:a16="http://schemas.microsoft.com/office/drawing/2014/main" id="{3C15E75C-CEE5-40E3-AE07-8FA15D00F630}"/>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t="18461" b="18461"/>
          <a:stretch/>
        </p:blipFill>
        <p:spPr/>
      </p:pic>
      <p:sp>
        <p:nvSpPr>
          <p:cNvPr id="3" name="Text Placeholder 2">
            <a:extLst>
              <a:ext uri="{FF2B5EF4-FFF2-40B4-BE49-F238E27FC236}">
                <a16:creationId xmlns:a16="http://schemas.microsoft.com/office/drawing/2014/main" id="{9891A940-0C8C-4137-97BB-A589CD010A45}"/>
              </a:ext>
            </a:extLst>
          </p:cNvPr>
          <p:cNvSpPr>
            <a:spLocks noGrp="1"/>
          </p:cNvSpPr>
          <p:nvPr>
            <p:ph type="body" sz="quarter" idx="17"/>
          </p:nvPr>
        </p:nvSpPr>
        <p:spPr>
          <a:xfrm>
            <a:off x="4903972" y="3859644"/>
            <a:ext cx="6859047" cy="2510334"/>
          </a:xfrm>
        </p:spPr>
        <p:txBody>
          <a:bodyPr vert="horz" lIns="91440" tIns="45720" rIns="91440" bIns="45720" rtlCol="0" anchor="t">
            <a:noAutofit/>
          </a:bodyPr>
          <a:lstStyle/>
          <a:p>
            <a:r>
              <a:rPr lang="ru-RU" sz="2200" dirty="0">
                <a:solidFill>
                  <a:srgbClr val="085156"/>
                </a:solidFill>
                <a:cs typeface="Calibri"/>
              </a:rPr>
              <a:t>„Интернет на нещата“ (IoT) се отнася до това как мрежа от взаимосвързани физически интелигентни обекти могат да комуникират помежду си и да събират и обменят информация и данни през интернет.В рамките на индустрията за хранителни услуги тези обекти могат да включват смартфони на клиентите, POS системи, системи за управление на маси и интелигентни кухненски уреди.</a:t>
            </a:r>
            <a:endParaRPr lang="en-US" sz="2200" dirty="0">
              <a:solidFill>
                <a:srgbClr val="085156"/>
              </a:solidFill>
              <a:cs typeface="Calibri"/>
            </a:endParaRPr>
          </a:p>
          <a:p>
            <a:endParaRPr lang="en-US" dirty="0">
              <a:solidFill>
                <a:srgbClr val="085156"/>
              </a:solidFill>
              <a:cs typeface="Calibri"/>
            </a:endParaRPr>
          </a:p>
        </p:txBody>
      </p:sp>
    </p:spTree>
    <p:extLst>
      <p:ext uri="{BB962C8B-B14F-4D97-AF65-F5344CB8AC3E}">
        <p14:creationId xmlns:p14="http://schemas.microsoft.com/office/powerpoint/2010/main" val="16488140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B63244-E7B6-4335-B6CA-698AF98EDFAE}"/>
              </a:ext>
            </a:extLst>
          </p:cNvPr>
          <p:cNvSpPr>
            <a:spLocks noGrp="1"/>
          </p:cNvSpPr>
          <p:nvPr>
            <p:ph type="body" sz="quarter" idx="13"/>
          </p:nvPr>
        </p:nvSpPr>
        <p:spPr>
          <a:xfrm>
            <a:off x="340333" y="3961597"/>
            <a:ext cx="4511239" cy="1912390"/>
          </a:xfrm>
        </p:spPr>
        <p:txBody>
          <a:bodyPr vert="horz" lIns="91440" tIns="45720" rIns="91440" bIns="45720" rtlCol="0" anchor="t">
            <a:normAutofit/>
          </a:bodyPr>
          <a:lstStyle/>
          <a:p>
            <a:endParaRPr lang="en-US" b="1" dirty="0">
              <a:solidFill>
                <a:srgbClr val="085156"/>
              </a:solidFill>
              <a:cs typeface="Calibri"/>
            </a:endParaRPr>
          </a:p>
          <a:p>
            <a:r>
              <a:rPr lang="bg-BG" b="1" dirty="0">
                <a:solidFill>
                  <a:srgbClr val="085156"/>
                </a:solidFill>
                <a:cs typeface="Calibri"/>
              </a:rPr>
              <a:t>Интернет на поведението</a:t>
            </a:r>
            <a:endParaRPr lang="en-US" b="1" dirty="0">
              <a:solidFill>
                <a:srgbClr val="085156"/>
              </a:solidFill>
            </a:endParaRPr>
          </a:p>
        </p:txBody>
      </p:sp>
      <p:pic>
        <p:nvPicPr>
          <p:cNvPr id="5" name="Picture 5">
            <a:extLst>
              <a:ext uri="{FF2B5EF4-FFF2-40B4-BE49-F238E27FC236}">
                <a16:creationId xmlns:a16="http://schemas.microsoft.com/office/drawing/2014/main" id="{3C15E75C-CEE5-40E3-AE07-8FA15D00F630}"/>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a:stretch/>
        </p:blipFill>
        <p:spPr>
          <a:xfrm>
            <a:off x="0" y="0"/>
            <a:ext cx="12069770" cy="3585092"/>
          </a:xfrm>
        </p:spPr>
      </p:pic>
      <p:sp>
        <p:nvSpPr>
          <p:cNvPr id="3" name="Text Placeholder 2">
            <a:extLst>
              <a:ext uri="{FF2B5EF4-FFF2-40B4-BE49-F238E27FC236}">
                <a16:creationId xmlns:a16="http://schemas.microsoft.com/office/drawing/2014/main" id="{9891A940-0C8C-4137-97BB-A589CD010A45}"/>
              </a:ext>
            </a:extLst>
          </p:cNvPr>
          <p:cNvSpPr>
            <a:spLocks noGrp="1"/>
          </p:cNvSpPr>
          <p:nvPr>
            <p:ph type="body" sz="quarter" idx="17"/>
          </p:nvPr>
        </p:nvSpPr>
        <p:spPr>
          <a:xfrm>
            <a:off x="4926564" y="3962385"/>
            <a:ext cx="6939198" cy="2699672"/>
          </a:xfrm>
        </p:spPr>
        <p:txBody>
          <a:bodyPr vert="horz" lIns="91440" tIns="45720" rIns="91440" bIns="45720" rtlCol="0" anchor="t">
            <a:noAutofit/>
          </a:bodyPr>
          <a:lstStyle/>
          <a:p>
            <a:pPr rtl="0"/>
            <a:r>
              <a:rPr lang="ru-RU" dirty="0">
                <a:solidFill>
                  <a:srgbClr val="000000"/>
                </a:solidFill>
                <a:effectLst/>
              </a:rPr>
              <a:t>Тези данни, събрани за потребителите и процесите от взаимосвързаните устройства, могат да бъдат много ценни. „Интернет на поведение“ (IoB) се отнася до начина, по който тези данни се анализират чрез поведенческа психология, за да се научат интересите и предпочитанията на потребителите и от своя страна да се оптимизират техните продукти за потребителското изживяване. </a:t>
            </a:r>
          </a:p>
          <a:p>
            <a:endParaRPr lang="en-US" dirty="0">
              <a:solidFill>
                <a:srgbClr val="085156"/>
              </a:solidFill>
              <a:cs typeface="Calibri"/>
            </a:endParaRPr>
          </a:p>
        </p:txBody>
      </p:sp>
    </p:spTree>
    <p:extLst>
      <p:ext uri="{BB962C8B-B14F-4D97-AF65-F5344CB8AC3E}">
        <p14:creationId xmlns:p14="http://schemas.microsoft.com/office/powerpoint/2010/main" val="586614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B63244-E7B6-4335-B6CA-698AF98EDFAE}"/>
              </a:ext>
            </a:extLst>
          </p:cNvPr>
          <p:cNvSpPr>
            <a:spLocks noGrp="1"/>
          </p:cNvSpPr>
          <p:nvPr>
            <p:ph type="body" sz="quarter" idx="16"/>
          </p:nvPr>
        </p:nvSpPr>
        <p:spPr/>
        <p:txBody>
          <a:bodyPr vert="horz" lIns="91440" tIns="45720" rIns="91440" bIns="45720" rtlCol="0" anchor="t">
            <a:normAutofit/>
          </a:bodyPr>
          <a:lstStyle/>
          <a:p>
            <a:r>
              <a:rPr lang="en-US" b="1">
                <a:solidFill>
                  <a:srgbClr val="406F70"/>
                </a:solidFill>
                <a:cs typeface="Calibri"/>
              </a:rPr>
              <a:t>Toast </a:t>
            </a:r>
            <a:endParaRPr lang="en-US" b="1">
              <a:solidFill>
                <a:srgbClr val="406F70"/>
              </a:solidFill>
            </a:endParaRPr>
          </a:p>
        </p:txBody>
      </p:sp>
      <p:sp>
        <p:nvSpPr>
          <p:cNvPr id="3" name="Text Placeholder 2">
            <a:extLst>
              <a:ext uri="{FF2B5EF4-FFF2-40B4-BE49-F238E27FC236}">
                <a16:creationId xmlns:a16="http://schemas.microsoft.com/office/drawing/2014/main" id="{9891A940-0C8C-4137-97BB-A589CD010A45}"/>
              </a:ext>
            </a:extLst>
          </p:cNvPr>
          <p:cNvSpPr>
            <a:spLocks noGrp="1"/>
          </p:cNvSpPr>
          <p:nvPr>
            <p:ph type="body" sz="quarter" idx="17"/>
          </p:nvPr>
        </p:nvSpPr>
        <p:spPr>
          <a:xfrm>
            <a:off x="619297" y="1244861"/>
            <a:ext cx="6834799" cy="4614763"/>
          </a:xfrm>
        </p:spPr>
        <p:txBody>
          <a:bodyPr vert="horz" lIns="91440" tIns="45720" rIns="91440" bIns="45720" rtlCol="0" anchor="t">
            <a:noAutofit/>
          </a:bodyPr>
          <a:lstStyle/>
          <a:p>
            <a:pPr algn="just"/>
            <a:r>
              <a:rPr lang="en-US" sz="2400" i="1" dirty="0">
                <a:solidFill>
                  <a:srgbClr val="406F70"/>
                </a:solidFill>
                <a:cs typeface="Calibri"/>
                <a:hlinkClick r:id="rId2"/>
              </a:rPr>
              <a:t>Toast</a:t>
            </a:r>
            <a:r>
              <a:rPr lang="en-US" sz="2400" dirty="0">
                <a:solidFill>
                  <a:srgbClr val="406F70"/>
                </a:solidFill>
                <a:cs typeface="Calibri"/>
              </a:rPr>
              <a:t> </a:t>
            </a:r>
            <a:r>
              <a:rPr lang="ru-RU" sz="2400" dirty="0">
                <a:solidFill>
                  <a:srgbClr val="406F70"/>
                </a:solidFill>
                <a:cs typeface="Calibri"/>
              </a:rPr>
              <a:t>заедно с компании като Avero </a:t>
            </a:r>
            <a:r>
              <a:rPr lang="pt-BR" sz="1800" dirty="0">
                <a:hlinkClick r:id="rId3"/>
              </a:rPr>
              <a:t>POS Integrations - Avero (averoinc.com) </a:t>
            </a:r>
            <a:r>
              <a:rPr lang="ru-RU" sz="2400" dirty="0">
                <a:solidFill>
                  <a:srgbClr val="406F70"/>
                </a:solidFill>
                <a:cs typeface="Calibri"/>
              </a:rPr>
              <a:t>са взели бизнес модела на POS системата и са видели възможностите на технологии като Big Data и IoT в индустрията за хранителни услуги.</a:t>
            </a:r>
          </a:p>
          <a:p>
            <a:pPr algn="just"/>
            <a:r>
              <a:rPr lang="ru-RU" sz="2400" dirty="0">
                <a:solidFill>
                  <a:srgbClr val="406F70"/>
                </a:solidFill>
                <a:cs typeface="Calibri"/>
              </a:rPr>
              <a:t>Те са проектирали интегрирани ресторантьорски системи, които събират показатели във всички процеси на бизнеса, от заплати и планиране, до инвентаризация и поръчки, чак до резервация на маса и плащане.</a:t>
            </a:r>
          </a:p>
          <a:p>
            <a:pPr algn="just"/>
            <a:r>
              <a:rPr lang="ru-RU" sz="2400" dirty="0">
                <a:solidFill>
                  <a:srgbClr val="406F70"/>
                </a:solidFill>
                <a:cs typeface="Calibri"/>
              </a:rPr>
              <a:t>След това те могат да предоставят уникална информация на собствениците на бизнес, която преди това не би била възможна.</a:t>
            </a:r>
            <a:endParaRPr lang="en-US" sz="2400" dirty="0">
              <a:solidFill>
                <a:srgbClr val="406F70"/>
              </a:solidFill>
              <a:cs typeface="Calibri"/>
            </a:endParaRPr>
          </a:p>
        </p:txBody>
      </p:sp>
      <p:pic>
        <p:nvPicPr>
          <p:cNvPr id="7" name="Picture 7" descr="Icon&#10;&#10;Description automatically generated">
            <a:extLst>
              <a:ext uri="{FF2B5EF4-FFF2-40B4-BE49-F238E27FC236}">
                <a16:creationId xmlns:a16="http://schemas.microsoft.com/office/drawing/2014/main" id="{712DD291-2888-4E55-8F6C-C6A5A68C570F}"/>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a:ext>
            </a:extLst>
          </a:blip>
          <a:srcRect l="-3394" r="-58760"/>
          <a:stretch/>
        </p:blipFill>
        <p:spPr>
          <a:xfrm>
            <a:off x="8929434" y="1244861"/>
            <a:ext cx="5557127" cy="4030681"/>
          </a:xfrm>
        </p:spPr>
      </p:pic>
    </p:spTree>
    <p:extLst>
      <p:ext uri="{BB962C8B-B14F-4D97-AF65-F5344CB8AC3E}">
        <p14:creationId xmlns:p14="http://schemas.microsoft.com/office/powerpoint/2010/main" val="13026436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5E8A13-7544-40E9-9E44-A7824B9C39E8}"/>
              </a:ext>
            </a:extLst>
          </p:cNvPr>
          <p:cNvSpPr>
            <a:spLocks noGrp="1"/>
          </p:cNvSpPr>
          <p:nvPr>
            <p:ph type="body" sz="quarter" idx="13"/>
          </p:nvPr>
        </p:nvSpPr>
        <p:spPr/>
        <p:txBody>
          <a:bodyPr vert="horz" lIns="91440" tIns="45720" rIns="91440" bIns="45720" rtlCol="0" anchor="t">
            <a:normAutofit/>
          </a:bodyPr>
          <a:lstStyle/>
          <a:p>
            <a:r>
              <a:rPr lang="en-US" b="1" dirty="0" err="1">
                <a:solidFill>
                  <a:srgbClr val="085156"/>
                </a:solidFill>
                <a:cs typeface="Calibri"/>
              </a:rPr>
              <a:t>Avero</a:t>
            </a:r>
            <a:r>
              <a:rPr lang="en-US" dirty="0">
                <a:cs typeface="Calibri"/>
              </a:rPr>
              <a:t>  </a:t>
            </a:r>
            <a:endParaRPr lang="en-US" dirty="0"/>
          </a:p>
        </p:txBody>
      </p:sp>
      <p:sp>
        <p:nvSpPr>
          <p:cNvPr id="3" name="Text Placeholder 2">
            <a:extLst>
              <a:ext uri="{FF2B5EF4-FFF2-40B4-BE49-F238E27FC236}">
                <a16:creationId xmlns:a16="http://schemas.microsoft.com/office/drawing/2014/main" id="{A0578CB7-BD41-410B-8EE7-36098FD78DD6}"/>
              </a:ext>
            </a:extLst>
          </p:cNvPr>
          <p:cNvSpPr>
            <a:spLocks noGrp="1"/>
          </p:cNvSpPr>
          <p:nvPr>
            <p:ph type="body" sz="quarter" idx="14"/>
          </p:nvPr>
        </p:nvSpPr>
        <p:spPr/>
        <p:txBody>
          <a:bodyPr vert="horz" lIns="91440" tIns="45720" rIns="91440" bIns="45720" rtlCol="0" anchor="t">
            <a:noAutofit/>
          </a:bodyPr>
          <a:lstStyle/>
          <a:p>
            <a:r>
              <a:rPr lang="ru-RU" sz="2400" b="1" dirty="0">
                <a:solidFill>
                  <a:srgbClr val="085156"/>
                </a:solidFill>
                <a:cs typeface="Calibri"/>
              </a:rPr>
              <a:t>Използване на големите данни и технология за осигуряване на по-добра представа за МСП</a:t>
            </a:r>
            <a:endParaRPr lang="en-US" sz="2400" b="1" dirty="0">
              <a:solidFill>
                <a:srgbClr val="085156"/>
              </a:solidFill>
            </a:endParaRPr>
          </a:p>
        </p:txBody>
      </p:sp>
      <p:pic>
        <p:nvPicPr>
          <p:cNvPr id="5" name="Picture 5">
            <a:hlinkClick r:id="" action="ppaction://media"/>
            <a:extLst>
              <a:ext uri="{FF2B5EF4-FFF2-40B4-BE49-F238E27FC236}">
                <a16:creationId xmlns:a16="http://schemas.microsoft.com/office/drawing/2014/main" id="{0788E8D9-A843-43EA-BC63-A3BAE9858BA4}"/>
              </a:ext>
            </a:extLst>
          </p:cNvPr>
          <p:cNvPicPr>
            <a:picLocks noGrp="1" noRot="1" noChangeAspect="1"/>
          </p:cNvPicPr>
          <p:nvPr>
            <p:ph type="pic" sz="quarter" idx="15"/>
            <a:videoFile r:link="rId1"/>
          </p:nvPr>
        </p:nvPicPr>
        <p:blipFill rotWithShape="1">
          <a:blip r:embed="rId3"/>
          <a:srcRect t="9074" b="9074"/>
          <a:stretch/>
        </p:blipFill>
        <p:spPr/>
      </p:pic>
      <p:sp>
        <p:nvSpPr>
          <p:cNvPr id="4" name="TextBox 3">
            <a:extLst>
              <a:ext uri="{FF2B5EF4-FFF2-40B4-BE49-F238E27FC236}">
                <a16:creationId xmlns:a16="http://schemas.microsoft.com/office/drawing/2014/main" id="{AD5442BE-9FE7-4FE2-8BE6-038383B425D1}"/>
              </a:ext>
            </a:extLst>
          </p:cNvPr>
          <p:cNvSpPr txBox="1"/>
          <p:nvPr/>
        </p:nvSpPr>
        <p:spPr>
          <a:xfrm>
            <a:off x="299884" y="6076335"/>
            <a:ext cx="448842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ea typeface="+mn-lt"/>
                <a:cs typeface="+mn-lt"/>
                <a:hlinkClick r:id="rId4"/>
              </a:rPr>
              <a:t>Impact of analytics on restaurant industry - YouTube</a:t>
            </a:r>
            <a:endParaRPr lang="en-US" sz="1400"/>
          </a:p>
        </p:txBody>
      </p:sp>
      <p:sp>
        <p:nvSpPr>
          <p:cNvPr id="6" name="TextBox 5">
            <a:extLst>
              <a:ext uri="{FF2B5EF4-FFF2-40B4-BE49-F238E27FC236}">
                <a16:creationId xmlns:a16="http://schemas.microsoft.com/office/drawing/2014/main" id="{DC977A42-084A-4931-ADC1-BCA2F3641025}"/>
              </a:ext>
            </a:extLst>
          </p:cNvPr>
          <p:cNvSpPr txBox="1"/>
          <p:nvPr/>
        </p:nvSpPr>
        <p:spPr>
          <a:xfrm>
            <a:off x="9205581" y="1893434"/>
            <a:ext cx="2759747" cy="4093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ru-RU" sz="2000" dirty="0">
                <a:solidFill>
                  <a:srgbClr val="406F70"/>
                </a:solidFill>
                <a:ea typeface="+mn-lt"/>
                <a:cs typeface="+mn-lt"/>
              </a:rPr>
              <a:t>Ресторантите придобиват вкус към анализ на данни. Технологията може да посочи скрити тенденции и възможности. Алекс Вагнер разговаря с основателите на Avero, чиято компания за данни вече има хиляди ресторанти като клиенти.</a:t>
            </a:r>
            <a:endParaRPr lang="en-US" sz="2000" dirty="0">
              <a:solidFill>
                <a:srgbClr val="406F70"/>
              </a:solidFill>
              <a:cs typeface="Calibri"/>
            </a:endParaRPr>
          </a:p>
        </p:txBody>
      </p:sp>
      <p:sp>
        <p:nvSpPr>
          <p:cNvPr id="10" name="Oval 9">
            <a:extLst>
              <a:ext uri="{FF2B5EF4-FFF2-40B4-BE49-F238E27FC236}">
                <a16:creationId xmlns:a16="http://schemas.microsoft.com/office/drawing/2014/main" id="{E078CE92-D473-4868-8B24-CA6AF31DE291}"/>
              </a:ext>
            </a:extLst>
          </p:cNvPr>
          <p:cNvSpPr/>
          <p:nvPr/>
        </p:nvSpPr>
        <p:spPr>
          <a:xfrm>
            <a:off x="1226573" y="1496960"/>
            <a:ext cx="1954160" cy="1265902"/>
          </a:xfrm>
          <a:prstGeom prst="ellipse">
            <a:avLst/>
          </a:prstGeom>
          <a:solidFill>
            <a:srgbClr val="F5C0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06F70"/>
                </a:solidFill>
                <a:cs typeface="Calibri"/>
              </a:rPr>
              <a:t>WATCH</a:t>
            </a:r>
            <a:endParaRPr lang="en-US" sz="2400" dirty="0"/>
          </a:p>
        </p:txBody>
      </p:sp>
    </p:spTree>
    <p:extLst>
      <p:ext uri="{BB962C8B-B14F-4D97-AF65-F5344CB8AC3E}">
        <p14:creationId xmlns:p14="http://schemas.microsoft.com/office/powerpoint/2010/main" val="8131764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E51A9F1-7C04-4DC9-93DB-D7D634E9F73A}"/>
              </a:ext>
            </a:extLst>
          </p:cNvPr>
          <p:cNvSpPr>
            <a:spLocks noGrp="1"/>
          </p:cNvSpPr>
          <p:nvPr>
            <p:ph type="body" sz="quarter" idx="13"/>
          </p:nvPr>
        </p:nvSpPr>
        <p:spPr>
          <a:xfrm>
            <a:off x="3486330" y="3428823"/>
            <a:ext cx="7886801" cy="1699929"/>
          </a:xfrm>
        </p:spPr>
        <p:txBody>
          <a:bodyPr vert="horz" lIns="91440" tIns="45720" rIns="91440" bIns="45720" rtlCol="0" anchor="t">
            <a:normAutofit fontScale="92500"/>
          </a:bodyPr>
          <a:lstStyle/>
          <a:p>
            <a:pPr>
              <a:defRPr/>
            </a:pPr>
            <a:r>
              <a:rPr lang="en-US" sz="5200" b="1" dirty="0">
                <a:solidFill>
                  <a:srgbClr val="F5C05B"/>
                </a:solidFill>
                <a:cs typeface="Calibri"/>
              </a:rPr>
              <a:t>3. </a:t>
            </a:r>
            <a:r>
              <a:rPr lang="bg-BG" sz="5200" b="1" dirty="0">
                <a:solidFill>
                  <a:srgbClr val="F5C05B"/>
                </a:solidFill>
                <a:cs typeface="Calibri"/>
              </a:rPr>
              <a:t>Доставка на храна</a:t>
            </a:r>
          </a:p>
          <a:p>
            <a:pPr>
              <a:defRPr/>
            </a:pPr>
            <a:r>
              <a:rPr kumimoji="0" lang="bg-BG" sz="4200" b="0" i="0" u="none" strike="noStrike" kern="1200" cap="none" spc="0" normalizeH="0" baseline="0" noProof="0" dirty="0">
                <a:ln>
                  <a:noFill/>
                </a:ln>
                <a:solidFill>
                  <a:schemeClr val="bg1">
                    <a:lumMod val="95000"/>
                  </a:schemeClr>
                </a:solidFill>
                <a:effectLst/>
                <a:uLnTx/>
                <a:uFillTx/>
                <a:latin typeface="Calibri" panose="020F0502020204030204"/>
                <a:ea typeface="+mn-ea"/>
                <a:cs typeface="Calibri"/>
              </a:rPr>
              <a:t>Доставка, управлявана от търсенето</a:t>
            </a:r>
            <a:endParaRPr lang="en-US" sz="4800" b="1" dirty="0">
              <a:solidFill>
                <a:srgbClr val="F5C05B"/>
              </a:solidFill>
              <a:cs typeface="Calibri"/>
            </a:endParaRPr>
          </a:p>
          <a:p>
            <a:endParaRPr lang="en-US" sz="4800" b="1" dirty="0">
              <a:solidFill>
                <a:srgbClr val="F5C05B"/>
              </a:solidFill>
              <a:cs typeface="Calibri"/>
            </a:endParaRPr>
          </a:p>
          <a:p>
            <a:endParaRPr lang="en-US" sz="4800" b="1" dirty="0">
              <a:solidFill>
                <a:srgbClr val="F5C05B"/>
              </a:solidFill>
            </a:endParaRPr>
          </a:p>
          <a:p>
            <a:endParaRPr lang="en-IE" dirty="0"/>
          </a:p>
        </p:txBody>
      </p:sp>
      <p:sp>
        <p:nvSpPr>
          <p:cNvPr id="3" name="TextBox 1">
            <a:extLst>
              <a:ext uri="{FF2B5EF4-FFF2-40B4-BE49-F238E27FC236}">
                <a16:creationId xmlns:a16="http://schemas.microsoft.com/office/drawing/2014/main" id="{686ACC71-446C-45C1-9B45-781FCA2EE71E}"/>
              </a:ext>
            </a:extLst>
          </p:cNvPr>
          <p:cNvSpPr txBox="1"/>
          <p:nvPr/>
        </p:nvSpPr>
        <p:spPr>
          <a:xfrm>
            <a:off x="8681884" y="410496"/>
            <a:ext cx="2743200"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b="1" dirty="0">
                <a:solidFill>
                  <a:srgbClr val="085156"/>
                </a:solidFill>
                <a:cs typeface="Calibri"/>
              </a:rPr>
              <a:t>MODULE 5</a:t>
            </a:r>
            <a:endParaRPr lang="en-US" dirty="0"/>
          </a:p>
        </p:txBody>
      </p:sp>
    </p:spTree>
    <p:extLst>
      <p:ext uri="{BB962C8B-B14F-4D97-AF65-F5344CB8AC3E}">
        <p14:creationId xmlns:p14="http://schemas.microsoft.com/office/powerpoint/2010/main" val="39679987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A picture containing indoor, person&#10;&#10;Description automatically generated">
            <a:extLst>
              <a:ext uri="{FF2B5EF4-FFF2-40B4-BE49-F238E27FC236}">
                <a16:creationId xmlns:a16="http://schemas.microsoft.com/office/drawing/2014/main" id="{BAAD83B6-D4DF-49D4-A59B-2EFDDBC06561}"/>
              </a:ext>
            </a:extLst>
          </p:cNvPr>
          <p:cNvPicPr>
            <a:picLocks noGrp="1" noChangeAspect="1"/>
          </p:cNvPicPr>
          <p:nvPr>
            <p:ph type="pic" sz="quarter" idx="18"/>
          </p:nvPr>
        </p:nvPicPr>
        <p:blipFill rotWithShape="1">
          <a:blip r:embed="rId2" cstate="screen">
            <a:extLst>
              <a:ext uri="{28A0092B-C50C-407E-A947-70E740481C1C}">
                <a14:useLocalDpi xmlns:a14="http://schemas.microsoft.com/office/drawing/2010/main"/>
              </a:ext>
            </a:extLst>
          </a:blip>
          <a:srcRect/>
          <a:stretch/>
        </p:blipFill>
        <p:spPr>
          <a:xfrm flipH="1">
            <a:off x="6540708" y="6385"/>
            <a:ext cx="5651298" cy="6268870"/>
          </a:xfrm>
        </p:spPr>
      </p:pic>
      <p:sp>
        <p:nvSpPr>
          <p:cNvPr id="2" name="Text Placeholder 1">
            <a:extLst>
              <a:ext uri="{FF2B5EF4-FFF2-40B4-BE49-F238E27FC236}">
                <a16:creationId xmlns:a16="http://schemas.microsoft.com/office/drawing/2014/main" id="{EF785923-7890-46B8-806A-1DECABAC2CDD}"/>
              </a:ext>
            </a:extLst>
          </p:cNvPr>
          <p:cNvSpPr>
            <a:spLocks noGrp="1"/>
          </p:cNvSpPr>
          <p:nvPr>
            <p:ph type="body" sz="quarter" idx="19"/>
          </p:nvPr>
        </p:nvSpPr>
        <p:spPr/>
        <p:txBody>
          <a:bodyPr vert="horz" lIns="91440" tIns="45720" rIns="91440" bIns="45720" rtlCol="0" anchor="t">
            <a:normAutofit/>
          </a:bodyPr>
          <a:lstStyle/>
          <a:p>
            <a:r>
              <a:rPr lang="bg-BG" b="1" dirty="0">
                <a:solidFill>
                  <a:srgbClr val="406F70"/>
                </a:solidFill>
                <a:cs typeface="Calibri"/>
              </a:rPr>
              <a:t>Доставка на храна</a:t>
            </a:r>
            <a:endParaRPr lang="en-US" b="1" dirty="0">
              <a:cs typeface="Calibri"/>
            </a:endParaRPr>
          </a:p>
        </p:txBody>
      </p:sp>
      <p:sp>
        <p:nvSpPr>
          <p:cNvPr id="3" name="Text Placeholder 2">
            <a:extLst>
              <a:ext uri="{FF2B5EF4-FFF2-40B4-BE49-F238E27FC236}">
                <a16:creationId xmlns:a16="http://schemas.microsoft.com/office/drawing/2014/main" id="{4D1BBB82-6F48-4DE2-98CA-C388C3DC7F59}"/>
              </a:ext>
            </a:extLst>
          </p:cNvPr>
          <p:cNvSpPr>
            <a:spLocks noGrp="1"/>
          </p:cNvSpPr>
          <p:nvPr>
            <p:ph type="body" sz="quarter" idx="20"/>
          </p:nvPr>
        </p:nvSpPr>
        <p:spPr>
          <a:xfrm>
            <a:off x="513183" y="1712217"/>
            <a:ext cx="6159759" cy="4408665"/>
          </a:xfrm>
        </p:spPr>
        <p:txBody>
          <a:bodyPr vert="horz" lIns="91440" tIns="45720" rIns="91440" bIns="45720" rtlCol="0" anchor="t">
            <a:noAutofit/>
          </a:bodyPr>
          <a:lstStyle/>
          <a:p>
            <a:pPr algn="just"/>
            <a:r>
              <a:rPr lang="ru-RU" dirty="0">
                <a:solidFill>
                  <a:srgbClr val="406F70"/>
                </a:solidFill>
                <a:cs typeface="Calibri"/>
              </a:rPr>
              <a:t>Ресторантска храна за вкъщи и доставка е традиционно запазена за заведения за бързо хранене, които сервират храни с лоша хранителна стойност на по -ниска цена. Да, обобщение, но вярно!</a:t>
            </a:r>
          </a:p>
          <a:p>
            <a:pPr algn="just"/>
            <a:r>
              <a:rPr lang="ru-RU" dirty="0">
                <a:solidFill>
                  <a:srgbClr val="406F70"/>
                </a:solidFill>
                <a:cs typeface="Calibri"/>
              </a:rPr>
              <a:t>Предприятията, които произвеждат големи количества достъпна храна на достъпна цена, както и големи франчайзи обикновено са единствените предприятия за хранителни услуги, които предоставят услуга за доставка поради някои ключови бариери за навлизане за по-висок клас и доставчици на здравословни храни.</a:t>
            </a:r>
            <a:endParaRPr lang="en-US" dirty="0">
              <a:solidFill>
                <a:srgbClr val="406F70"/>
              </a:solidFill>
              <a:cs typeface="Calibri"/>
            </a:endParaRPr>
          </a:p>
        </p:txBody>
      </p:sp>
    </p:spTree>
    <p:extLst>
      <p:ext uri="{BB962C8B-B14F-4D97-AF65-F5344CB8AC3E}">
        <p14:creationId xmlns:p14="http://schemas.microsoft.com/office/powerpoint/2010/main" val="42311874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B347306-5C05-47F8-8B07-6E5C3BA6F25F}"/>
              </a:ext>
            </a:extLst>
          </p:cNvPr>
          <p:cNvSpPr>
            <a:spLocks noGrp="1"/>
          </p:cNvSpPr>
          <p:nvPr>
            <p:ph type="body" sz="quarter" idx="19"/>
          </p:nvPr>
        </p:nvSpPr>
        <p:spPr>
          <a:xfrm>
            <a:off x="247764" y="701982"/>
            <a:ext cx="8857251" cy="1160989"/>
          </a:xfrm>
        </p:spPr>
        <p:txBody>
          <a:bodyPr vert="horz" lIns="91440" tIns="45720" rIns="91440" bIns="45720" rtlCol="0" anchor="t">
            <a:normAutofit/>
          </a:bodyPr>
          <a:lstStyle/>
          <a:p>
            <a:r>
              <a:rPr lang="ru-RU" b="1" dirty="0">
                <a:cs typeface="Calibri"/>
              </a:rPr>
              <a:t>Пречки пред приемането на модел за доставка</a:t>
            </a:r>
            <a:endParaRPr lang="en-US" b="1" dirty="0">
              <a:cs typeface="Calibri"/>
            </a:endParaRPr>
          </a:p>
        </p:txBody>
      </p:sp>
      <p:sp>
        <p:nvSpPr>
          <p:cNvPr id="4" name="Text Placeholder 3">
            <a:extLst>
              <a:ext uri="{FF2B5EF4-FFF2-40B4-BE49-F238E27FC236}">
                <a16:creationId xmlns:a16="http://schemas.microsoft.com/office/drawing/2014/main" id="{4AA653A2-621E-4F5D-B275-4DBBCB0074F7}"/>
              </a:ext>
            </a:extLst>
          </p:cNvPr>
          <p:cNvSpPr>
            <a:spLocks noGrp="1"/>
          </p:cNvSpPr>
          <p:nvPr>
            <p:ph type="body" sz="quarter" idx="20"/>
          </p:nvPr>
        </p:nvSpPr>
        <p:spPr>
          <a:xfrm>
            <a:off x="247764" y="1905334"/>
            <a:ext cx="11628550" cy="4713753"/>
          </a:xfrm>
        </p:spPr>
        <p:txBody>
          <a:bodyPr vert="horz" lIns="91440" tIns="45720" rIns="91440" bIns="45720" rtlCol="0" anchor="t">
            <a:noAutofit/>
          </a:bodyPr>
          <a:lstStyle/>
          <a:p>
            <a:pPr marL="457200" indent="-457200" algn="just">
              <a:buAutoNum type="arabicPeriod"/>
            </a:pPr>
            <a:r>
              <a:rPr lang="ru-RU" dirty="0">
                <a:solidFill>
                  <a:srgbClr val="406F70"/>
                </a:solidFill>
                <a:cs typeface="Calibri" panose="020F0502020204030204"/>
              </a:rPr>
              <a:t>Непредсказуем модел на ценообразуване -Тъй като предприятията за хранителни услуги не притежават способността да прогнозират търсенето, колебанията в цената на доставките могат да бъдат високи и затова ресторантите трябва да отчитат това, като използват по -високи маржове, което не винаги е възможно.</a:t>
            </a:r>
          </a:p>
          <a:p>
            <a:pPr marL="457200" indent="-457200" algn="just">
              <a:buAutoNum type="arabicPeriod"/>
            </a:pPr>
            <a:r>
              <a:rPr lang="ru-RU" dirty="0">
                <a:solidFill>
                  <a:srgbClr val="406F70"/>
                </a:solidFill>
                <a:cs typeface="Calibri" panose="020F0502020204030204"/>
              </a:rPr>
              <a:t>Логистична дилема - Разширяване на проблема с непредсказуемостта, логистиката на ресторант, предоставящ собствена услуга за доставка, представя въпроси от персонала, до обслужваните райони, до невъзможността да се справят с обемаНесъответствие в качеството на храната </a:t>
            </a:r>
          </a:p>
          <a:p>
            <a:pPr marL="457200" indent="-457200" algn="just">
              <a:buAutoNum type="arabicPeriod"/>
            </a:pPr>
            <a:r>
              <a:rPr lang="ru-RU" dirty="0">
                <a:solidFill>
                  <a:srgbClr val="406F70"/>
                </a:solidFill>
                <a:cs typeface="Calibri" panose="020F0502020204030204"/>
              </a:rPr>
              <a:t>- Чрез удължаване на разстоянието от тиган до чиния, за ресторантите може да е трудно да осигурят едно и също преживяване за храна за храна за вкъщи и да седят</a:t>
            </a:r>
          </a:p>
          <a:p>
            <a:pPr marL="457200" indent="-457200" algn="just">
              <a:buAutoNum type="arabicPeriod"/>
            </a:pPr>
            <a:r>
              <a:rPr lang="ru-RU" dirty="0">
                <a:solidFill>
                  <a:srgbClr val="406F70"/>
                </a:solidFill>
                <a:cs typeface="Calibri" panose="020F0502020204030204"/>
              </a:rPr>
              <a:t>Страхът от репутационни щети е фактор за много предприятия за хранителни услуги, които разчитат на лоялност на клиентите поради рисковете, описани по -горе</a:t>
            </a:r>
            <a:endParaRPr lang="en-US" dirty="0">
              <a:cs typeface="Calibri" panose="020F0502020204030204"/>
            </a:endParaRPr>
          </a:p>
          <a:p>
            <a:pPr marL="457200" indent="-457200">
              <a:buAutoNum type="arabicPeriod"/>
            </a:pPr>
            <a:endParaRPr lang="en-US" dirty="0">
              <a:cs typeface="Calibri" panose="020F0502020204030204"/>
            </a:endParaRPr>
          </a:p>
          <a:p>
            <a:pPr marL="457200" indent="-457200">
              <a:buAutoNum type="arabicPeriod"/>
            </a:pPr>
            <a:endParaRPr lang="en-US" dirty="0">
              <a:cs typeface="Calibri" panose="020F0502020204030204"/>
            </a:endParaRPr>
          </a:p>
        </p:txBody>
      </p:sp>
      <p:pic>
        <p:nvPicPr>
          <p:cNvPr id="2" name="Graphic 4" descr="No sign with solid fill">
            <a:extLst>
              <a:ext uri="{FF2B5EF4-FFF2-40B4-BE49-F238E27FC236}">
                <a16:creationId xmlns:a16="http://schemas.microsoft.com/office/drawing/2014/main" id="{2ED9BBB8-B123-4C71-A202-34C2F79D055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742151" y="238912"/>
            <a:ext cx="1697566" cy="1697566"/>
          </a:xfrm>
          <a:prstGeom prst="rect">
            <a:avLst/>
          </a:prstGeom>
        </p:spPr>
      </p:pic>
    </p:spTree>
    <p:extLst>
      <p:ext uri="{BB962C8B-B14F-4D97-AF65-F5344CB8AC3E}">
        <p14:creationId xmlns:p14="http://schemas.microsoft.com/office/powerpoint/2010/main" val="26571732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B347306-5C05-47F8-8B07-6E5C3BA6F25F}"/>
              </a:ext>
            </a:extLst>
          </p:cNvPr>
          <p:cNvSpPr>
            <a:spLocks noGrp="1"/>
          </p:cNvSpPr>
          <p:nvPr>
            <p:ph type="body" sz="quarter" idx="19"/>
          </p:nvPr>
        </p:nvSpPr>
        <p:spPr>
          <a:xfrm>
            <a:off x="411050" y="495153"/>
            <a:ext cx="8857251" cy="1160989"/>
          </a:xfrm>
        </p:spPr>
        <p:txBody>
          <a:bodyPr vert="horz" lIns="91440" tIns="45720" rIns="91440" bIns="45720" rtlCol="0" anchor="t">
            <a:normAutofit/>
          </a:bodyPr>
          <a:lstStyle/>
          <a:p>
            <a:r>
              <a:rPr lang="ru-RU" sz="3600" b="1" dirty="0">
                <a:solidFill>
                  <a:srgbClr val="406F70"/>
                </a:solidFill>
                <a:latin typeface="Calibri"/>
                <a:cs typeface="Calibri Light"/>
              </a:rPr>
              <a:t>Годишен ръст на онлайн продажбите на дребно през 2020 и 2021 г.</a:t>
            </a:r>
            <a:endParaRPr lang="en-US" b="1" dirty="0">
              <a:cs typeface="Calibri"/>
            </a:endParaRPr>
          </a:p>
        </p:txBody>
      </p:sp>
      <p:sp>
        <p:nvSpPr>
          <p:cNvPr id="7" name="Text Placeholder 1">
            <a:extLst>
              <a:ext uri="{FF2B5EF4-FFF2-40B4-BE49-F238E27FC236}">
                <a16:creationId xmlns:a16="http://schemas.microsoft.com/office/drawing/2014/main" id="{73818736-9808-46DE-8FB3-ECBC6B616A76}"/>
              </a:ext>
            </a:extLst>
          </p:cNvPr>
          <p:cNvSpPr txBox="1">
            <a:spLocks/>
          </p:cNvSpPr>
          <p:nvPr/>
        </p:nvSpPr>
        <p:spPr>
          <a:xfrm>
            <a:off x="111966" y="1994569"/>
            <a:ext cx="4727709" cy="436827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r>
              <a:rPr lang="ru-RU" sz="2400" dirty="0">
                <a:solidFill>
                  <a:srgbClr val="406F70"/>
                </a:solidFill>
                <a:ea typeface="+mn-lt"/>
                <a:cs typeface="+mn-lt"/>
              </a:rPr>
              <a:t>Пандемията, преживяна през 2020/21 г., доведе до няколко принудителни експеримента в различни индустрии, включително хранителните услуги</a:t>
            </a:r>
          </a:p>
          <a:p>
            <a:pPr algn="just"/>
            <a:r>
              <a:rPr lang="ru-RU" sz="2400" dirty="0">
                <a:solidFill>
                  <a:srgbClr val="406F70"/>
                </a:solidFill>
                <a:ea typeface="+mn-lt"/>
                <a:cs typeface="+mn-lt"/>
              </a:rPr>
              <a:t>Докато някои сегменти от клиенти по -рано не биха искали да възприемат онлайн пазаруването, предприятията бяха принудени да се въртят, а клиентите бяха принудени онлайн.</a:t>
            </a:r>
            <a:endParaRPr lang="en-US" sz="2400" dirty="0">
              <a:solidFill>
                <a:srgbClr val="406F70"/>
              </a:solidFill>
              <a:ea typeface="+mn-lt"/>
              <a:cs typeface="+mn-lt"/>
            </a:endParaRPr>
          </a:p>
        </p:txBody>
      </p:sp>
      <p:pic>
        <p:nvPicPr>
          <p:cNvPr id="8" name="Picture 5" descr="Chart, bar chart&#10;&#10;Description automatically generated">
            <a:extLst>
              <a:ext uri="{FF2B5EF4-FFF2-40B4-BE49-F238E27FC236}">
                <a16:creationId xmlns:a16="http://schemas.microsoft.com/office/drawing/2014/main" id="{09E35D2C-3B68-44AE-AB84-E4398921C37C}"/>
              </a:ext>
            </a:extLst>
          </p:cNvPr>
          <p:cNvPicPr>
            <a:picLocks noChangeAspect="1"/>
          </p:cNvPicPr>
          <p:nvPr/>
        </p:nvPicPr>
        <p:blipFill>
          <a:blip r:embed="rId2"/>
          <a:stretch>
            <a:fillRect/>
          </a:stretch>
        </p:blipFill>
        <p:spPr>
          <a:xfrm>
            <a:off x="5431633" y="1451240"/>
            <a:ext cx="6334124" cy="5171016"/>
          </a:xfrm>
          <a:prstGeom prst="rect">
            <a:avLst/>
          </a:prstGeom>
        </p:spPr>
      </p:pic>
    </p:spTree>
    <p:extLst>
      <p:ext uri="{BB962C8B-B14F-4D97-AF65-F5344CB8AC3E}">
        <p14:creationId xmlns:p14="http://schemas.microsoft.com/office/powerpoint/2010/main" val="104712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4" descr="No sign with solid fill">
            <a:extLst>
              <a:ext uri="{FF2B5EF4-FFF2-40B4-BE49-F238E27FC236}">
                <a16:creationId xmlns:a16="http://schemas.microsoft.com/office/drawing/2014/main" id="{10209AA6-819D-4DFD-A6B6-B1F08235B21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52216" y="484718"/>
            <a:ext cx="1697566" cy="1697566"/>
          </a:xfrm>
          <a:prstGeom prst="rect">
            <a:avLst/>
          </a:prstGeom>
        </p:spPr>
      </p:pic>
      <p:sp>
        <p:nvSpPr>
          <p:cNvPr id="3" name="Text Placeholder 2">
            <a:extLst>
              <a:ext uri="{FF2B5EF4-FFF2-40B4-BE49-F238E27FC236}">
                <a16:creationId xmlns:a16="http://schemas.microsoft.com/office/drawing/2014/main" id="{E9B4DEC8-B86F-5D4A-8F13-AD02E884FFFE}"/>
              </a:ext>
            </a:extLst>
          </p:cNvPr>
          <p:cNvSpPr>
            <a:spLocks noGrp="1"/>
          </p:cNvSpPr>
          <p:nvPr>
            <p:ph type="body" sz="quarter" idx="20"/>
          </p:nvPr>
        </p:nvSpPr>
        <p:spPr>
          <a:xfrm>
            <a:off x="459195" y="2182284"/>
            <a:ext cx="10968810" cy="3230383"/>
          </a:xfrm>
        </p:spPr>
        <p:txBody>
          <a:bodyPr vert="horz" lIns="91440" tIns="45720" rIns="91440" bIns="45720" rtlCol="0" anchor="t">
            <a:noAutofit/>
          </a:bodyPr>
          <a:lstStyle/>
          <a:p>
            <a:pPr rtl="0"/>
            <a:r>
              <a:rPr lang="ru-RU" b="1" dirty="0">
                <a:solidFill>
                  <a:srgbClr val="000000"/>
                </a:solidFill>
                <a:effectLst/>
              </a:rPr>
              <a:t>Това е насочено към редица проблеми: </a:t>
            </a:r>
          </a:p>
          <a:p>
            <a:pPr rtl="0"/>
            <a:r>
              <a:rPr lang="ru-RU" dirty="0">
                <a:solidFill>
                  <a:srgbClr val="000000"/>
                </a:solidFill>
                <a:effectLst/>
              </a:rPr>
              <a:t>Липса на време и финанси </a:t>
            </a:r>
          </a:p>
          <a:p>
            <a:pPr rtl="0"/>
            <a:r>
              <a:rPr lang="ru-RU" dirty="0">
                <a:solidFill>
                  <a:srgbClr val="000000"/>
                </a:solidFill>
                <a:effectLst/>
              </a:rPr>
              <a:t>Ниска информираност за иновациите поради липса на информация за нововъзникващите технологии </a:t>
            </a:r>
          </a:p>
          <a:p>
            <a:pPr rtl="0"/>
            <a:r>
              <a:rPr lang="ru-RU" dirty="0">
                <a:solidFill>
                  <a:srgbClr val="000000"/>
                </a:solidFill>
                <a:effectLst/>
              </a:rPr>
              <a:t>Липса на управленски умения, необходими за извършване на изследвания и иновации на върха на ежедневните бизнес операции </a:t>
            </a:r>
          </a:p>
          <a:p>
            <a:pPr rtl="0"/>
            <a:r>
              <a:rPr lang="ru-RU" dirty="0">
                <a:solidFill>
                  <a:srgbClr val="000000"/>
                </a:solidFill>
                <a:effectLst/>
              </a:rPr>
              <a:t>Скептицизъм и безпокойство с новите и нетрадиционни бизнес модели</a:t>
            </a:r>
          </a:p>
          <a:p>
            <a:pPr rtl="0"/>
            <a:r>
              <a:rPr lang="ru-RU" dirty="0">
                <a:solidFill>
                  <a:srgbClr val="000000"/>
                </a:solidFill>
                <a:effectLst/>
              </a:rPr>
              <a:t> Страх от загуба на клиенти и служители </a:t>
            </a:r>
          </a:p>
          <a:p>
            <a:r>
              <a:rPr lang="en-IE" dirty="0">
                <a:solidFill>
                  <a:srgbClr val="406F70"/>
                </a:solidFill>
                <a:ea typeface="+mn-lt"/>
                <a:cs typeface="+mn-lt"/>
              </a:rPr>
              <a:t>[Source:  </a:t>
            </a:r>
            <a:r>
              <a:rPr lang="en-IE" dirty="0">
                <a:solidFill>
                  <a:srgbClr val="406F70"/>
                </a:solidFill>
                <a:ea typeface="+mn-lt"/>
                <a:cs typeface="+mn-lt"/>
                <a:hlinkClick r:id="rId4"/>
              </a:rPr>
              <a:t>Food for Life</a:t>
            </a:r>
            <a:r>
              <a:rPr lang="en-IE" dirty="0">
                <a:solidFill>
                  <a:srgbClr val="406F70"/>
                </a:solidFill>
                <a:ea typeface="+mn-lt"/>
                <a:cs typeface="+mn-lt"/>
              </a:rPr>
              <a:t>]</a:t>
            </a:r>
          </a:p>
          <a:p>
            <a:pPr marL="342900" indent="-342900">
              <a:buChar char="•"/>
            </a:pPr>
            <a:endParaRPr lang="en-IE" dirty="0">
              <a:ea typeface="+mn-lt"/>
              <a:cs typeface="+mn-lt"/>
            </a:endParaRPr>
          </a:p>
          <a:p>
            <a:pPr marL="342900" indent="-342900">
              <a:buChar char="•"/>
            </a:pPr>
            <a:endParaRPr lang="en-IE" dirty="0">
              <a:ea typeface="+mn-lt"/>
              <a:cs typeface="+mn-lt"/>
            </a:endParaRPr>
          </a:p>
          <a:p>
            <a:pPr marL="342900" indent="-342900">
              <a:buChar char="•"/>
            </a:pPr>
            <a:endParaRPr lang="en-IE" dirty="0">
              <a:ea typeface="+mn-lt"/>
              <a:cs typeface="+mn-lt"/>
            </a:endParaRPr>
          </a:p>
          <a:p>
            <a:pPr marL="342900" indent="-342900">
              <a:buChar char="•"/>
            </a:pPr>
            <a:endParaRPr lang="en-IE" dirty="0">
              <a:ea typeface="+mn-lt"/>
              <a:cs typeface="+mn-lt"/>
            </a:endParaRPr>
          </a:p>
          <a:p>
            <a:pPr marL="342900" indent="-342900">
              <a:buChar char="•"/>
            </a:pPr>
            <a:endParaRPr lang="en-IE" dirty="0">
              <a:ea typeface="+mn-lt"/>
              <a:cs typeface="+mn-lt"/>
            </a:endParaRPr>
          </a:p>
          <a:p>
            <a:pPr marL="342900" indent="-342900">
              <a:buChar char="•"/>
            </a:pPr>
            <a:endParaRPr lang="en-IE" dirty="0">
              <a:ea typeface="+mn-lt"/>
              <a:cs typeface="+mn-lt"/>
            </a:endParaRPr>
          </a:p>
        </p:txBody>
      </p:sp>
      <p:sp>
        <p:nvSpPr>
          <p:cNvPr id="2" name="TextBox 1">
            <a:extLst>
              <a:ext uri="{FF2B5EF4-FFF2-40B4-BE49-F238E27FC236}">
                <a16:creationId xmlns:a16="http://schemas.microsoft.com/office/drawing/2014/main" id="{44BD9A8D-69BD-4BC4-B0F6-3FD735B12111}"/>
              </a:ext>
            </a:extLst>
          </p:cNvPr>
          <p:cNvSpPr txBox="1"/>
          <p:nvPr/>
        </p:nvSpPr>
        <p:spPr>
          <a:xfrm>
            <a:off x="335797" y="1017858"/>
            <a:ext cx="8425012" cy="646331"/>
          </a:xfrm>
          <a:prstGeom prst="rect">
            <a:avLst/>
          </a:prstGeom>
          <a:noFill/>
        </p:spPr>
        <p:txBody>
          <a:bodyPr wrap="square" rtlCol="0">
            <a:spAutoFit/>
          </a:bodyPr>
          <a:lstStyle/>
          <a:p>
            <a:r>
              <a:rPr lang="ru-RU" sz="3600" b="1" dirty="0">
                <a:solidFill>
                  <a:srgbClr val="CC9131"/>
                </a:solidFill>
                <a:ea typeface="+mn-lt"/>
                <a:cs typeface="+mn-lt"/>
              </a:rPr>
              <a:t>Нежеланието да се приеме промяната</a:t>
            </a:r>
            <a:endParaRPr lang="en-IE" sz="3600" dirty="0">
              <a:solidFill>
                <a:srgbClr val="CC9131"/>
              </a:solidFill>
            </a:endParaRPr>
          </a:p>
        </p:txBody>
      </p:sp>
    </p:spTree>
    <p:extLst>
      <p:ext uri="{BB962C8B-B14F-4D97-AF65-F5344CB8AC3E}">
        <p14:creationId xmlns:p14="http://schemas.microsoft.com/office/powerpoint/2010/main" val="26166845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785923-7890-46B8-806A-1DECABAC2CDD}"/>
              </a:ext>
            </a:extLst>
          </p:cNvPr>
          <p:cNvSpPr>
            <a:spLocks noGrp="1"/>
          </p:cNvSpPr>
          <p:nvPr>
            <p:ph type="body" sz="quarter" idx="13"/>
          </p:nvPr>
        </p:nvSpPr>
        <p:spPr/>
        <p:txBody>
          <a:bodyPr vert="horz" lIns="91440" tIns="45720" rIns="91440" bIns="45720" rtlCol="0" anchor="ctr">
            <a:normAutofit/>
          </a:bodyPr>
          <a:lstStyle/>
          <a:p>
            <a:pPr algn="ctr"/>
            <a:r>
              <a:rPr lang="bg-BG" b="1" dirty="0">
                <a:solidFill>
                  <a:srgbClr val="406F70"/>
                </a:solidFill>
                <a:cs typeface="Calibri"/>
              </a:rPr>
              <a:t>Доставка на храна от втора страна</a:t>
            </a:r>
            <a:endParaRPr lang="en-US" dirty="0">
              <a:solidFill>
                <a:srgbClr val="406F70"/>
              </a:solidFill>
              <a:cs typeface="Calibri" panose="020F0502020204030204"/>
            </a:endParaRPr>
          </a:p>
        </p:txBody>
      </p:sp>
      <p:pic>
        <p:nvPicPr>
          <p:cNvPr id="5" name="Picture 5">
            <a:extLst>
              <a:ext uri="{FF2B5EF4-FFF2-40B4-BE49-F238E27FC236}">
                <a16:creationId xmlns:a16="http://schemas.microsoft.com/office/drawing/2014/main" id="{BAAD83B6-D4DF-49D4-A59B-2EFDDBC06561}"/>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a:ext>
            </a:extLst>
          </a:blip>
          <a:srcRect l="-441"/>
          <a:stretch/>
        </p:blipFill>
        <p:spPr>
          <a:xfrm>
            <a:off x="0" y="0"/>
            <a:ext cx="12069795" cy="3603599"/>
          </a:xfrm>
        </p:spPr>
      </p:pic>
      <p:sp>
        <p:nvSpPr>
          <p:cNvPr id="3" name="Text Placeholder 2">
            <a:extLst>
              <a:ext uri="{FF2B5EF4-FFF2-40B4-BE49-F238E27FC236}">
                <a16:creationId xmlns:a16="http://schemas.microsoft.com/office/drawing/2014/main" id="{4D1BBB82-6F48-4DE2-98CA-C388C3DC7F59}"/>
              </a:ext>
            </a:extLst>
          </p:cNvPr>
          <p:cNvSpPr>
            <a:spLocks noGrp="1"/>
          </p:cNvSpPr>
          <p:nvPr>
            <p:ph type="body" sz="quarter" idx="17"/>
          </p:nvPr>
        </p:nvSpPr>
        <p:spPr>
          <a:xfrm>
            <a:off x="5006714" y="4131718"/>
            <a:ext cx="6859047" cy="1911602"/>
          </a:xfrm>
        </p:spPr>
        <p:txBody>
          <a:bodyPr vert="horz" lIns="91440" tIns="45720" rIns="91440" bIns="45720" rtlCol="0" anchor="ctr">
            <a:noAutofit/>
          </a:bodyPr>
          <a:lstStyle/>
          <a:p>
            <a:pPr rtl="0"/>
            <a:r>
              <a:rPr lang="ru-RU" dirty="0">
                <a:solidFill>
                  <a:srgbClr val="000000"/>
                </a:solidFill>
                <a:effectLst/>
              </a:rPr>
              <a:t>Чрез пандемията доставчиците на храна от втора страна придобиха популярност, тъй като възприятията на потребителите за онлайн покупки се изместиха и потребителите станаха готови да поемат премия за доставка, за да получат социално дистанцирано хранене. </a:t>
            </a:r>
          </a:p>
        </p:txBody>
      </p:sp>
    </p:spTree>
    <p:extLst>
      <p:ext uri="{BB962C8B-B14F-4D97-AF65-F5344CB8AC3E}">
        <p14:creationId xmlns:p14="http://schemas.microsoft.com/office/powerpoint/2010/main" val="17850223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A picture containing outdoor, bicycle, person, person&#10;&#10;Description automatically generated">
            <a:extLst>
              <a:ext uri="{FF2B5EF4-FFF2-40B4-BE49-F238E27FC236}">
                <a16:creationId xmlns:a16="http://schemas.microsoft.com/office/drawing/2014/main" id="{C2A03B14-B1D4-4510-8199-B7C037BEEEF2}"/>
              </a:ext>
            </a:extLst>
          </p:cNvPr>
          <p:cNvPicPr>
            <a:picLocks noGrp="1" noChangeAspect="1"/>
          </p:cNvPicPr>
          <p:nvPr>
            <p:ph type="pic" sz="quarter" idx="18"/>
          </p:nvPr>
        </p:nvPicPr>
        <p:blipFill rotWithShape="1">
          <a:blip r:embed="rId2" cstate="screen">
            <a:extLst>
              <a:ext uri="{28A0092B-C50C-407E-A947-70E740481C1C}">
                <a14:useLocalDpi xmlns:a14="http://schemas.microsoft.com/office/drawing/2010/main"/>
              </a:ext>
            </a:extLst>
          </a:blip>
          <a:srcRect l="-376"/>
          <a:stretch/>
        </p:blipFill>
        <p:spPr>
          <a:xfrm flipH="1">
            <a:off x="6540708" y="6385"/>
            <a:ext cx="5661905" cy="6272175"/>
          </a:xfrm>
        </p:spPr>
      </p:pic>
      <p:sp>
        <p:nvSpPr>
          <p:cNvPr id="3" name="Text Placeholder 2">
            <a:extLst>
              <a:ext uri="{FF2B5EF4-FFF2-40B4-BE49-F238E27FC236}">
                <a16:creationId xmlns:a16="http://schemas.microsoft.com/office/drawing/2014/main" id="{E4730EAA-1961-4845-8618-B0851A6EE768}"/>
              </a:ext>
            </a:extLst>
          </p:cNvPr>
          <p:cNvSpPr>
            <a:spLocks noGrp="1"/>
          </p:cNvSpPr>
          <p:nvPr>
            <p:ph type="body" sz="quarter" idx="19"/>
          </p:nvPr>
        </p:nvSpPr>
        <p:spPr/>
        <p:txBody>
          <a:bodyPr vert="horz" lIns="91440" tIns="45720" rIns="91440" bIns="45720" rtlCol="0" anchor="t">
            <a:normAutofit fontScale="70000" lnSpcReduction="20000"/>
          </a:bodyPr>
          <a:lstStyle/>
          <a:p>
            <a:r>
              <a:rPr lang="bg-BG" b="1" dirty="0">
                <a:solidFill>
                  <a:srgbClr val="406F70"/>
                </a:solidFill>
                <a:cs typeface="Calibri"/>
              </a:rPr>
              <a:t>Доставка, управлявана от търсенето</a:t>
            </a:r>
            <a:endParaRPr lang="en-US" b="1" dirty="0">
              <a:solidFill>
                <a:srgbClr val="406F70"/>
              </a:solidFill>
              <a:cs typeface="Calibri"/>
            </a:endParaRPr>
          </a:p>
        </p:txBody>
      </p:sp>
      <p:sp>
        <p:nvSpPr>
          <p:cNvPr id="4" name="Text Placeholder 3">
            <a:extLst>
              <a:ext uri="{FF2B5EF4-FFF2-40B4-BE49-F238E27FC236}">
                <a16:creationId xmlns:a16="http://schemas.microsoft.com/office/drawing/2014/main" id="{1CAD628E-DA52-4D21-84E0-A750CD68BF1B}"/>
              </a:ext>
            </a:extLst>
          </p:cNvPr>
          <p:cNvSpPr>
            <a:spLocks noGrp="1"/>
          </p:cNvSpPr>
          <p:nvPr>
            <p:ph type="body" sz="quarter" idx="20"/>
          </p:nvPr>
        </p:nvSpPr>
        <p:spPr>
          <a:xfrm>
            <a:off x="476089" y="1721120"/>
            <a:ext cx="6064619" cy="4484059"/>
          </a:xfrm>
        </p:spPr>
        <p:txBody>
          <a:bodyPr vert="horz" lIns="91440" tIns="45720" rIns="91440" bIns="45720" rtlCol="0" anchor="t">
            <a:noAutofit/>
          </a:bodyPr>
          <a:lstStyle/>
          <a:p>
            <a:pPr algn="just"/>
            <a:r>
              <a:rPr lang="ru-RU" dirty="0">
                <a:solidFill>
                  <a:srgbClr val="406F70"/>
                </a:solidFill>
                <a:cs typeface="Calibri"/>
              </a:rPr>
              <a:t>Големи компании за доставка като Just eat, Deliveroo и Uber Eats предлагат доставка за сметка на потребителя. По този начин те помагат да се преодолеят бариерите, обсъдени по-рано, като се използват икономии от мащаба и редица нововъзникващи технологии.</a:t>
            </a:r>
          </a:p>
          <a:p>
            <a:pPr algn="just"/>
            <a:r>
              <a:rPr lang="ru-RU" dirty="0">
                <a:solidFill>
                  <a:srgbClr val="406F70"/>
                </a:solidFill>
                <a:cs typeface="Calibri"/>
              </a:rPr>
              <a:t>Големите данни и изкуственият интелект могат да се използват за наблюдение на ключови елементи като трафик, време, промяна в маршрутите, разстояние и прогнозирано търсене, за да се гарантира, че доставките се изпълняват своевременно.</a:t>
            </a:r>
            <a:endParaRPr lang="en-US" dirty="0">
              <a:solidFill>
                <a:srgbClr val="406F70"/>
              </a:solidFill>
              <a:cs typeface="Calibri"/>
            </a:endParaRPr>
          </a:p>
        </p:txBody>
      </p:sp>
    </p:spTree>
    <p:extLst>
      <p:ext uri="{BB962C8B-B14F-4D97-AF65-F5344CB8AC3E}">
        <p14:creationId xmlns:p14="http://schemas.microsoft.com/office/powerpoint/2010/main" val="4122691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Chefs preparing food">
            <a:extLst>
              <a:ext uri="{FF2B5EF4-FFF2-40B4-BE49-F238E27FC236}">
                <a16:creationId xmlns:a16="http://schemas.microsoft.com/office/drawing/2014/main" id="{B4FA2501-2B0D-46FE-87B7-85BBF00FD719}"/>
              </a:ext>
            </a:extLst>
          </p:cNvPr>
          <p:cNvPicPr>
            <a:picLocks noGrp="1" noChangeAspect="1"/>
          </p:cNvPicPr>
          <p:nvPr>
            <p:ph type="pic" sz="quarter" idx="18"/>
          </p:nvPr>
        </p:nvPicPr>
        <p:blipFill rotWithShape="1">
          <a:blip r:embed="rId2" cstate="screen">
            <a:extLst>
              <a:ext uri="{28A0092B-C50C-407E-A947-70E740481C1C}">
                <a14:useLocalDpi xmlns:a14="http://schemas.microsoft.com/office/drawing/2010/main"/>
              </a:ext>
            </a:extLst>
          </a:blip>
          <a:srcRect/>
          <a:stretch/>
        </p:blipFill>
        <p:spPr/>
      </p:pic>
      <p:sp>
        <p:nvSpPr>
          <p:cNvPr id="3" name="Text Placeholder 2">
            <a:extLst>
              <a:ext uri="{FF2B5EF4-FFF2-40B4-BE49-F238E27FC236}">
                <a16:creationId xmlns:a16="http://schemas.microsoft.com/office/drawing/2014/main" id="{342E83E6-5E49-4D16-B9E8-600935A2E233}"/>
              </a:ext>
            </a:extLst>
          </p:cNvPr>
          <p:cNvSpPr>
            <a:spLocks noGrp="1"/>
          </p:cNvSpPr>
          <p:nvPr>
            <p:ph type="body" sz="quarter" idx="19"/>
          </p:nvPr>
        </p:nvSpPr>
        <p:spPr/>
        <p:txBody>
          <a:bodyPr vert="horz" lIns="91440" tIns="45720" rIns="91440" bIns="45720" rtlCol="0" anchor="t">
            <a:normAutofit fontScale="85000" lnSpcReduction="10000"/>
          </a:bodyPr>
          <a:lstStyle/>
          <a:p>
            <a:r>
              <a:rPr lang="bg-BG" b="1" dirty="0">
                <a:solidFill>
                  <a:srgbClr val="406F70"/>
                </a:solidFill>
                <a:cs typeface="Calibri"/>
              </a:rPr>
              <a:t>Виртуални/невидими кухни</a:t>
            </a:r>
            <a:endParaRPr lang="en-US" b="1" dirty="0">
              <a:solidFill>
                <a:srgbClr val="406F70"/>
              </a:solidFill>
              <a:cs typeface="Calibri"/>
            </a:endParaRPr>
          </a:p>
        </p:txBody>
      </p:sp>
      <p:sp>
        <p:nvSpPr>
          <p:cNvPr id="4" name="Text Placeholder 3">
            <a:extLst>
              <a:ext uri="{FF2B5EF4-FFF2-40B4-BE49-F238E27FC236}">
                <a16:creationId xmlns:a16="http://schemas.microsoft.com/office/drawing/2014/main" id="{FC0421F8-9A81-4B22-AFAB-96298F156599}"/>
              </a:ext>
            </a:extLst>
          </p:cNvPr>
          <p:cNvSpPr>
            <a:spLocks noGrp="1"/>
          </p:cNvSpPr>
          <p:nvPr>
            <p:ph type="body" sz="quarter" idx="20"/>
          </p:nvPr>
        </p:nvSpPr>
        <p:spPr>
          <a:xfrm>
            <a:off x="279918" y="1577955"/>
            <a:ext cx="6260790" cy="4627223"/>
          </a:xfrm>
        </p:spPr>
        <p:txBody>
          <a:bodyPr vert="horz" lIns="91440" tIns="45720" rIns="91440" bIns="45720" rtlCol="0" anchor="t">
            <a:noAutofit/>
          </a:bodyPr>
          <a:lstStyle/>
          <a:p>
            <a:pPr algn="just"/>
            <a:r>
              <a:rPr lang="ru-RU" dirty="0">
                <a:solidFill>
                  <a:srgbClr val="406F70"/>
                </a:solidFill>
                <a:cs typeface="Calibri"/>
              </a:rPr>
              <a:t>Появата на виртуални кухни/невидими с дигитален пазар чрез технологични решения направи създаването на услуги за доставка за малкия бизнес по-достъпно и отвори нов поток от приходи.</a:t>
            </a:r>
          </a:p>
          <a:p>
            <a:pPr algn="just"/>
            <a:r>
              <a:rPr lang="ru-RU" dirty="0">
                <a:solidFill>
                  <a:srgbClr val="406F70"/>
                </a:solidFill>
                <a:cs typeface="Calibri"/>
              </a:rPr>
              <a:t>Някои фирми сега отварят кухни с преливане, като някои нови предприятия работят с модел само за доставка, който избягва скъпите режийни разходи на традиционните заведения за хранене.</a:t>
            </a:r>
          </a:p>
          <a:p>
            <a:pPr algn="just"/>
            <a:r>
              <a:rPr lang="ru-RU" dirty="0">
                <a:solidFill>
                  <a:srgbClr val="406F70"/>
                </a:solidFill>
                <a:cs typeface="Calibri"/>
              </a:rPr>
              <a:t>Това предлага по-рентабилен и с по -нисък риск път на пазара за собствениците на малък бизнес.</a:t>
            </a:r>
            <a:endParaRPr lang="en-US" dirty="0">
              <a:solidFill>
                <a:srgbClr val="406F70"/>
              </a:solidFill>
              <a:cs typeface="Calibri"/>
            </a:endParaRPr>
          </a:p>
        </p:txBody>
      </p:sp>
    </p:spTree>
    <p:extLst>
      <p:ext uri="{BB962C8B-B14F-4D97-AF65-F5344CB8AC3E}">
        <p14:creationId xmlns:p14="http://schemas.microsoft.com/office/powerpoint/2010/main" val="8026289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FB4366-26BF-4FA6-AB5A-19D4204D1C2B}"/>
              </a:ext>
            </a:extLst>
          </p:cNvPr>
          <p:cNvSpPr>
            <a:spLocks noGrp="1"/>
          </p:cNvSpPr>
          <p:nvPr>
            <p:ph type="body" sz="quarter" idx="16"/>
          </p:nvPr>
        </p:nvSpPr>
        <p:spPr/>
        <p:txBody>
          <a:bodyPr vert="horz" lIns="91440" tIns="45720" rIns="91440" bIns="45720" rtlCol="0" anchor="t">
            <a:normAutofit fontScale="92500"/>
          </a:bodyPr>
          <a:lstStyle/>
          <a:p>
            <a:r>
              <a:rPr lang="bg-BG" b="1" dirty="0">
                <a:solidFill>
                  <a:srgbClr val="085156"/>
                </a:solidFill>
                <a:cs typeface="Calibri"/>
              </a:rPr>
              <a:t>Роботика и автоматизация</a:t>
            </a:r>
            <a:endParaRPr lang="en-US" b="1" dirty="0">
              <a:solidFill>
                <a:srgbClr val="085156"/>
              </a:solidFill>
              <a:cs typeface="Calibri"/>
            </a:endParaRPr>
          </a:p>
        </p:txBody>
      </p:sp>
      <p:sp>
        <p:nvSpPr>
          <p:cNvPr id="3" name="Text Placeholder 2">
            <a:extLst>
              <a:ext uri="{FF2B5EF4-FFF2-40B4-BE49-F238E27FC236}">
                <a16:creationId xmlns:a16="http://schemas.microsoft.com/office/drawing/2014/main" id="{3281F370-D853-4C14-9759-6ED0D5163DAB}"/>
              </a:ext>
            </a:extLst>
          </p:cNvPr>
          <p:cNvSpPr>
            <a:spLocks noGrp="1"/>
          </p:cNvSpPr>
          <p:nvPr>
            <p:ph type="body" sz="quarter" idx="17"/>
          </p:nvPr>
        </p:nvSpPr>
        <p:spPr>
          <a:xfrm>
            <a:off x="6318618" y="1809238"/>
            <a:ext cx="5279029" cy="4085323"/>
          </a:xfrm>
        </p:spPr>
        <p:txBody>
          <a:bodyPr vert="horz" lIns="91440" tIns="45720" rIns="91440" bIns="45720" rtlCol="0" anchor="t">
            <a:noAutofit/>
          </a:bodyPr>
          <a:lstStyle/>
          <a:p>
            <a:r>
              <a:rPr lang="ru-RU" dirty="0">
                <a:solidFill>
                  <a:srgbClr val="085156"/>
                </a:solidFill>
                <a:cs typeface="Calibri"/>
              </a:rPr>
              <a:t>Автоматизацията се отнася до използването на машини и софтуер за изпълнение на задачи, които преди това са били извършвани от човек. Отдавна се предвижда, че автоматизацията ще замени прости монотонни задачи за работниците.</a:t>
            </a:r>
          </a:p>
          <a:p>
            <a:r>
              <a:rPr lang="ru-RU" dirty="0">
                <a:solidFill>
                  <a:srgbClr val="085156"/>
                </a:solidFill>
                <a:cs typeface="Calibri"/>
              </a:rPr>
              <a:t>С нарастването на технологиите за самоуправление доставката изглежда една от първите дейности, автоматизирани с бизнеса, които вече експериментират с нея, като например </a:t>
            </a:r>
            <a:r>
              <a:rPr lang="en-US" dirty="0">
                <a:solidFill>
                  <a:srgbClr val="085156"/>
                </a:solidFill>
                <a:cs typeface="Calibri"/>
                <a:hlinkClick r:id="rId2"/>
              </a:rPr>
              <a:t>Uber</a:t>
            </a:r>
            <a:r>
              <a:rPr lang="en-US" dirty="0">
                <a:solidFill>
                  <a:srgbClr val="085156"/>
                </a:solidFill>
                <a:cs typeface="Calibri"/>
              </a:rPr>
              <a:t> </a:t>
            </a:r>
            <a:r>
              <a:rPr lang="bg-BG" dirty="0">
                <a:solidFill>
                  <a:srgbClr val="085156"/>
                </a:solidFill>
                <a:cs typeface="Calibri"/>
              </a:rPr>
              <a:t>и</a:t>
            </a:r>
            <a:r>
              <a:rPr lang="en-US" dirty="0">
                <a:solidFill>
                  <a:srgbClr val="085156"/>
                </a:solidFill>
                <a:cs typeface="Calibri"/>
              </a:rPr>
              <a:t> </a:t>
            </a:r>
            <a:r>
              <a:rPr lang="en-US" dirty="0">
                <a:solidFill>
                  <a:srgbClr val="085156"/>
                </a:solidFill>
                <a:cs typeface="Calibri"/>
                <a:hlinkClick r:id="rId3"/>
              </a:rPr>
              <a:t>Manna</a:t>
            </a:r>
            <a:r>
              <a:rPr lang="en-US" dirty="0">
                <a:solidFill>
                  <a:srgbClr val="085156"/>
                </a:solidFill>
                <a:cs typeface="Calibri"/>
              </a:rPr>
              <a:t>  </a:t>
            </a:r>
          </a:p>
        </p:txBody>
      </p:sp>
      <p:pic>
        <p:nvPicPr>
          <p:cNvPr id="6" name="Picture Placeholder 5" descr="A picture containing outdoor, ground, road, street&#10;&#10;Description automatically generated">
            <a:extLst>
              <a:ext uri="{FF2B5EF4-FFF2-40B4-BE49-F238E27FC236}">
                <a16:creationId xmlns:a16="http://schemas.microsoft.com/office/drawing/2014/main" id="{6B8F08B3-C9C3-47C3-BBED-E305E5C952FC}"/>
              </a:ext>
            </a:extLst>
          </p:cNvPr>
          <p:cNvPicPr>
            <a:picLocks noGrp="1" noChangeAspect="1"/>
          </p:cNvPicPr>
          <p:nvPr>
            <p:ph type="pic" sz="quarter" idx="18"/>
          </p:nvPr>
        </p:nvPicPr>
        <p:blipFill rotWithShape="1">
          <a:blip r:embed="rId4" cstate="screen">
            <a:extLst>
              <a:ext uri="{28A0092B-C50C-407E-A947-70E740481C1C}">
                <a14:useLocalDpi xmlns:a14="http://schemas.microsoft.com/office/drawing/2010/main"/>
              </a:ext>
            </a:extLst>
          </a:blip>
          <a:srcRect/>
          <a:stretch/>
        </p:blipFill>
        <p:spPr>
          <a:xfrm>
            <a:off x="0" y="-14989"/>
            <a:ext cx="5651292" cy="6261962"/>
          </a:xfrm>
        </p:spPr>
      </p:pic>
    </p:spTree>
    <p:extLst>
      <p:ext uri="{BB962C8B-B14F-4D97-AF65-F5344CB8AC3E}">
        <p14:creationId xmlns:p14="http://schemas.microsoft.com/office/powerpoint/2010/main" val="14858588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31BEBB-337B-4C3D-BD13-5ADD41C1921B}"/>
              </a:ext>
            </a:extLst>
          </p:cNvPr>
          <p:cNvSpPr>
            <a:spLocks noGrp="1"/>
          </p:cNvSpPr>
          <p:nvPr>
            <p:ph type="body" sz="quarter" idx="13"/>
          </p:nvPr>
        </p:nvSpPr>
        <p:spPr/>
        <p:txBody>
          <a:bodyPr>
            <a:noAutofit/>
          </a:bodyPr>
          <a:lstStyle/>
          <a:p>
            <a:r>
              <a:rPr lang="bg-BG" sz="4800" b="1" dirty="0">
                <a:solidFill>
                  <a:srgbClr val="085156"/>
                </a:solidFill>
              </a:rPr>
              <a:t>Използване на роботика</a:t>
            </a:r>
            <a:endParaRPr lang="en-US" sz="4800" b="1" dirty="0">
              <a:solidFill>
                <a:srgbClr val="085156"/>
              </a:solidFill>
            </a:endParaRPr>
          </a:p>
        </p:txBody>
      </p:sp>
      <p:sp>
        <p:nvSpPr>
          <p:cNvPr id="3" name="Text Placeholder 2">
            <a:extLst>
              <a:ext uri="{FF2B5EF4-FFF2-40B4-BE49-F238E27FC236}">
                <a16:creationId xmlns:a16="http://schemas.microsoft.com/office/drawing/2014/main" id="{71ADE95D-72EA-41B5-84CF-6EA28A116DBF}"/>
              </a:ext>
            </a:extLst>
          </p:cNvPr>
          <p:cNvSpPr>
            <a:spLocks noGrp="1"/>
          </p:cNvSpPr>
          <p:nvPr>
            <p:ph type="body" sz="quarter" idx="14"/>
          </p:nvPr>
        </p:nvSpPr>
        <p:spPr/>
        <p:txBody>
          <a:bodyPr/>
          <a:lstStyle/>
          <a:p>
            <a:r>
              <a:rPr lang="ru-RU" dirty="0">
                <a:solidFill>
                  <a:srgbClr val="406F70"/>
                </a:solidFill>
              </a:rPr>
              <a:t>Доставка с дронове в Ирландия</a:t>
            </a:r>
            <a:endParaRPr lang="en-US" dirty="0">
              <a:solidFill>
                <a:srgbClr val="406F70"/>
              </a:solidFill>
            </a:endParaRPr>
          </a:p>
        </p:txBody>
      </p:sp>
      <p:pic>
        <p:nvPicPr>
          <p:cNvPr id="5" name="Picture 5">
            <a:hlinkClick r:id="" action="ppaction://media"/>
            <a:extLst>
              <a:ext uri="{FF2B5EF4-FFF2-40B4-BE49-F238E27FC236}">
                <a16:creationId xmlns:a16="http://schemas.microsoft.com/office/drawing/2014/main" id="{84C670E0-D32B-4ABD-8CDA-A969110A9082}"/>
              </a:ext>
            </a:extLst>
          </p:cNvPr>
          <p:cNvPicPr>
            <a:picLocks noGrp="1" noRot="1" noChangeAspect="1"/>
          </p:cNvPicPr>
          <p:nvPr>
            <p:ph type="pic" sz="quarter" idx="15"/>
            <a:videoFile r:link="rId1"/>
          </p:nvPr>
        </p:nvPicPr>
        <p:blipFill rotWithShape="1">
          <a:blip r:embed="rId3"/>
          <a:srcRect t="9074" b="9074"/>
          <a:stretch/>
        </p:blipFill>
        <p:spPr>
          <a:xfrm>
            <a:off x="3184071" y="1635641"/>
            <a:ext cx="5665788" cy="3736005"/>
          </a:xfrm>
        </p:spPr>
      </p:pic>
      <p:sp>
        <p:nvSpPr>
          <p:cNvPr id="4" name="TextBox 3">
            <a:extLst>
              <a:ext uri="{FF2B5EF4-FFF2-40B4-BE49-F238E27FC236}">
                <a16:creationId xmlns:a16="http://schemas.microsoft.com/office/drawing/2014/main" id="{3873A735-D246-4788-B084-2DD5FD8935E1}"/>
              </a:ext>
            </a:extLst>
          </p:cNvPr>
          <p:cNvSpPr txBox="1"/>
          <p:nvPr/>
        </p:nvSpPr>
        <p:spPr>
          <a:xfrm>
            <a:off x="938981" y="6100915"/>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ea typeface="+mn-lt"/>
                <a:cs typeface="+mn-lt"/>
                <a:hlinkClick r:id="rId4"/>
              </a:rPr>
              <a:t>Manna-more - YouTube</a:t>
            </a:r>
            <a:endParaRPr lang="en-US"/>
          </a:p>
          <a:p>
            <a:endParaRPr lang="en-US" sz="1400" dirty="0">
              <a:cs typeface="Calibri"/>
            </a:endParaRPr>
          </a:p>
        </p:txBody>
      </p:sp>
      <p:sp>
        <p:nvSpPr>
          <p:cNvPr id="6" name="TextBox 5">
            <a:extLst>
              <a:ext uri="{FF2B5EF4-FFF2-40B4-BE49-F238E27FC236}">
                <a16:creationId xmlns:a16="http://schemas.microsoft.com/office/drawing/2014/main" id="{47E4B73C-2916-4668-8241-9EFC9711964A}"/>
              </a:ext>
            </a:extLst>
          </p:cNvPr>
          <p:cNvSpPr txBox="1"/>
          <p:nvPr/>
        </p:nvSpPr>
        <p:spPr>
          <a:xfrm>
            <a:off x="9095146" y="2249435"/>
            <a:ext cx="2743200"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ru-RU" sz="2400" dirty="0">
                <a:solidFill>
                  <a:srgbClr val="406F70"/>
                </a:solidFill>
                <a:ea typeface="+mn-lt"/>
                <a:cs typeface="+mn-lt"/>
              </a:rPr>
              <a:t>RTE Национално покритие на Manna Drone, която изпробва доставката на храни и напитки в Оранмор, Галуей, Ирландия</a:t>
            </a:r>
            <a:endParaRPr lang="en-US" sz="2400" dirty="0"/>
          </a:p>
        </p:txBody>
      </p:sp>
      <p:sp>
        <p:nvSpPr>
          <p:cNvPr id="8" name="Oval 7">
            <a:extLst>
              <a:ext uri="{FF2B5EF4-FFF2-40B4-BE49-F238E27FC236}">
                <a16:creationId xmlns:a16="http://schemas.microsoft.com/office/drawing/2014/main" id="{F925B831-CA83-4139-BC96-F449EB0ACA14}"/>
              </a:ext>
            </a:extLst>
          </p:cNvPr>
          <p:cNvSpPr/>
          <p:nvPr/>
        </p:nvSpPr>
        <p:spPr>
          <a:xfrm>
            <a:off x="1226573" y="1042218"/>
            <a:ext cx="1954160" cy="1265902"/>
          </a:xfrm>
          <a:prstGeom prst="ellipse">
            <a:avLst/>
          </a:prstGeom>
          <a:solidFill>
            <a:srgbClr val="F5C0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06F70"/>
                </a:solidFill>
                <a:cs typeface="Calibri"/>
              </a:rPr>
              <a:t>WATCH</a:t>
            </a:r>
            <a:endParaRPr lang="en-US" sz="2400" dirty="0"/>
          </a:p>
        </p:txBody>
      </p:sp>
    </p:spTree>
    <p:extLst>
      <p:ext uri="{BB962C8B-B14F-4D97-AF65-F5344CB8AC3E}">
        <p14:creationId xmlns:p14="http://schemas.microsoft.com/office/powerpoint/2010/main" val="8222947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E51A9F1-7C04-4DC9-93DB-D7D634E9F73A}"/>
              </a:ext>
            </a:extLst>
          </p:cNvPr>
          <p:cNvSpPr>
            <a:spLocks noGrp="1"/>
          </p:cNvSpPr>
          <p:nvPr>
            <p:ph type="body" sz="quarter" idx="13"/>
          </p:nvPr>
        </p:nvSpPr>
        <p:spPr>
          <a:xfrm>
            <a:off x="3670685" y="3428823"/>
            <a:ext cx="7886801" cy="1699929"/>
          </a:xfrm>
        </p:spPr>
        <p:txBody>
          <a:bodyPr vert="horz" lIns="91440" tIns="45720" rIns="91440" bIns="45720" rtlCol="0" anchor="t">
            <a:normAutofit/>
          </a:bodyPr>
          <a:lstStyle/>
          <a:p>
            <a:pPr>
              <a:defRPr/>
            </a:pPr>
            <a:r>
              <a:rPr lang="en-US" sz="5200" b="1" dirty="0">
                <a:solidFill>
                  <a:srgbClr val="F5C05B"/>
                </a:solidFill>
                <a:cs typeface="Calibri"/>
              </a:rPr>
              <a:t>4. </a:t>
            </a:r>
            <a:r>
              <a:rPr lang="bg-BG" sz="5200" b="1" dirty="0">
                <a:solidFill>
                  <a:srgbClr val="F5C05B"/>
                </a:solidFill>
                <a:cs typeface="Calibri"/>
              </a:rPr>
              <a:t>Продукти на дребно</a:t>
            </a:r>
            <a:endParaRPr lang="en-US" dirty="0"/>
          </a:p>
          <a:p>
            <a:pPr rtl="0"/>
            <a:r>
              <a:rPr lang="ru-RU" dirty="0">
                <a:solidFill>
                  <a:srgbClr val="000000"/>
                </a:solidFill>
                <a:effectLst/>
              </a:rPr>
              <a:t>Отваряне на потоци от приходи </a:t>
            </a:r>
          </a:p>
          <a:p>
            <a:endParaRPr lang="en-US" sz="4800" b="1" dirty="0">
              <a:solidFill>
                <a:srgbClr val="F5C05B"/>
              </a:solidFill>
              <a:cs typeface="Calibri"/>
            </a:endParaRPr>
          </a:p>
          <a:p>
            <a:endParaRPr lang="en-US" sz="4800" b="1" dirty="0">
              <a:solidFill>
                <a:srgbClr val="F5C05B"/>
              </a:solidFill>
              <a:cs typeface="Calibri"/>
            </a:endParaRPr>
          </a:p>
          <a:p>
            <a:endParaRPr lang="en-US" sz="4800" b="1" dirty="0">
              <a:solidFill>
                <a:srgbClr val="F5C05B"/>
              </a:solidFill>
            </a:endParaRPr>
          </a:p>
          <a:p>
            <a:endParaRPr lang="en-IE" dirty="0"/>
          </a:p>
        </p:txBody>
      </p:sp>
      <p:sp>
        <p:nvSpPr>
          <p:cNvPr id="3" name="TextBox 1">
            <a:extLst>
              <a:ext uri="{FF2B5EF4-FFF2-40B4-BE49-F238E27FC236}">
                <a16:creationId xmlns:a16="http://schemas.microsoft.com/office/drawing/2014/main" id="{6E0C0C6B-E754-4F79-B39D-9F22099DCF54}"/>
              </a:ext>
            </a:extLst>
          </p:cNvPr>
          <p:cNvSpPr txBox="1"/>
          <p:nvPr/>
        </p:nvSpPr>
        <p:spPr>
          <a:xfrm>
            <a:off x="8681884" y="410496"/>
            <a:ext cx="2743200"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b="1" dirty="0">
                <a:solidFill>
                  <a:srgbClr val="085156"/>
                </a:solidFill>
                <a:cs typeface="Calibri"/>
              </a:rPr>
              <a:t>MODULE 5</a:t>
            </a:r>
            <a:endParaRPr lang="en-US" dirty="0"/>
          </a:p>
        </p:txBody>
      </p:sp>
    </p:spTree>
    <p:extLst>
      <p:ext uri="{BB962C8B-B14F-4D97-AF65-F5344CB8AC3E}">
        <p14:creationId xmlns:p14="http://schemas.microsoft.com/office/powerpoint/2010/main" val="5419640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84D002-D0D8-43CF-A8A6-8C0467E72261}"/>
              </a:ext>
            </a:extLst>
          </p:cNvPr>
          <p:cNvSpPr>
            <a:spLocks noGrp="1"/>
          </p:cNvSpPr>
          <p:nvPr>
            <p:ph type="body" sz="quarter" idx="16"/>
          </p:nvPr>
        </p:nvSpPr>
        <p:spPr>
          <a:xfrm>
            <a:off x="6367782" y="819599"/>
            <a:ext cx="5279028" cy="697353"/>
          </a:xfrm>
        </p:spPr>
        <p:txBody>
          <a:bodyPr vert="horz" lIns="91440" tIns="45720" rIns="91440" bIns="45720" rtlCol="0" anchor="t">
            <a:normAutofit fontScale="77500" lnSpcReduction="20000"/>
          </a:bodyPr>
          <a:lstStyle/>
          <a:p>
            <a:r>
              <a:rPr lang="bg-BG" b="1" dirty="0">
                <a:solidFill>
                  <a:srgbClr val="406F70"/>
                </a:solidFill>
                <a:cs typeface="Calibri"/>
              </a:rPr>
              <a:t>Отваряне на потоци от приходи</a:t>
            </a:r>
            <a:endParaRPr lang="en-US" b="1" dirty="0">
              <a:solidFill>
                <a:srgbClr val="406F70"/>
              </a:solidFill>
              <a:cs typeface="Calibri"/>
            </a:endParaRPr>
          </a:p>
        </p:txBody>
      </p:sp>
      <p:sp>
        <p:nvSpPr>
          <p:cNvPr id="3" name="Text Placeholder 2">
            <a:extLst>
              <a:ext uri="{FF2B5EF4-FFF2-40B4-BE49-F238E27FC236}">
                <a16:creationId xmlns:a16="http://schemas.microsoft.com/office/drawing/2014/main" id="{E272C58C-3282-4177-8AC0-BB045F3CB1F3}"/>
              </a:ext>
            </a:extLst>
          </p:cNvPr>
          <p:cNvSpPr>
            <a:spLocks noGrp="1"/>
          </p:cNvSpPr>
          <p:nvPr>
            <p:ph type="body" sz="quarter" idx="17"/>
          </p:nvPr>
        </p:nvSpPr>
        <p:spPr>
          <a:xfrm>
            <a:off x="5651292" y="1800809"/>
            <a:ext cx="5947380" cy="4446164"/>
          </a:xfrm>
        </p:spPr>
        <p:txBody>
          <a:bodyPr vert="horz" lIns="91440" tIns="45720" rIns="91440" bIns="45720" rtlCol="0" anchor="t">
            <a:noAutofit/>
          </a:bodyPr>
          <a:lstStyle/>
          <a:p>
            <a:r>
              <a:rPr lang="ru-RU" dirty="0">
                <a:solidFill>
                  <a:srgbClr val="406F70"/>
                </a:solidFill>
                <a:ea typeface="+mn-lt"/>
                <a:cs typeface="+mn-lt"/>
              </a:rPr>
              <a:t>Освен кухни само за доставка, някои оператори на хранителни услуги проучват виртуални марки, които могат да бъдат изчерпани от съществуващата кухня на ресторанта.</a:t>
            </a:r>
          </a:p>
          <a:p>
            <a:r>
              <a:rPr lang="ru-RU" dirty="0">
                <a:solidFill>
                  <a:srgbClr val="406F70"/>
                </a:solidFill>
                <a:ea typeface="+mn-lt"/>
                <a:cs typeface="+mn-lt"/>
              </a:rPr>
              <a:t>Това обикновено са марки, които „пребивават“ само в киберпространството, но които са направени и доставени от съществуващо пространство.</a:t>
            </a:r>
          </a:p>
          <a:p>
            <a:r>
              <a:rPr lang="ru-RU" dirty="0">
                <a:solidFill>
                  <a:srgbClr val="406F70"/>
                </a:solidFill>
                <a:ea typeface="+mn-lt"/>
                <a:cs typeface="+mn-lt"/>
              </a:rPr>
              <a:t>Това осигурява на ресторантите допълнителни източници на приходи, особено в по-бавни времена.</a:t>
            </a:r>
            <a:endParaRPr lang="en-US" dirty="0">
              <a:solidFill>
                <a:srgbClr val="406F70"/>
              </a:solidFill>
              <a:ea typeface="+mn-lt"/>
              <a:cs typeface="+mn-lt"/>
            </a:endParaRPr>
          </a:p>
        </p:txBody>
      </p:sp>
      <p:pic>
        <p:nvPicPr>
          <p:cNvPr id="6" name="Picture Placeholder 5" descr="A finger pointing on a tablet with green neon lights">
            <a:extLst>
              <a:ext uri="{FF2B5EF4-FFF2-40B4-BE49-F238E27FC236}">
                <a16:creationId xmlns:a16="http://schemas.microsoft.com/office/drawing/2014/main" id="{D65D1612-17E2-49A6-8D42-7D26ECFE5B16}"/>
              </a:ext>
            </a:extLst>
          </p:cNvPr>
          <p:cNvPicPr>
            <a:picLocks noGrp="1" noChangeAspect="1"/>
          </p:cNvPicPr>
          <p:nvPr>
            <p:ph type="pic" sz="quarter" idx="18"/>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5416814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F485EF-6911-4CEB-8C40-9B4EFA042222}"/>
              </a:ext>
            </a:extLst>
          </p:cNvPr>
          <p:cNvSpPr>
            <a:spLocks noGrp="1"/>
          </p:cNvSpPr>
          <p:nvPr>
            <p:ph type="body" sz="quarter" idx="19"/>
          </p:nvPr>
        </p:nvSpPr>
        <p:spPr>
          <a:xfrm>
            <a:off x="611132" y="2882971"/>
            <a:ext cx="10823702" cy="543210"/>
          </a:xfrm>
        </p:spPr>
        <p:txBody>
          <a:bodyPr vert="horz" lIns="91440" tIns="45720" rIns="91440" bIns="45720" rtlCol="0" anchor="t">
            <a:normAutofit fontScale="92500" lnSpcReduction="10000"/>
          </a:bodyPr>
          <a:lstStyle/>
          <a:p>
            <a:r>
              <a:rPr lang="ru-RU" dirty="0">
                <a:cs typeface="Calibri"/>
              </a:rPr>
              <a:t>Демонстриране на решения за доставка и дигитализация</a:t>
            </a:r>
            <a:endParaRPr lang="en-US" dirty="0"/>
          </a:p>
        </p:txBody>
      </p:sp>
      <p:sp>
        <p:nvSpPr>
          <p:cNvPr id="3" name="Text Placeholder 2">
            <a:extLst>
              <a:ext uri="{FF2B5EF4-FFF2-40B4-BE49-F238E27FC236}">
                <a16:creationId xmlns:a16="http://schemas.microsoft.com/office/drawing/2014/main" id="{52427FD4-7F95-4677-A210-57A56CCC218F}"/>
              </a:ext>
            </a:extLst>
          </p:cNvPr>
          <p:cNvSpPr>
            <a:spLocks noGrp="1"/>
          </p:cNvSpPr>
          <p:nvPr>
            <p:ph type="body" sz="quarter" idx="20"/>
          </p:nvPr>
        </p:nvSpPr>
        <p:spPr>
          <a:xfrm>
            <a:off x="611132" y="3571897"/>
            <a:ext cx="10968810" cy="2683855"/>
          </a:xfrm>
        </p:spPr>
        <p:txBody>
          <a:bodyPr vert="horz" lIns="91440" tIns="45720" rIns="91440" bIns="45720" rtlCol="0" anchor="t">
            <a:noAutofit/>
          </a:bodyPr>
          <a:lstStyle/>
          <a:p>
            <a:pPr algn="just"/>
            <a:r>
              <a:rPr lang="bg-BG" dirty="0">
                <a:solidFill>
                  <a:srgbClr val="406F70"/>
                </a:solidFill>
                <a:ea typeface="+mn-lt"/>
                <a:cs typeface="+mn-lt"/>
              </a:rPr>
              <a:t>Мисията на </a:t>
            </a:r>
            <a:r>
              <a:rPr lang="en-US" dirty="0">
                <a:solidFill>
                  <a:srgbClr val="406F70"/>
                </a:solidFill>
                <a:ea typeface="+mn-lt"/>
                <a:cs typeface="+mn-lt"/>
                <a:hlinkClick r:id="rId2"/>
              </a:rPr>
              <a:t>Fit Panther, Bulgaria  </a:t>
            </a:r>
            <a:r>
              <a:rPr lang="ru-RU" dirty="0">
                <a:solidFill>
                  <a:srgbClr val="406F70"/>
                </a:solidFill>
                <a:ea typeface="+mn-lt"/>
                <a:cs typeface="+mn-lt"/>
              </a:rPr>
              <a:t>е да се подобри качеството на живот</a:t>
            </a:r>
            <a:r>
              <a:rPr lang="en-US" dirty="0">
                <a:solidFill>
                  <a:srgbClr val="406F70"/>
                </a:solidFill>
                <a:ea typeface="+mn-lt"/>
                <a:cs typeface="+mn-lt"/>
              </a:rPr>
              <a:t>. </a:t>
            </a:r>
            <a:r>
              <a:rPr lang="ru-RU" dirty="0">
                <a:solidFill>
                  <a:srgbClr val="406F70"/>
                </a:solidFill>
                <a:ea typeface="+mn-lt"/>
                <a:cs typeface="+mn-lt"/>
              </a:rPr>
              <a:t>Те доставят висококачествена храна, направена от подбрани и органични продукти и я доставят готова за консумация до дома, офиса или където клиент иска, в рамките на град София пет дни в седмицата. Fit Panther е здравословна кухня, предлагаща обяд и целодневни менюта, съобразени с личните нужди на техните заети клиенти и по този начин насърчават здравето по иновативен начин и чрез онлайн платформи, демонстрирайки как дигитализацията може да помогне за устойчивостта на бизнеса и цели</a:t>
            </a:r>
            <a:r>
              <a:rPr lang="en-US" dirty="0">
                <a:solidFill>
                  <a:srgbClr val="406F70"/>
                </a:solidFill>
                <a:ea typeface="+mn-lt"/>
                <a:cs typeface="+mn-lt"/>
              </a:rPr>
              <a:t>. </a:t>
            </a:r>
          </a:p>
          <a:p>
            <a:pPr algn="just"/>
            <a:r>
              <a:rPr lang="en-US" dirty="0">
                <a:solidFill>
                  <a:srgbClr val="406F70"/>
                </a:solidFill>
                <a:ea typeface="+mn-lt"/>
                <a:cs typeface="+mn-lt"/>
              </a:rPr>
              <a:t>				</a:t>
            </a:r>
            <a:r>
              <a:rPr lang="en-US" b="1" dirty="0">
                <a:solidFill>
                  <a:srgbClr val="044449"/>
                </a:solidFill>
                <a:highlight>
                  <a:srgbClr val="F5C05B"/>
                </a:highlight>
                <a:ea typeface="+mn-lt"/>
                <a:cs typeface="+mn-lt"/>
              </a:rPr>
              <a:t>READ</a:t>
            </a:r>
            <a:r>
              <a:rPr lang="en-US" dirty="0">
                <a:solidFill>
                  <a:srgbClr val="406F70"/>
                </a:solidFill>
                <a:ea typeface="+mn-lt"/>
                <a:cs typeface="+mn-lt"/>
              </a:rPr>
              <a:t> </a:t>
            </a:r>
            <a:r>
              <a:rPr lang="en-IE" dirty="0">
                <a:hlinkClick r:id="rId3"/>
              </a:rPr>
              <a:t>37-Fit-Panther.pdf (</a:t>
            </a:r>
            <a:r>
              <a:rPr lang="en-IE" dirty="0" err="1">
                <a:hlinkClick r:id="rId3"/>
              </a:rPr>
              <a:t>foodinnovation.how</a:t>
            </a:r>
            <a:r>
              <a:rPr lang="en-IE" dirty="0">
                <a:hlinkClick r:id="rId3"/>
              </a:rPr>
              <a:t>)</a:t>
            </a:r>
            <a:endParaRPr lang="en-US" dirty="0">
              <a:cs typeface="Calibri" panose="020F0502020204030204"/>
            </a:endParaRPr>
          </a:p>
        </p:txBody>
      </p:sp>
      <p:pic>
        <p:nvPicPr>
          <p:cNvPr id="4" name="Picture 4" descr="A picture containing text, meal&#10;&#10;Description automatically generated">
            <a:extLst>
              <a:ext uri="{FF2B5EF4-FFF2-40B4-BE49-F238E27FC236}">
                <a16:creationId xmlns:a16="http://schemas.microsoft.com/office/drawing/2014/main" id="{7FA42675-D2DE-4125-A787-21D428A3D5DF}"/>
              </a:ext>
            </a:extLst>
          </p:cNvPr>
          <p:cNvPicPr>
            <a:picLocks noChangeAspect="1"/>
          </p:cNvPicPr>
          <p:nvPr/>
        </p:nvPicPr>
        <p:blipFill>
          <a:blip r:embed="rId4"/>
          <a:stretch>
            <a:fillRect/>
          </a:stretch>
        </p:blipFill>
        <p:spPr>
          <a:xfrm>
            <a:off x="91042" y="203266"/>
            <a:ext cx="7548249" cy="2289470"/>
          </a:xfrm>
          <a:prstGeom prst="rect">
            <a:avLst/>
          </a:prstGeom>
        </p:spPr>
      </p:pic>
      <p:sp>
        <p:nvSpPr>
          <p:cNvPr id="5" name="TextBox 4">
            <a:extLst>
              <a:ext uri="{FF2B5EF4-FFF2-40B4-BE49-F238E27FC236}">
                <a16:creationId xmlns:a16="http://schemas.microsoft.com/office/drawing/2014/main" id="{E8B165D8-48DD-4F25-8E08-65CB4B2FF6E1}"/>
              </a:ext>
            </a:extLst>
          </p:cNvPr>
          <p:cNvSpPr txBox="1"/>
          <p:nvPr/>
        </p:nvSpPr>
        <p:spPr>
          <a:xfrm>
            <a:off x="8793872" y="602247"/>
            <a:ext cx="3093327" cy="707886"/>
          </a:xfrm>
          <a:prstGeom prst="rect">
            <a:avLst/>
          </a:prstGeom>
          <a:solidFill>
            <a:srgbClr val="F5C05B"/>
          </a:solidFill>
        </p:spPr>
        <p:txBody>
          <a:bodyPr wrap="square" rtlCol="0">
            <a:spAutoFit/>
          </a:bodyPr>
          <a:lstStyle/>
          <a:p>
            <a:r>
              <a:rPr lang="ru-RU" sz="2000" b="1" dirty="0">
                <a:solidFill>
                  <a:schemeClr val="bg1"/>
                </a:solidFill>
              </a:rPr>
              <a:t>ИЗСЛЕДВАНЕ НА СЛУЧАЙ - Вдъхновете се</a:t>
            </a:r>
            <a:endParaRPr lang="en-IE" sz="2000" b="1" dirty="0">
              <a:solidFill>
                <a:schemeClr val="bg1"/>
              </a:solidFill>
            </a:endParaRPr>
          </a:p>
        </p:txBody>
      </p:sp>
    </p:spTree>
    <p:extLst>
      <p:ext uri="{BB962C8B-B14F-4D97-AF65-F5344CB8AC3E}">
        <p14:creationId xmlns:p14="http://schemas.microsoft.com/office/powerpoint/2010/main" val="10593364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42E83E6-5E49-4D16-B9E8-600935A2E233}"/>
              </a:ext>
            </a:extLst>
          </p:cNvPr>
          <p:cNvSpPr>
            <a:spLocks noGrp="1"/>
          </p:cNvSpPr>
          <p:nvPr>
            <p:ph type="body" sz="quarter" idx="13"/>
          </p:nvPr>
        </p:nvSpPr>
        <p:spPr>
          <a:xfrm>
            <a:off x="509666" y="4181602"/>
            <a:ext cx="4077324" cy="1912390"/>
          </a:xfrm>
        </p:spPr>
        <p:txBody>
          <a:bodyPr vert="horz" lIns="91440" tIns="45720" rIns="91440" bIns="45720" rtlCol="0" anchor="ctr">
            <a:normAutofit lnSpcReduction="10000"/>
          </a:bodyPr>
          <a:lstStyle/>
          <a:p>
            <a:pPr algn="ctr"/>
            <a:r>
              <a:rPr lang="ru-RU" b="1" dirty="0">
                <a:solidFill>
                  <a:srgbClr val="085156"/>
                </a:solidFill>
                <a:cs typeface="Calibri"/>
              </a:rPr>
              <a:t>Създаване на алтернативни източници на приходи</a:t>
            </a:r>
            <a:r>
              <a:rPr lang="en-US" b="1" dirty="0">
                <a:solidFill>
                  <a:srgbClr val="085156"/>
                </a:solidFill>
                <a:cs typeface="Calibri"/>
              </a:rPr>
              <a:t>  </a:t>
            </a:r>
          </a:p>
        </p:txBody>
      </p:sp>
      <p:pic>
        <p:nvPicPr>
          <p:cNvPr id="5" name="Picture 5">
            <a:extLst>
              <a:ext uri="{FF2B5EF4-FFF2-40B4-BE49-F238E27FC236}">
                <a16:creationId xmlns:a16="http://schemas.microsoft.com/office/drawing/2014/main" id="{6BB3EFBE-AAF3-4E86-AB6E-F4142E1215ED}"/>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a:ext>
            </a:extLst>
          </a:blip>
          <a:srcRect/>
          <a:stretch/>
        </p:blipFill>
        <p:spPr/>
      </p:pic>
      <p:sp>
        <p:nvSpPr>
          <p:cNvPr id="4" name="Text Placeholder 3">
            <a:extLst>
              <a:ext uri="{FF2B5EF4-FFF2-40B4-BE49-F238E27FC236}">
                <a16:creationId xmlns:a16="http://schemas.microsoft.com/office/drawing/2014/main" id="{FC0421F8-9A81-4B22-AFAB-96298F156599}"/>
              </a:ext>
            </a:extLst>
          </p:cNvPr>
          <p:cNvSpPr>
            <a:spLocks noGrp="1"/>
          </p:cNvSpPr>
          <p:nvPr>
            <p:ph type="body" sz="quarter" idx="17"/>
          </p:nvPr>
        </p:nvSpPr>
        <p:spPr>
          <a:xfrm>
            <a:off x="4907903" y="3869788"/>
            <a:ext cx="6899986" cy="2614988"/>
          </a:xfrm>
        </p:spPr>
        <p:txBody>
          <a:bodyPr vert="horz" lIns="91440" tIns="45720" rIns="91440" bIns="45720" rtlCol="0" anchor="ctr">
            <a:noAutofit/>
          </a:bodyPr>
          <a:lstStyle/>
          <a:p>
            <a:pPr rtl="0"/>
            <a:r>
              <a:rPr lang="ru-RU" dirty="0">
                <a:solidFill>
                  <a:srgbClr val="5F6368"/>
                </a:solidFill>
                <a:effectLst/>
              </a:rPr>
              <a:t>338 / 5000</a:t>
            </a:r>
          </a:p>
          <a:p>
            <a:r>
              <a:rPr lang="ru-RU" b="1" dirty="0">
                <a:effectLst/>
              </a:rPr>
              <a:t>Translation results</a:t>
            </a:r>
          </a:p>
          <a:p>
            <a:pPr rtl="0"/>
            <a:r>
              <a:rPr lang="ru-RU" dirty="0">
                <a:solidFill>
                  <a:srgbClr val="000000"/>
                </a:solidFill>
                <a:effectLst/>
              </a:rPr>
              <a:t>Поради ограниченията за трапезария през 2020/21 г., както е споменато в Модул 1, видяхме, че компаниите за обслужване на храна и доставчици на храна улесняват изнасянето, което доведе до това, че МСП предлагат цяла гама от първокласни продукти на дребно, които се предлагат за събиране, което преди това не би било възможно </a:t>
            </a:r>
          </a:p>
          <a:p>
            <a:r>
              <a:rPr lang="en-US" dirty="0">
                <a:solidFill>
                  <a:srgbClr val="085156"/>
                </a:solidFill>
                <a:cs typeface="Calibri"/>
              </a:rPr>
              <a:t>.  </a:t>
            </a:r>
          </a:p>
        </p:txBody>
      </p:sp>
    </p:spTree>
    <p:extLst>
      <p:ext uri="{BB962C8B-B14F-4D97-AF65-F5344CB8AC3E}">
        <p14:creationId xmlns:p14="http://schemas.microsoft.com/office/powerpoint/2010/main" val="37743787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42E83E6-5E49-4D16-B9E8-600935A2E233}"/>
              </a:ext>
            </a:extLst>
          </p:cNvPr>
          <p:cNvSpPr>
            <a:spLocks noGrp="1"/>
          </p:cNvSpPr>
          <p:nvPr>
            <p:ph type="body" sz="quarter" idx="13"/>
          </p:nvPr>
        </p:nvSpPr>
        <p:spPr/>
        <p:txBody>
          <a:bodyPr vert="horz" lIns="91440" tIns="45720" rIns="91440" bIns="45720" rtlCol="0" anchor="ctr">
            <a:normAutofit/>
          </a:bodyPr>
          <a:lstStyle/>
          <a:p>
            <a:pPr algn="ctr"/>
            <a:r>
              <a:rPr lang="bg-BG" b="1" dirty="0">
                <a:solidFill>
                  <a:srgbClr val="085156"/>
                </a:solidFill>
                <a:cs typeface="Calibri"/>
              </a:rPr>
              <a:t>Кутии за хранене</a:t>
            </a:r>
            <a:r>
              <a:rPr lang="en-US" b="1" dirty="0">
                <a:solidFill>
                  <a:srgbClr val="085156"/>
                </a:solidFill>
                <a:cs typeface="Calibri"/>
              </a:rPr>
              <a:t> </a:t>
            </a:r>
          </a:p>
        </p:txBody>
      </p:sp>
      <p:pic>
        <p:nvPicPr>
          <p:cNvPr id="6" name="Picture Placeholder 5" descr="A box of food&#10;&#10;Description automatically generated with low confidence">
            <a:extLst>
              <a:ext uri="{FF2B5EF4-FFF2-40B4-BE49-F238E27FC236}">
                <a16:creationId xmlns:a16="http://schemas.microsoft.com/office/drawing/2014/main" id="{92362B56-6F15-4F5C-BFB1-CAD08FD00E35}"/>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a:ext>
            </a:extLst>
          </a:blip>
          <a:srcRect l="-2994" r="-24955" b="-7250"/>
          <a:stretch/>
        </p:blipFill>
        <p:spPr>
          <a:xfrm>
            <a:off x="-287676" y="1"/>
            <a:ext cx="12287892" cy="3581152"/>
          </a:xfrm>
        </p:spPr>
      </p:pic>
      <p:sp>
        <p:nvSpPr>
          <p:cNvPr id="4" name="Text Placeholder 3">
            <a:extLst>
              <a:ext uri="{FF2B5EF4-FFF2-40B4-BE49-F238E27FC236}">
                <a16:creationId xmlns:a16="http://schemas.microsoft.com/office/drawing/2014/main" id="{FC0421F8-9A81-4B22-AFAB-96298F156599}"/>
              </a:ext>
            </a:extLst>
          </p:cNvPr>
          <p:cNvSpPr>
            <a:spLocks noGrp="1"/>
          </p:cNvSpPr>
          <p:nvPr>
            <p:ph type="body" sz="quarter" idx="17"/>
          </p:nvPr>
        </p:nvSpPr>
        <p:spPr>
          <a:xfrm>
            <a:off x="4973216" y="3704253"/>
            <a:ext cx="6892545" cy="2099388"/>
          </a:xfrm>
        </p:spPr>
        <p:txBody>
          <a:bodyPr vert="horz" lIns="91440" tIns="45720" rIns="91440" bIns="45720" rtlCol="0" anchor="ctr">
            <a:noAutofit/>
          </a:bodyPr>
          <a:lstStyle/>
          <a:p>
            <a:endParaRPr lang="en-US" dirty="0">
              <a:solidFill>
                <a:srgbClr val="085156"/>
              </a:solidFill>
              <a:cs typeface="Calibri"/>
            </a:endParaRPr>
          </a:p>
          <a:p>
            <a:r>
              <a:rPr lang="ru-RU" dirty="0">
                <a:solidFill>
                  <a:srgbClr val="085156"/>
                </a:solidFill>
                <a:cs typeface="Calibri"/>
              </a:rPr>
              <a:t>Кутиите за хранене са един от най -популярните продукти на дребно, които ресторантите предлагат като алтернатива на доставката. Опцията за готвене у дома предлага на клиентите свежо изискано хранене вкъщи, като предоставя инструкции чрез социалните медии и пресни съставки.</a:t>
            </a:r>
            <a:endParaRPr lang="en-US" sz="800" dirty="0">
              <a:solidFill>
                <a:srgbClr val="085156"/>
              </a:solidFill>
              <a:cs typeface="Calibri"/>
            </a:endParaRPr>
          </a:p>
          <a:p>
            <a:r>
              <a:rPr lang="en-US" dirty="0">
                <a:solidFill>
                  <a:schemeClr val="bg1"/>
                </a:solidFill>
                <a:highlight>
                  <a:srgbClr val="CC9131"/>
                </a:highlight>
                <a:cs typeface="Calibri"/>
              </a:rPr>
              <a:t>EXAMPLE: </a:t>
            </a:r>
            <a:r>
              <a:rPr lang="en-IE" dirty="0">
                <a:hlinkClick r:id="rId3"/>
              </a:rPr>
              <a:t>Home (thedoughbros.ie)</a:t>
            </a:r>
            <a:endParaRPr lang="en-US" dirty="0">
              <a:solidFill>
                <a:srgbClr val="085156"/>
              </a:solidFill>
              <a:cs typeface="Calibri"/>
            </a:endParaRPr>
          </a:p>
        </p:txBody>
      </p:sp>
    </p:spTree>
    <p:extLst>
      <p:ext uri="{BB962C8B-B14F-4D97-AF65-F5344CB8AC3E}">
        <p14:creationId xmlns:p14="http://schemas.microsoft.com/office/powerpoint/2010/main" val="2098557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AD1493E-E05C-49A3-8C63-8223F2750BBC}"/>
              </a:ext>
            </a:extLst>
          </p:cNvPr>
          <p:cNvSpPr>
            <a:spLocks noGrp="1"/>
          </p:cNvSpPr>
          <p:nvPr>
            <p:ph type="body" sz="quarter" idx="19"/>
          </p:nvPr>
        </p:nvSpPr>
        <p:spPr/>
        <p:txBody>
          <a:bodyPr vert="horz" lIns="91440" tIns="45720" rIns="91440" bIns="45720" rtlCol="0" anchor="t">
            <a:noAutofit/>
          </a:bodyPr>
          <a:lstStyle/>
          <a:p>
            <a:r>
              <a:rPr lang="bg-BG" sz="2800" b="1" dirty="0">
                <a:solidFill>
                  <a:srgbClr val="CC9131"/>
                </a:solidFill>
                <a:cs typeface="Calibri"/>
              </a:rPr>
              <a:t>Технологии за услуги в храненето</a:t>
            </a:r>
            <a:endParaRPr lang="en-US" sz="2800" dirty="0">
              <a:solidFill>
                <a:srgbClr val="CC9131"/>
              </a:solidFill>
            </a:endParaRPr>
          </a:p>
        </p:txBody>
      </p:sp>
      <p:sp>
        <p:nvSpPr>
          <p:cNvPr id="4" name="Text Placeholder 3">
            <a:extLst>
              <a:ext uri="{FF2B5EF4-FFF2-40B4-BE49-F238E27FC236}">
                <a16:creationId xmlns:a16="http://schemas.microsoft.com/office/drawing/2014/main" id="{4118A4B0-E91B-42B1-B317-B4E2027A3B95}"/>
              </a:ext>
            </a:extLst>
          </p:cNvPr>
          <p:cNvSpPr>
            <a:spLocks noGrp="1"/>
          </p:cNvSpPr>
          <p:nvPr>
            <p:ph type="body" sz="quarter" idx="20"/>
          </p:nvPr>
        </p:nvSpPr>
        <p:spPr>
          <a:xfrm>
            <a:off x="158620" y="1644785"/>
            <a:ext cx="6688495" cy="4074880"/>
          </a:xfrm>
        </p:spPr>
        <p:txBody>
          <a:bodyPr vert="horz" lIns="91440" tIns="45720" rIns="91440" bIns="45720" rtlCol="0" anchor="t">
            <a:noAutofit/>
          </a:bodyPr>
          <a:lstStyle/>
          <a:p>
            <a:pPr marL="342900" indent="-342900" algn="just">
              <a:buFont typeface="Arial" panose="020B0604020202020204" pitchFamily="34" charset="0"/>
              <a:buChar char="•"/>
            </a:pPr>
            <a:r>
              <a:rPr lang="ru-RU" sz="2200" dirty="0">
                <a:solidFill>
                  <a:srgbClr val="406F70"/>
                </a:solidFill>
                <a:ea typeface="+mn-lt"/>
                <a:cs typeface="+mn-lt"/>
              </a:rPr>
              <a:t>Поради тези ограничения на иновациите в МСП с хранителни услуги е важно да се развият възможности за сътрудничество между технологичните компании и МСП</a:t>
            </a:r>
            <a:r>
              <a:rPr lang="en-IE" sz="2200" dirty="0">
                <a:solidFill>
                  <a:srgbClr val="406F70"/>
                </a:solidFill>
                <a:ea typeface="+mn-lt"/>
                <a:cs typeface="+mn-lt"/>
              </a:rPr>
              <a:t>. [Source:  </a:t>
            </a:r>
            <a:r>
              <a:rPr lang="en-IE" sz="2200" dirty="0">
                <a:solidFill>
                  <a:srgbClr val="406F70"/>
                </a:solidFill>
                <a:ea typeface="+mn-lt"/>
                <a:cs typeface="+mn-lt"/>
                <a:hlinkClick r:id="rId3"/>
              </a:rPr>
              <a:t>Food for Life</a:t>
            </a:r>
            <a:r>
              <a:rPr lang="en-IE" sz="2200" dirty="0">
                <a:solidFill>
                  <a:srgbClr val="406F70"/>
                </a:solidFill>
                <a:ea typeface="+mn-lt"/>
                <a:cs typeface="+mn-lt"/>
              </a:rPr>
              <a:t>]</a:t>
            </a:r>
          </a:p>
          <a:p>
            <a:pPr marL="342900" indent="-342900" algn="just">
              <a:buFont typeface="Arial" panose="020B0604020202020204" pitchFamily="34" charset="0"/>
              <a:buChar char="•"/>
            </a:pPr>
            <a:r>
              <a:rPr lang="ru-RU" sz="2200" dirty="0">
                <a:solidFill>
                  <a:srgbClr val="406F70"/>
                </a:solidFill>
                <a:ea typeface="+mn-lt"/>
                <a:cs typeface="+mn-lt"/>
              </a:rPr>
              <a:t>В този модул ще се запознаете с някои от ключовите области, в които се внедряват технологиите и как някои технологии предлагат лесно приложими технологични решения за МСП в хранителния сектор. Вашето обучение ще се увеличи чрез конкретни казуси на предприятия за хранителни услуги, които са възприели тези процеси, отговарящи на нуждите на потребителя.</a:t>
            </a:r>
            <a:endParaRPr lang="en-IE" sz="2200" dirty="0">
              <a:solidFill>
                <a:srgbClr val="406F70"/>
              </a:solidFill>
              <a:ea typeface="+mn-lt"/>
              <a:cs typeface="+mn-lt"/>
            </a:endParaRPr>
          </a:p>
        </p:txBody>
      </p:sp>
      <p:pic>
        <p:nvPicPr>
          <p:cNvPr id="8" name="Picture Placeholder 7" descr="A picture containing table, indoor, food, dish&#10;&#10;Description automatically generated">
            <a:extLst>
              <a:ext uri="{FF2B5EF4-FFF2-40B4-BE49-F238E27FC236}">
                <a16:creationId xmlns:a16="http://schemas.microsoft.com/office/drawing/2014/main" id="{FEC66DC8-48AE-40BC-85FA-46B1D1FD6801}"/>
              </a:ext>
            </a:extLst>
          </p:cNvPr>
          <p:cNvPicPr>
            <a:picLocks noGrp="1" noChangeAspect="1"/>
          </p:cNvPicPr>
          <p:nvPr>
            <p:ph type="pic" sz="quarter" idx="18"/>
          </p:nvPr>
        </p:nvPicPr>
        <p:blipFill>
          <a:blip r:embed="rId4" cstate="screen">
            <a:extLst>
              <a:ext uri="{28A0092B-C50C-407E-A947-70E740481C1C}">
                <a14:useLocalDpi xmlns:a14="http://schemas.microsoft.com/office/drawing/2010/main"/>
              </a:ext>
              <a:ext uri="{837473B0-CC2E-450A-ABE3-18F120FF3D39}">
                <a1611:picAttrSrcUrl xmlns:a1611="http://schemas.microsoft.com/office/drawing/2016/11/main" r:id="rId5"/>
              </a:ext>
            </a:extLst>
          </a:blip>
          <a:srcRect/>
          <a:stretch>
            <a:fillRect/>
          </a:stretch>
        </p:blipFill>
        <p:spPr/>
      </p:pic>
    </p:spTree>
    <p:extLst>
      <p:ext uri="{BB962C8B-B14F-4D97-AF65-F5344CB8AC3E}">
        <p14:creationId xmlns:p14="http://schemas.microsoft.com/office/powerpoint/2010/main" val="7025772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E51A9F1-7C04-4DC9-93DB-D7D634E9F73A}"/>
              </a:ext>
            </a:extLst>
          </p:cNvPr>
          <p:cNvSpPr>
            <a:spLocks noGrp="1"/>
          </p:cNvSpPr>
          <p:nvPr>
            <p:ph type="body" sz="quarter" idx="13"/>
          </p:nvPr>
        </p:nvSpPr>
        <p:spPr>
          <a:xfrm>
            <a:off x="3288319" y="3428823"/>
            <a:ext cx="7886801" cy="1699929"/>
          </a:xfrm>
        </p:spPr>
        <p:txBody>
          <a:bodyPr vert="horz" lIns="91440" tIns="45720" rIns="91440" bIns="45720" rtlCol="0" anchor="t">
            <a:normAutofit/>
          </a:bodyPr>
          <a:lstStyle/>
          <a:p>
            <a:pPr>
              <a:defRPr/>
            </a:pPr>
            <a:r>
              <a:rPr lang="en-US" sz="5200" b="1" dirty="0">
                <a:solidFill>
                  <a:srgbClr val="F5C05B"/>
                </a:solidFill>
                <a:cs typeface="Calibri"/>
              </a:rPr>
              <a:t>5. </a:t>
            </a:r>
            <a:r>
              <a:rPr lang="bg-BG" sz="5200" b="1" dirty="0">
                <a:solidFill>
                  <a:srgbClr val="F5C05B"/>
                </a:solidFill>
                <a:cs typeface="Calibri"/>
              </a:rPr>
              <a:t>Маркетинг</a:t>
            </a:r>
            <a:r>
              <a:rPr lang="en-US" sz="5200" b="1" dirty="0">
                <a:solidFill>
                  <a:srgbClr val="F5C05B"/>
                </a:solidFill>
                <a:cs typeface="Calibri"/>
              </a:rPr>
              <a:t> </a:t>
            </a:r>
            <a:endParaRPr lang="en-US" dirty="0"/>
          </a:p>
          <a:p>
            <a:pPr>
              <a:defRPr/>
            </a:pPr>
            <a:r>
              <a:rPr lang="ru-RU" dirty="0">
                <a:solidFill>
                  <a:schemeClr val="bg1"/>
                </a:solidFill>
                <a:latin typeface="Calibri" panose="020F0502020204030204"/>
                <a:cs typeface="Calibri"/>
              </a:rPr>
              <a:t>Технология за ангажиране на клиенти</a:t>
            </a:r>
            <a:endParaRPr lang="en-US" sz="4800" b="1" dirty="0">
              <a:solidFill>
                <a:srgbClr val="F5C05B"/>
              </a:solidFill>
              <a:cs typeface="Calibri"/>
            </a:endParaRPr>
          </a:p>
          <a:p>
            <a:endParaRPr lang="en-US" sz="4800" b="1" dirty="0">
              <a:solidFill>
                <a:srgbClr val="F5C05B"/>
              </a:solidFill>
              <a:cs typeface="Calibri"/>
            </a:endParaRPr>
          </a:p>
          <a:p>
            <a:endParaRPr lang="en-US" sz="4800" b="1" dirty="0">
              <a:solidFill>
                <a:srgbClr val="F5C05B"/>
              </a:solidFill>
            </a:endParaRPr>
          </a:p>
          <a:p>
            <a:endParaRPr lang="en-IE" dirty="0"/>
          </a:p>
        </p:txBody>
      </p:sp>
      <p:sp>
        <p:nvSpPr>
          <p:cNvPr id="3" name="TextBox 1">
            <a:extLst>
              <a:ext uri="{FF2B5EF4-FFF2-40B4-BE49-F238E27FC236}">
                <a16:creationId xmlns:a16="http://schemas.microsoft.com/office/drawing/2014/main" id="{B9F6DCA7-743C-43A9-A85A-A72AD6358537}"/>
              </a:ext>
            </a:extLst>
          </p:cNvPr>
          <p:cNvSpPr txBox="1"/>
          <p:nvPr/>
        </p:nvSpPr>
        <p:spPr>
          <a:xfrm>
            <a:off x="8681884" y="410496"/>
            <a:ext cx="2743200"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b="1" dirty="0">
                <a:solidFill>
                  <a:srgbClr val="085156"/>
                </a:solidFill>
                <a:cs typeface="Calibri"/>
              </a:rPr>
              <a:t>MODULE 5</a:t>
            </a:r>
            <a:endParaRPr lang="en-US" dirty="0"/>
          </a:p>
        </p:txBody>
      </p:sp>
    </p:spTree>
    <p:extLst>
      <p:ext uri="{BB962C8B-B14F-4D97-AF65-F5344CB8AC3E}">
        <p14:creationId xmlns:p14="http://schemas.microsoft.com/office/powerpoint/2010/main" val="2120046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84D002-D0D8-43CF-A8A6-8C0467E72261}"/>
              </a:ext>
            </a:extLst>
          </p:cNvPr>
          <p:cNvSpPr>
            <a:spLocks noGrp="1"/>
          </p:cNvSpPr>
          <p:nvPr>
            <p:ph type="body" sz="quarter" idx="16"/>
          </p:nvPr>
        </p:nvSpPr>
        <p:spPr/>
        <p:txBody>
          <a:bodyPr vert="horz" lIns="91440" tIns="45720" rIns="91440" bIns="45720" rtlCol="0" anchor="t">
            <a:normAutofit fontScale="92500"/>
          </a:bodyPr>
          <a:lstStyle/>
          <a:p>
            <a:r>
              <a:rPr lang="bg-BG" b="1" dirty="0">
                <a:solidFill>
                  <a:srgbClr val="406F70"/>
                </a:solidFill>
                <a:cs typeface="Calibri"/>
              </a:rPr>
              <a:t>Ангажиране на клиентите</a:t>
            </a:r>
            <a:r>
              <a:rPr lang="en-US" b="1" dirty="0">
                <a:solidFill>
                  <a:srgbClr val="406F70"/>
                </a:solidFill>
                <a:cs typeface="Calibri"/>
              </a:rPr>
              <a:t>...</a:t>
            </a:r>
            <a:endParaRPr lang="en-US" b="1" dirty="0">
              <a:solidFill>
                <a:srgbClr val="406F70"/>
              </a:solidFill>
            </a:endParaRPr>
          </a:p>
        </p:txBody>
      </p:sp>
      <p:sp>
        <p:nvSpPr>
          <p:cNvPr id="3" name="Text Placeholder 2">
            <a:extLst>
              <a:ext uri="{FF2B5EF4-FFF2-40B4-BE49-F238E27FC236}">
                <a16:creationId xmlns:a16="http://schemas.microsoft.com/office/drawing/2014/main" id="{E272C58C-3282-4177-8AC0-BB045F3CB1F3}"/>
              </a:ext>
            </a:extLst>
          </p:cNvPr>
          <p:cNvSpPr>
            <a:spLocks noGrp="1"/>
          </p:cNvSpPr>
          <p:nvPr>
            <p:ph type="body" sz="quarter" idx="17"/>
          </p:nvPr>
        </p:nvSpPr>
        <p:spPr>
          <a:xfrm>
            <a:off x="5508171" y="1953078"/>
            <a:ext cx="6090501" cy="3947440"/>
          </a:xfrm>
        </p:spPr>
        <p:txBody>
          <a:bodyPr vert="horz" lIns="91440" tIns="45720" rIns="91440" bIns="45720" rtlCol="0" anchor="t">
            <a:noAutofit/>
          </a:bodyPr>
          <a:lstStyle/>
          <a:p>
            <a:r>
              <a:rPr lang="ru-RU" dirty="0">
                <a:solidFill>
                  <a:srgbClr val="406F70"/>
                </a:solidFill>
                <a:cs typeface="Calibri"/>
              </a:rPr>
              <a:t>Докато сме обсъждали индивидуалното внедряване на технологии в индустрията за хранителни услуги, важно е да се има предвид и трансформиращият ефект, който технологията е оказала върху включването и задържането на клиентите.</a:t>
            </a:r>
          </a:p>
          <a:p>
            <a:r>
              <a:rPr lang="ru-RU" dirty="0">
                <a:solidFill>
                  <a:srgbClr val="406F70"/>
                </a:solidFill>
                <a:cs typeface="Calibri"/>
              </a:rPr>
              <a:t>Технологиите се простират по -далеч от рационализирането на бизнес операциите и сега служат като основен комуникационен посредник между бизнеса и техните клиенти.</a:t>
            </a:r>
            <a:endParaRPr lang="en-US" dirty="0">
              <a:cs typeface="Calibri"/>
            </a:endParaRPr>
          </a:p>
        </p:txBody>
      </p:sp>
      <p:pic>
        <p:nvPicPr>
          <p:cNvPr id="4" name="Picture 5" descr="Female friends texting with cell phones in cafe">
            <a:extLst>
              <a:ext uri="{FF2B5EF4-FFF2-40B4-BE49-F238E27FC236}">
                <a16:creationId xmlns:a16="http://schemas.microsoft.com/office/drawing/2014/main" id="{1ACB2FCE-8B8E-413E-86D5-F4877C241F67}"/>
              </a:ext>
            </a:extLst>
          </p:cNvPr>
          <p:cNvPicPr>
            <a:picLocks noGrp="1" noChangeAspect="1"/>
          </p:cNvPicPr>
          <p:nvPr>
            <p:ph type="pic" sz="quarter" idx="18"/>
          </p:nvPr>
        </p:nvPicPr>
        <p:blipFill rotWithShape="1">
          <a:blip r:embed="rId2"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4035064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84D002-D0D8-43CF-A8A6-8C0467E72261}"/>
              </a:ext>
            </a:extLst>
          </p:cNvPr>
          <p:cNvSpPr>
            <a:spLocks noGrp="1"/>
          </p:cNvSpPr>
          <p:nvPr>
            <p:ph type="body" sz="quarter" idx="16"/>
          </p:nvPr>
        </p:nvSpPr>
        <p:spPr/>
        <p:txBody>
          <a:bodyPr vert="horz" lIns="91440" tIns="45720" rIns="91440" bIns="45720" rtlCol="0" anchor="t">
            <a:normAutofit fontScale="92500"/>
          </a:bodyPr>
          <a:lstStyle/>
          <a:p>
            <a:r>
              <a:rPr lang="bg-BG" b="1" dirty="0">
                <a:solidFill>
                  <a:srgbClr val="085156"/>
                </a:solidFill>
                <a:cs typeface="Calibri"/>
              </a:rPr>
              <a:t>Интегрирани приложения</a:t>
            </a:r>
            <a:endParaRPr lang="en-US" dirty="0">
              <a:solidFill>
                <a:srgbClr val="085156"/>
              </a:solidFill>
            </a:endParaRPr>
          </a:p>
        </p:txBody>
      </p:sp>
      <p:sp>
        <p:nvSpPr>
          <p:cNvPr id="3" name="Text Placeholder 2">
            <a:extLst>
              <a:ext uri="{FF2B5EF4-FFF2-40B4-BE49-F238E27FC236}">
                <a16:creationId xmlns:a16="http://schemas.microsoft.com/office/drawing/2014/main" id="{E272C58C-3282-4177-8AC0-BB045F3CB1F3}"/>
              </a:ext>
            </a:extLst>
          </p:cNvPr>
          <p:cNvSpPr>
            <a:spLocks noGrp="1"/>
          </p:cNvSpPr>
          <p:nvPr>
            <p:ph type="body" sz="quarter" idx="17"/>
          </p:nvPr>
        </p:nvSpPr>
        <p:spPr>
          <a:xfrm>
            <a:off x="5523722" y="1744823"/>
            <a:ext cx="5989951" cy="4674637"/>
          </a:xfrm>
        </p:spPr>
        <p:txBody>
          <a:bodyPr vert="horz" lIns="91440" tIns="45720" rIns="91440" bIns="45720" rtlCol="0" anchor="t">
            <a:noAutofit/>
          </a:bodyPr>
          <a:lstStyle/>
          <a:p>
            <a:r>
              <a:rPr lang="ru-RU" dirty="0">
                <a:solidFill>
                  <a:srgbClr val="085156"/>
                </a:solidFill>
                <a:cs typeface="Calibri"/>
              </a:rPr>
              <a:t>Досега в този модул ние обхванахме няколко ключови помощни технологии в индустрията. Бизнесът с хранителни услуги вече предлага обширни функции - от доставка на храна до резервация на маса, затова мнозина са избрали да създадат централизирана платформа под формата на приложение и/или уебсайт.</a:t>
            </a:r>
          </a:p>
          <a:p>
            <a:r>
              <a:rPr lang="ru-RU" dirty="0">
                <a:solidFill>
                  <a:srgbClr val="085156"/>
                </a:solidFill>
                <a:cs typeface="Calibri"/>
              </a:rPr>
              <a:t>Интернет промени начина, по който клиентите взаимодействат с продуктите и клиентите вече търсят повече информация, преди да закупят, така че предприятията могат да използват тази платформа, за да улеснят този ангажимент</a:t>
            </a:r>
            <a:r>
              <a:rPr lang="en-IE" dirty="0">
                <a:cs typeface="Calibri"/>
              </a:rPr>
              <a:t>.</a:t>
            </a:r>
          </a:p>
          <a:p>
            <a:endParaRPr lang="en-IE" b="1" dirty="0">
              <a:cs typeface="Calibri"/>
            </a:endParaRPr>
          </a:p>
          <a:p>
            <a:endParaRPr lang="en-US" dirty="0">
              <a:cs typeface="Calibri"/>
            </a:endParaRPr>
          </a:p>
        </p:txBody>
      </p:sp>
      <p:pic>
        <p:nvPicPr>
          <p:cNvPr id="6" name="Picture Placeholder 5" descr="Graphical user interface, text, application, chat or text message&#10;&#10;Description automatically generated">
            <a:extLst>
              <a:ext uri="{FF2B5EF4-FFF2-40B4-BE49-F238E27FC236}">
                <a16:creationId xmlns:a16="http://schemas.microsoft.com/office/drawing/2014/main" id="{017CF654-5A49-41D1-B026-1F0A271AAAA0}"/>
              </a:ext>
            </a:extLst>
          </p:cNvPr>
          <p:cNvPicPr>
            <a:picLocks noGrp="1" noChangeAspect="1"/>
          </p:cNvPicPr>
          <p:nvPr>
            <p:ph type="pic" sz="quarter" idx="18"/>
          </p:nvPr>
        </p:nvPicPr>
        <p:blipFill rotWithShape="1">
          <a:blip r:embed="rId2" cstate="screen">
            <a:extLst>
              <a:ext uri="{28A0092B-C50C-407E-A947-70E740481C1C}">
                <a14:useLocalDpi xmlns:a14="http://schemas.microsoft.com/office/drawing/2010/main"/>
              </a:ext>
            </a:extLst>
          </a:blip>
          <a:srcRect t="-5622" r="-19059" b="-77629"/>
          <a:stretch/>
        </p:blipFill>
        <p:spPr>
          <a:xfrm>
            <a:off x="0" y="-14989"/>
            <a:ext cx="5651292" cy="6261962"/>
          </a:xfrm>
        </p:spPr>
      </p:pic>
    </p:spTree>
    <p:extLst>
      <p:ext uri="{BB962C8B-B14F-4D97-AF65-F5344CB8AC3E}">
        <p14:creationId xmlns:p14="http://schemas.microsoft.com/office/powerpoint/2010/main" val="25700392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text&#10;&#10;Description automatically generated">
            <a:extLst>
              <a:ext uri="{FF2B5EF4-FFF2-40B4-BE49-F238E27FC236}">
                <a16:creationId xmlns:a16="http://schemas.microsoft.com/office/drawing/2014/main" id="{99EFA7DF-CCC0-4A5C-8EC0-0DD83E794B1B}"/>
              </a:ext>
            </a:extLst>
          </p:cNvPr>
          <p:cNvPicPr>
            <a:picLocks noGrp="1" noChangeAspect="1"/>
          </p:cNvPicPr>
          <p:nvPr>
            <p:ph type="pic" sz="quarter" idx="14"/>
          </p:nvPr>
        </p:nvPicPr>
        <p:blipFill rotWithShape="1">
          <a:blip r:embed="rId2" cstate="screen">
            <a:extLst>
              <a:ext uri="{28A0092B-C50C-407E-A947-70E740481C1C}">
                <a14:useLocalDpi xmlns:a14="http://schemas.microsoft.com/office/drawing/2010/main"/>
              </a:ext>
            </a:extLst>
          </a:blip>
          <a:srcRect l="-3714" t="-45892" r="-6110" b="-51897"/>
          <a:stretch/>
        </p:blipFill>
        <p:spPr>
          <a:xfrm>
            <a:off x="7754938" y="1296988"/>
            <a:ext cx="2187575" cy="3886200"/>
          </a:xfrm>
        </p:spPr>
      </p:pic>
      <p:sp>
        <p:nvSpPr>
          <p:cNvPr id="2" name="Text Placeholder 1">
            <a:extLst>
              <a:ext uri="{FF2B5EF4-FFF2-40B4-BE49-F238E27FC236}">
                <a16:creationId xmlns:a16="http://schemas.microsoft.com/office/drawing/2014/main" id="{5384D002-D0D8-43CF-A8A6-8C0467E72261}"/>
              </a:ext>
            </a:extLst>
          </p:cNvPr>
          <p:cNvSpPr>
            <a:spLocks noGrp="1"/>
          </p:cNvSpPr>
          <p:nvPr>
            <p:ph type="body" sz="quarter" idx="16"/>
          </p:nvPr>
        </p:nvSpPr>
        <p:spPr/>
        <p:txBody>
          <a:bodyPr vert="horz" lIns="91440" tIns="45720" rIns="91440" bIns="45720" rtlCol="0" anchor="t">
            <a:normAutofit/>
          </a:bodyPr>
          <a:lstStyle/>
          <a:p>
            <a:r>
              <a:rPr lang="en-US" b="1" dirty="0">
                <a:solidFill>
                  <a:srgbClr val="085156"/>
                </a:solidFill>
                <a:cs typeface="Calibri"/>
              </a:rPr>
              <a:t> Camile Thai</a:t>
            </a:r>
            <a:endParaRPr lang="en-US" dirty="0">
              <a:solidFill>
                <a:srgbClr val="085156"/>
              </a:solidFill>
            </a:endParaRPr>
          </a:p>
        </p:txBody>
      </p:sp>
      <p:sp>
        <p:nvSpPr>
          <p:cNvPr id="3" name="Text Placeholder 2">
            <a:extLst>
              <a:ext uri="{FF2B5EF4-FFF2-40B4-BE49-F238E27FC236}">
                <a16:creationId xmlns:a16="http://schemas.microsoft.com/office/drawing/2014/main" id="{E272C58C-3282-4177-8AC0-BB045F3CB1F3}"/>
              </a:ext>
            </a:extLst>
          </p:cNvPr>
          <p:cNvSpPr>
            <a:spLocks noGrp="1"/>
          </p:cNvSpPr>
          <p:nvPr>
            <p:ph type="body" sz="quarter" idx="17"/>
          </p:nvPr>
        </p:nvSpPr>
        <p:spPr>
          <a:xfrm>
            <a:off x="279918" y="1307849"/>
            <a:ext cx="6490995" cy="4654412"/>
          </a:xfrm>
        </p:spPr>
        <p:txBody>
          <a:bodyPr vert="horz" lIns="91440" tIns="45720" rIns="91440" bIns="45720" rtlCol="0" anchor="t">
            <a:noAutofit/>
          </a:bodyPr>
          <a:lstStyle/>
          <a:p>
            <a:pPr algn="just"/>
            <a:r>
              <a:rPr lang="bg-BG" sz="2400" dirty="0">
                <a:solidFill>
                  <a:srgbClr val="085156"/>
                </a:solidFill>
                <a:cs typeface="Calibri"/>
              </a:rPr>
              <a:t>Ирландска верига ресторанти</a:t>
            </a:r>
            <a:r>
              <a:rPr lang="en-US" sz="2400" dirty="0">
                <a:solidFill>
                  <a:srgbClr val="085156"/>
                </a:solidFill>
                <a:cs typeface="Calibri"/>
              </a:rPr>
              <a:t>, </a:t>
            </a:r>
            <a:r>
              <a:rPr lang="en-US" sz="2400" dirty="0">
                <a:solidFill>
                  <a:srgbClr val="085156"/>
                </a:solidFill>
                <a:cs typeface="Calibri"/>
                <a:hlinkClick r:id="rId3"/>
              </a:rPr>
              <a:t>Camile Thai </a:t>
            </a:r>
            <a:r>
              <a:rPr lang="en-US" sz="2400" dirty="0">
                <a:solidFill>
                  <a:srgbClr val="085156"/>
                </a:solidFill>
                <a:cs typeface="Calibri"/>
              </a:rPr>
              <a:t> </a:t>
            </a:r>
            <a:r>
              <a:rPr lang="ru-RU" sz="2400" dirty="0">
                <a:solidFill>
                  <a:srgbClr val="085156"/>
                </a:solidFill>
                <a:cs typeface="Calibri"/>
              </a:rPr>
              <a:t>забеляза нарастващо потребителско търсене на повече информация. Те създадоха приложение, което предоставя на клиентите уникално изживяване.</a:t>
            </a:r>
          </a:p>
          <a:p>
            <a:pPr algn="just"/>
            <a:r>
              <a:rPr lang="ru-RU" sz="2400" dirty="0">
                <a:solidFill>
                  <a:srgbClr val="085156"/>
                </a:solidFill>
                <a:cs typeface="Calibri"/>
              </a:rPr>
              <a:t>Обикновено получавайки трафик към приложението от социалните медии и клиенти, използващи функцията за доставка, Camile Thai предоставя допълнителна информация за техния продукт от усилията за устойчивост до храненето, като дори предлага функция, която ви позволява да свържете храненията си с приложение за проследяване на фитнес.</a:t>
            </a:r>
            <a:endParaRPr lang="en-US" sz="700" dirty="0">
              <a:solidFill>
                <a:srgbClr val="085156"/>
              </a:solidFill>
              <a:cs typeface="Calibri"/>
            </a:endParaRPr>
          </a:p>
          <a:p>
            <a:pPr algn="just"/>
            <a:r>
              <a:rPr lang="en-US" sz="2000" b="1" dirty="0">
                <a:solidFill>
                  <a:srgbClr val="044449"/>
                </a:solidFill>
                <a:highlight>
                  <a:srgbClr val="F5C05B"/>
                </a:highlight>
                <a:cs typeface="Calibri"/>
              </a:rPr>
              <a:t>READ THE FULL STORY </a:t>
            </a:r>
            <a:r>
              <a:rPr lang="en-GB" sz="1800" dirty="0">
                <a:hlinkClick r:id="rId4"/>
              </a:rPr>
              <a:t>5.-Camile-Thai.pdf (</a:t>
            </a:r>
            <a:r>
              <a:rPr lang="en-GB" sz="1800" dirty="0" err="1">
                <a:hlinkClick r:id="rId4"/>
              </a:rPr>
              <a:t>foodinnovation.how</a:t>
            </a:r>
            <a:r>
              <a:rPr lang="en-GB" sz="1800" dirty="0">
                <a:hlinkClick r:id="rId4"/>
              </a:rPr>
              <a:t>)</a:t>
            </a:r>
            <a:endParaRPr lang="en-US" sz="1800" dirty="0">
              <a:solidFill>
                <a:schemeClr val="bg1"/>
              </a:solidFill>
              <a:highlight>
                <a:srgbClr val="CC9131"/>
              </a:highlight>
              <a:cs typeface="Calibri"/>
            </a:endParaRPr>
          </a:p>
          <a:p>
            <a:pPr algn="just"/>
            <a:endParaRPr lang="en-US" sz="2000" b="1" dirty="0">
              <a:solidFill>
                <a:srgbClr val="044449"/>
              </a:solidFill>
              <a:highlight>
                <a:srgbClr val="F5C05B"/>
              </a:highlight>
              <a:cs typeface="Calibri"/>
            </a:endParaRPr>
          </a:p>
        </p:txBody>
      </p:sp>
      <p:sp>
        <p:nvSpPr>
          <p:cNvPr id="5" name="TextBox 4">
            <a:extLst>
              <a:ext uri="{FF2B5EF4-FFF2-40B4-BE49-F238E27FC236}">
                <a16:creationId xmlns:a16="http://schemas.microsoft.com/office/drawing/2014/main" id="{64E1B197-A56E-4B43-8D6B-20D2A6ACD02B}"/>
              </a:ext>
            </a:extLst>
          </p:cNvPr>
          <p:cNvSpPr txBox="1"/>
          <p:nvPr/>
        </p:nvSpPr>
        <p:spPr>
          <a:xfrm>
            <a:off x="5471938" y="271782"/>
            <a:ext cx="3093327" cy="707886"/>
          </a:xfrm>
          <a:prstGeom prst="rect">
            <a:avLst/>
          </a:prstGeom>
          <a:solidFill>
            <a:srgbClr val="F5C05B"/>
          </a:solidFill>
        </p:spPr>
        <p:txBody>
          <a:bodyPr wrap="square" rtlCol="0">
            <a:spAutoFit/>
          </a:bodyPr>
          <a:lstStyle/>
          <a:p>
            <a:r>
              <a:rPr lang="ru-RU" sz="2000" b="1" dirty="0">
                <a:solidFill>
                  <a:schemeClr val="bg1"/>
                </a:solidFill>
              </a:rPr>
              <a:t>ИЗСЛЕДВАНЕ НА СЛУЧАЙ - Вдъхновете се</a:t>
            </a:r>
            <a:endParaRPr lang="en-IE" sz="2000" b="1" dirty="0">
              <a:solidFill>
                <a:schemeClr val="bg1"/>
              </a:solidFill>
            </a:endParaRPr>
          </a:p>
        </p:txBody>
      </p:sp>
    </p:spTree>
    <p:extLst>
      <p:ext uri="{BB962C8B-B14F-4D97-AF65-F5344CB8AC3E}">
        <p14:creationId xmlns:p14="http://schemas.microsoft.com/office/powerpoint/2010/main" val="29503575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1ACB2FCE-8B8E-413E-86D5-F4877C241F67}"/>
              </a:ext>
            </a:extLst>
          </p:cNvPr>
          <p:cNvPicPr>
            <a:picLocks noGrp="1" noChangeAspect="1"/>
          </p:cNvPicPr>
          <p:nvPr>
            <p:ph type="pic" sz="quarter" idx="18"/>
          </p:nvPr>
        </p:nvPicPr>
        <p:blipFill rotWithShape="1">
          <a:blip r:embed="rId2" cstate="screen">
            <a:extLst>
              <a:ext uri="{28A0092B-C50C-407E-A947-70E740481C1C}">
                <a14:useLocalDpi xmlns:a14="http://schemas.microsoft.com/office/drawing/2010/main"/>
              </a:ext>
            </a:extLst>
          </a:blip>
          <a:srcRect/>
          <a:stretch/>
        </p:blipFill>
        <p:spPr>
          <a:xfrm flipH="1">
            <a:off x="6540708" y="6385"/>
            <a:ext cx="5651292" cy="6261962"/>
          </a:xfrm>
        </p:spPr>
      </p:pic>
      <p:sp>
        <p:nvSpPr>
          <p:cNvPr id="2" name="Text Placeholder 1">
            <a:extLst>
              <a:ext uri="{FF2B5EF4-FFF2-40B4-BE49-F238E27FC236}">
                <a16:creationId xmlns:a16="http://schemas.microsoft.com/office/drawing/2014/main" id="{5384D002-D0D8-43CF-A8A6-8C0467E72261}"/>
              </a:ext>
            </a:extLst>
          </p:cNvPr>
          <p:cNvSpPr>
            <a:spLocks noGrp="1"/>
          </p:cNvSpPr>
          <p:nvPr>
            <p:ph type="body" sz="quarter" idx="19"/>
          </p:nvPr>
        </p:nvSpPr>
        <p:spPr/>
        <p:txBody>
          <a:bodyPr vert="horz" lIns="91440" tIns="45720" rIns="91440" bIns="45720" rtlCol="0" anchor="t">
            <a:normAutofit/>
          </a:bodyPr>
          <a:lstStyle/>
          <a:p>
            <a:r>
              <a:rPr lang="bg-BG" b="1" dirty="0">
                <a:solidFill>
                  <a:srgbClr val="085156"/>
                </a:solidFill>
                <a:cs typeface="Calibri"/>
              </a:rPr>
              <a:t>Социалните медии</a:t>
            </a:r>
            <a:endParaRPr lang="en-US" b="1" dirty="0">
              <a:solidFill>
                <a:srgbClr val="085156"/>
              </a:solidFill>
              <a:cs typeface="Calibri"/>
            </a:endParaRPr>
          </a:p>
        </p:txBody>
      </p:sp>
      <p:sp>
        <p:nvSpPr>
          <p:cNvPr id="3" name="Text Placeholder 2">
            <a:extLst>
              <a:ext uri="{FF2B5EF4-FFF2-40B4-BE49-F238E27FC236}">
                <a16:creationId xmlns:a16="http://schemas.microsoft.com/office/drawing/2014/main" id="{E272C58C-3282-4177-8AC0-BB045F3CB1F3}"/>
              </a:ext>
            </a:extLst>
          </p:cNvPr>
          <p:cNvSpPr>
            <a:spLocks noGrp="1"/>
          </p:cNvSpPr>
          <p:nvPr>
            <p:ph type="body" sz="quarter" idx="20"/>
          </p:nvPr>
        </p:nvSpPr>
        <p:spPr>
          <a:xfrm>
            <a:off x="675396" y="1558213"/>
            <a:ext cx="5651292" cy="5131836"/>
          </a:xfrm>
        </p:spPr>
        <p:txBody>
          <a:bodyPr vert="horz" lIns="91440" tIns="45720" rIns="91440" bIns="45720" rtlCol="0" anchor="t">
            <a:noAutofit/>
          </a:bodyPr>
          <a:lstStyle/>
          <a:p>
            <a:pPr algn="just"/>
            <a:r>
              <a:rPr lang="ru-RU" sz="2400" dirty="0">
                <a:solidFill>
                  <a:srgbClr val="085156"/>
                </a:solidFill>
                <a:cs typeface="Calibri"/>
              </a:rPr>
              <a:t>Социалните медии се превърнаха в съществена част от всички маркетингови стратегии за бизнес с хранителни услуги. Поради социалния характер на трапезария и хранене, обикновено споделени с приятели и семейство, насърчаването на клиентите да се ангажират със социалните медии е важен начин за привличане на нови клиенти.</a:t>
            </a:r>
            <a:endParaRPr lang="en-US" sz="2400" dirty="0">
              <a:solidFill>
                <a:srgbClr val="085156"/>
              </a:solidFill>
              <a:cs typeface="Calibri"/>
            </a:endParaRPr>
          </a:p>
          <a:p>
            <a:pPr algn="just"/>
            <a:r>
              <a:rPr lang="ru-RU" sz="2400" dirty="0">
                <a:solidFill>
                  <a:srgbClr val="085156"/>
                </a:solidFill>
                <a:cs typeface="Calibri"/>
              </a:rPr>
              <a:t>Перспективата за спечелване на онлайн привличане чрез клиенти доведе до много фирми, които адаптират продукта си, за да го направят по -привлекателен визуално и да създадат опит.</a:t>
            </a:r>
            <a:endParaRPr lang="en-US" sz="2400" dirty="0">
              <a:solidFill>
                <a:srgbClr val="085156"/>
              </a:solidFill>
              <a:cs typeface="Calibri"/>
            </a:endParaRPr>
          </a:p>
        </p:txBody>
      </p:sp>
    </p:spTree>
    <p:extLst>
      <p:ext uri="{BB962C8B-B14F-4D97-AF65-F5344CB8AC3E}">
        <p14:creationId xmlns:p14="http://schemas.microsoft.com/office/powerpoint/2010/main" val="19997653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0238CD-9E61-4F4E-B6DD-4A13D52804C1}"/>
              </a:ext>
            </a:extLst>
          </p:cNvPr>
          <p:cNvSpPr>
            <a:spLocks noGrp="1"/>
          </p:cNvSpPr>
          <p:nvPr>
            <p:ph type="body" sz="quarter" idx="19"/>
          </p:nvPr>
        </p:nvSpPr>
        <p:spPr>
          <a:xfrm>
            <a:off x="505528" y="2771914"/>
            <a:ext cx="8857251" cy="657086"/>
          </a:xfrm>
        </p:spPr>
        <p:txBody>
          <a:bodyPr vert="horz" lIns="91440" tIns="45720" rIns="91440" bIns="45720" rtlCol="0" anchor="t">
            <a:normAutofit/>
          </a:bodyPr>
          <a:lstStyle/>
          <a:p>
            <a:r>
              <a:rPr lang="en-IE" sz="3200" b="1" dirty="0">
                <a:cs typeface="Calibri"/>
              </a:rPr>
              <a:t>SALATERIA SOUPS &amp; SALADS </a:t>
            </a:r>
            <a:endParaRPr lang="en-US" sz="3200" b="1" dirty="0"/>
          </a:p>
        </p:txBody>
      </p:sp>
      <p:sp>
        <p:nvSpPr>
          <p:cNvPr id="3" name="Text Placeholder 2">
            <a:extLst>
              <a:ext uri="{FF2B5EF4-FFF2-40B4-BE49-F238E27FC236}">
                <a16:creationId xmlns:a16="http://schemas.microsoft.com/office/drawing/2014/main" id="{C573C3C6-AF19-43DF-8148-0BA313E685E7}"/>
              </a:ext>
            </a:extLst>
          </p:cNvPr>
          <p:cNvSpPr>
            <a:spLocks noGrp="1"/>
          </p:cNvSpPr>
          <p:nvPr>
            <p:ph type="body" sz="quarter" idx="20"/>
          </p:nvPr>
        </p:nvSpPr>
        <p:spPr>
          <a:xfrm>
            <a:off x="505528" y="3263085"/>
            <a:ext cx="10968810" cy="2542125"/>
          </a:xfrm>
        </p:spPr>
        <p:txBody>
          <a:bodyPr vert="horz" lIns="91440" tIns="45720" rIns="91440" bIns="45720" rtlCol="0" anchor="t">
            <a:noAutofit/>
          </a:bodyPr>
          <a:lstStyle/>
          <a:p>
            <a:pPr algn="just"/>
            <a:r>
              <a:rPr lang="en-IE" dirty="0">
                <a:solidFill>
                  <a:srgbClr val="406F70"/>
                </a:solidFill>
                <a:cs typeface="Calibri"/>
              </a:rPr>
              <a:t>SALATERIA in Bulgaria use technology to inform their customers of their offerings and to educate them in relation to good food and nutrition. They have also adapted their website to cater for online sales and food deliveries as a result of the pandemic. They offer cashless transactions in store and online and have starting using the </a:t>
            </a:r>
            <a:r>
              <a:rPr lang="en-IE" dirty="0">
                <a:solidFill>
                  <a:srgbClr val="406F70"/>
                </a:solidFill>
                <a:cs typeface="Calibri"/>
                <a:hlinkClick r:id="rId2"/>
              </a:rPr>
              <a:t>Foodpanda</a:t>
            </a:r>
            <a:r>
              <a:rPr lang="en-IE" dirty="0">
                <a:solidFill>
                  <a:srgbClr val="406F70"/>
                </a:solidFill>
                <a:cs typeface="Calibri"/>
              </a:rPr>
              <a:t> platform to operate their delivery service. Foodpanda is a platform for online food ordering and a site which connects users with more than 1,000 restaurants in 23 Bulgarian locations.</a:t>
            </a:r>
          </a:p>
          <a:p>
            <a:pPr algn="just"/>
            <a:r>
              <a:rPr lang="en-US" sz="2400" b="1" dirty="0">
                <a:solidFill>
                  <a:srgbClr val="044449"/>
                </a:solidFill>
                <a:highlight>
                  <a:srgbClr val="F5C05B"/>
                </a:highlight>
                <a:cs typeface="Calibri"/>
              </a:rPr>
              <a:t>READ MORE  </a:t>
            </a:r>
            <a:r>
              <a:rPr lang="en-IE" dirty="0">
                <a:hlinkClick r:id="rId3"/>
              </a:rPr>
              <a:t>35-Salateria-Soup-and-Salads.pdf (</a:t>
            </a:r>
            <a:r>
              <a:rPr lang="en-IE" dirty="0" err="1">
                <a:hlinkClick r:id="rId3"/>
              </a:rPr>
              <a:t>foodinnovation.how</a:t>
            </a:r>
            <a:r>
              <a:rPr lang="en-IE" dirty="0">
                <a:hlinkClick r:id="rId3"/>
              </a:rPr>
              <a:t>)</a:t>
            </a:r>
            <a:r>
              <a:rPr lang="en-US" sz="2400" dirty="0">
                <a:solidFill>
                  <a:schemeClr val="bg1"/>
                </a:solidFill>
                <a:highlight>
                  <a:srgbClr val="CC9131"/>
                </a:highlight>
                <a:cs typeface="Calibri"/>
              </a:rPr>
              <a:t> </a:t>
            </a:r>
            <a:endParaRPr lang="en-US" dirty="0">
              <a:solidFill>
                <a:srgbClr val="406F70"/>
              </a:solidFill>
              <a:ea typeface="+mn-lt"/>
              <a:cs typeface="+mn-lt"/>
            </a:endParaRPr>
          </a:p>
          <a:p>
            <a:endParaRPr lang="en-US" dirty="0">
              <a:cs typeface="Calibri"/>
            </a:endParaRPr>
          </a:p>
        </p:txBody>
      </p:sp>
      <p:pic>
        <p:nvPicPr>
          <p:cNvPr id="4" name="Picture 4" descr="A picture containing plate, soup&#10;&#10;Description automatically generated">
            <a:extLst>
              <a:ext uri="{FF2B5EF4-FFF2-40B4-BE49-F238E27FC236}">
                <a16:creationId xmlns:a16="http://schemas.microsoft.com/office/drawing/2014/main" id="{8A5BB47D-06F0-49F6-AC5A-076ECCABDEAE}"/>
              </a:ext>
            </a:extLst>
          </p:cNvPr>
          <p:cNvPicPr>
            <a:picLocks noChangeAspect="1"/>
          </p:cNvPicPr>
          <p:nvPr/>
        </p:nvPicPr>
        <p:blipFill>
          <a:blip r:embed="rId4"/>
          <a:stretch>
            <a:fillRect/>
          </a:stretch>
        </p:blipFill>
        <p:spPr>
          <a:xfrm>
            <a:off x="0" y="322184"/>
            <a:ext cx="7421518" cy="2222060"/>
          </a:xfrm>
          <a:prstGeom prst="rect">
            <a:avLst/>
          </a:prstGeom>
        </p:spPr>
      </p:pic>
      <p:sp>
        <p:nvSpPr>
          <p:cNvPr id="5" name="TextBox 4">
            <a:extLst>
              <a:ext uri="{FF2B5EF4-FFF2-40B4-BE49-F238E27FC236}">
                <a16:creationId xmlns:a16="http://schemas.microsoft.com/office/drawing/2014/main" id="{65A73116-C79D-48A3-93B3-38253D583055}"/>
              </a:ext>
            </a:extLst>
          </p:cNvPr>
          <p:cNvSpPr txBox="1"/>
          <p:nvPr/>
        </p:nvSpPr>
        <p:spPr>
          <a:xfrm>
            <a:off x="7752150" y="595873"/>
            <a:ext cx="3093327" cy="707886"/>
          </a:xfrm>
          <a:prstGeom prst="rect">
            <a:avLst/>
          </a:prstGeom>
          <a:solidFill>
            <a:srgbClr val="F5C05B"/>
          </a:solidFill>
        </p:spPr>
        <p:txBody>
          <a:bodyPr wrap="square" rtlCol="0">
            <a:spAutoFit/>
          </a:bodyPr>
          <a:lstStyle/>
          <a:p>
            <a:r>
              <a:rPr lang="ru-RU" sz="2000" b="1" dirty="0">
                <a:solidFill>
                  <a:schemeClr val="bg1"/>
                </a:solidFill>
              </a:rPr>
              <a:t>ИЗСЛЕДВАНЕ НА СЛУЧАЙ - Вдъхновете се</a:t>
            </a:r>
            <a:endParaRPr lang="en-IE" sz="2000" b="1" dirty="0">
              <a:solidFill>
                <a:schemeClr val="bg1"/>
              </a:solidFill>
            </a:endParaRPr>
          </a:p>
        </p:txBody>
      </p:sp>
    </p:spTree>
    <p:extLst>
      <p:ext uri="{BB962C8B-B14F-4D97-AF65-F5344CB8AC3E}">
        <p14:creationId xmlns:p14="http://schemas.microsoft.com/office/powerpoint/2010/main" val="514106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0238CD-9E61-4F4E-B6DD-4A13D52804C1}"/>
              </a:ext>
            </a:extLst>
          </p:cNvPr>
          <p:cNvSpPr>
            <a:spLocks noGrp="1"/>
          </p:cNvSpPr>
          <p:nvPr>
            <p:ph type="body" sz="quarter" idx="19"/>
          </p:nvPr>
        </p:nvSpPr>
        <p:spPr>
          <a:xfrm>
            <a:off x="505528" y="2771914"/>
            <a:ext cx="8857251" cy="491171"/>
          </a:xfrm>
        </p:spPr>
        <p:txBody>
          <a:bodyPr vert="horz" lIns="91440" tIns="45720" rIns="91440" bIns="45720" rtlCol="0" anchor="t">
            <a:normAutofit fontScale="92500" lnSpcReduction="10000"/>
          </a:bodyPr>
          <a:lstStyle/>
          <a:p>
            <a:r>
              <a:rPr lang="bg-BG" sz="3200" b="1" dirty="0">
                <a:cs typeface="Calibri"/>
              </a:rPr>
              <a:t>САЛАТЕРИЯ СУПИ  И САЛАТИ</a:t>
            </a:r>
            <a:r>
              <a:rPr lang="en-IE" sz="3200" b="1" dirty="0">
                <a:cs typeface="Calibri"/>
              </a:rPr>
              <a:t> </a:t>
            </a:r>
            <a:endParaRPr lang="en-US" sz="3200" b="1" dirty="0"/>
          </a:p>
        </p:txBody>
      </p:sp>
      <p:sp>
        <p:nvSpPr>
          <p:cNvPr id="3" name="Text Placeholder 2">
            <a:extLst>
              <a:ext uri="{FF2B5EF4-FFF2-40B4-BE49-F238E27FC236}">
                <a16:creationId xmlns:a16="http://schemas.microsoft.com/office/drawing/2014/main" id="{C573C3C6-AF19-43DF-8148-0BA313E685E7}"/>
              </a:ext>
            </a:extLst>
          </p:cNvPr>
          <p:cNvSpPr>
            <a:spLocks noGrp="1"/>
          </p:cNvSpPr>
          <p:nvPr>
            <p:ph type="body" sz="quarter" idx="20"/>
          </p:nvPr>
        </p:nvSpPr>
        <p:spPr>
          <a:xfrm>
            <a:off x="505528" y="3144417"/>
            <a:ext cx="10968810" cy="2780522"/>
          </a:xfrm>
        </p:spPr>
        <p:txBody>
          <a:bodyPr vert="horz" lIns="91440" tIns="45720" rIns="91440" bIns="45720" rtlCol="0" anchor="t">
            <a:noAutofit/>
          </a:bodyPr>
          <a:lstStyle/>
          <a:p>
            <a:pPr rtl="0"/>
            <a:r>
              <a:rPr lang="ru-RU" dirty="0">
                <a:solidFill>
                  <a:srgbClr val="000000"/>
                </a:solidFill>
                <a:effectLst/>
              </a:rPr>
              <a:t>SALATERIA в България използват технологиите, за да информират своите клиенти за своите предложения и да ги обучават във връзка с добрата храна и храненето. Те също така са адаптирали уебсайта си за обслужване на онлайн продажби и доставки на храна в резултат на пандемията. Те предлагат безкасови транзакции в магазина и онлайн и са започнали да използват </a:t>
            </a:r>
          </a:p>
          <a:p>
            <a:pPr algn="just"/>
            <a:r>
              <a:rPr lang="en-IE" dirty="0" err="1">
                <a:solidFill>
                  <a:srgbClr val="406F70"/>
                </a:solidFill>
                <a:cs typeface="Calibri"/>
                <a:hlinkClick r:id="rId2"/>
              </a:rPr>
              <a:t>Foodpanda</a:t>
            </a:r>
            <a:r>
              <a:rPr lang="en-IE" dirty="0">
                <a:solidFill>
                  <a:srgbClr val="406F70"/>
                </a:solidFill>
                <a:cs typeface="Calibri"/>
              </a:rPr>
              <a:t> </a:t>
            </a:r>
            <a:r>
              <a:rPr lang="ru-RU" dirty="0">
                <a:solidFill>
                  <a:srgbClr val="406F70"/>
                </a:solidFill>
                <a:cs typeface="Calibri"/>
              </a:rPr>
              <a:t>платформа за управление на техните услуги за доставка. Foodpanda е платформа за онлайн поръчки на храни и сайт, който свързва потребителите с повече от 1000 ресторанта на 23 български места</a:t>
            </a:r>
            <a:r>
              <a:rPr lang="en-IE" dirty="0">
                <a:solidFill>
                  <a:srgbClr val="406F70"/>
                </a:solidFill>
                <a:cs typeface="Calibri"/>
              </a:rPr>
              <a:t>.</a:t>
            </a:r>
          </a:p>
          <a:p>
            <a:pPr algn="just"/>
            <a:r>
              <a:rPr lang="en-US" sz="2400" b="1" dirty="0">
                <a:solidFill>
                  <a:srgbClr val="044449"/>
                </a:solidFill>
                <a:highlight>
                  <a:srgbClr val="F5C05B"/>
                </a:highlight>
                <a:cs typeface="Calibri"/>
              </a:rPr>
              <a:t>READ MORE  </a:t>
            </a:r>
            <a:r>
              <a:rPr lang="en-IE" dirty="0">
                <a:hlinkClick r:id="rId3"/>
              </a:rPr>
              <a:t>35-Salateria-Soup-and-Salads.pdf (</a:t>
            </a:r>
            <a:r>
              <a:rPr lang="en-IE" dirty="0" err="1">
                <a:hlinkClick r:id="rId3"/>
              </a:rPr>
              <a:t>foodinnovation.how</a:t>
            </a:r>
            <a:r>
              <a:rPr lang="en-IE" dirty="0">
                <a:hlinkClick r:id="rId3"/>
              </a:rPr>
              <a:t>)</a:t>
            </a:r>
            <a:r>
              <a:rPr lang="en-US" sz="2400" dirty="0">
                <a:solidFill>
                  <a:schemeClr val="bg1"/>
                </a:solidFill>
                <a:highlight>
                  <a:srgbClr val="CC9131"/>
                </a:highlight>
                <a:cs typeface="Calibri"/>
              </a:rPr>
              <a:t> </a:t>
            </a:r>
            <a:endParaRPr lang="en-US" dirty="0">
              <a:solidFill>
                <a:srgbClr val="406F70"/>
              </a:solidFill>
              <a:ea typeface="+mn-lt"/>
              <a:cs typeface="+mn-lt"/>
            </a:endParaRPr>
          </a:p>
          <a:p>
            <a:endParaRPr lang="en-US" dirty="0">
              <a:cs typeface="Calibri"/>
            </a:endParaRPr>
          </a:p>
        </p:txBody>
      </p:sp>
      <p:pic>
        <p:nvPicPr>
          <p:cNvPr id="4" name="Picture 4" descr="A picture containing plate, soup&#10;&#10;Description automatically generated">
            <a:extLst>
              <a:ext uri="{FF2B5EF4-FFF2-40B4-BE49-F238E27FC236}">
                <a16:creationId xmlns:a16="http://schemas.microsoft.com/office/drawing/2014/main" id="{8A5BB47D-06F0-49F6-AC5A-076ECCABDEAE}"/>
              </a:ext>
            </a:extLst>
          </p:cNvPr>
          <p:cNvPicPr>
            <a:picLocks noChangeAspect="1"/>
          </p:cNvPicPr>
          <p:nvPr/>
        </p:nvPicPr>
        <p:blipFill>
          <a:blip r:embed="rId4"/>
          <a:stretch>
            <a:fillRect/>
          </a:stretch>
        </p:blipFill>
        <p:spPr>
          <a:xfrm>
            <a:off x="0" y="322184"/>
            <a:ext cx="7421518" cy="2222060"/>
          </a:xfrm>
          <a:prstGeom prst="rect">
            <a:avLst/>
          </a:prstGeom>
        </p:spPr>
      </p:pic>
      <p:sp>
        <p:nvSpPr>
          <p:cNvPr id="5" name="TextBox 4">
            <a:extLst>
              <a:ext uri="{FF2B5EF4-FFF2-40B4-BE49-F238E27FC236}">
                <a16:creationId xmlns:a16="http://schemas.microsoft.com/office/drawing/2014/main" id="{65A73116-C79D-48A3-93B3-38253D583055}"/>
              </a:ext>
            </a:extLst>
          </p:cNvPr>
          <p:cNvSpPr txBox="1"/>
          <p:nvPr/>
        </p:nvSpPr>
        <p:spPr>
          <a:xfrm>
            <a:off x="7752150" y="595873"/>
            <a:ext cx="3093327" cy="707886"/>
          </a:xfrm>
          <a:prstGeom prst="rect">
            <a:avLst/>
          </a:prstGeom>
          <a:solidFill>
            <a:srgbClr val="F5C05B"/>
          </a:solidFill>
        </p:spPr>
        <p:txBody>
          <a:bodyPr wrap="square" rtlCol="0">
            <a:spAutoFit/>
          </a:bodyPr>
          <a:lstStyle/>
          <a:p>
            <a:r>
              <a:rPr lang="ru-RU" sz="2000" b="1" dirty="0">
                <a:solidFill>
                  <a:schemeClr val="bg1"/>
                </a:solidFill>
              </a:rPr>
              <a:t>ИЗСЛЕДВАНЕ НА СЛУЧАЙ - Вдъхновете се</a:t>
            </a:r>
            <a:endParaRPr lang="en-IE" sz="2000" b="1" dirty="0">
              <a:solidFill>
                <a:schemeClr val="bg1"/>
              </a:solidFill>
            </a:endParaRPr>
          </a:p>
        </p:txBody>
      </p:sp>
    </p:spTree>
    <p:extLst>
      <p:ext uri="{BB962C8B-B14F-4D97-AF65-F5344CB8AC3E}">
        <p14:creationId xmlns:p14="http://schemas.microsoft.com/office/powerpoint/2010/main" val="35091231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Icon&#10;&#10;Description automatically generated">
            <a:extLst>
              <a:ext uri="{FF2B5EF4-FFF2-40B4-BE49-F238E27FC236}">
                <a16:creationId xmlns:a16="http://schemas.microsoft.com/office/drawing/2014/main" id="{D358FE7A-38DE-4B64-87C4-48DEC227A685}"/>
              </a:ext>
            </a:extLst>
          </p:cNvPr>
          <p:cNvPicPr>
            <a:picLocks noGrp="1" noChangeAspect="1"/>
          </p:cNvPicPr>
          <p:nvPr>
            <p:ph type="pic" sz="quarter" idx="14"/>
          </p:nvPr>
        </p:nvPicPr>
        <p:blipFill rotWithShape="1">
          <a:blip r:embed="rId2" cstate="screen">
            <a:extLst>
              <a:ext uri="{28A0092B-C50C-407E-A947-70E740481C1C}">
                <a14:useLocalDpi xmlns:a14="http://schemas.microsoft.com/office/drawing/2010/main"/>
              </a:ext>
            </a:extLst>
          </a:blip>
          <a:srcRect l="-6083" t="-46173" r="-2083" b="-50171"/>
          <a:stretch/>
        </p:blipFill>
        <p:spPr>
          <a:xfrm>
            <a:off x="7754938" y="1192681"/>
            <a:ext cx="2187575" cy="3886200"/>
          </a:xfrm>
        </p:spPr>
      </p:pic>
      <p:sp>
        <p:nvSpPr>
          <p:cNvPr id="3" name="Text Placeholder 2">
            <a:extLst>
              <a:ext uri="{FF2B5EF4-FFF2-40B4-BE49-F238E27FC236}">
                <a16:creationId xmlns:a16="http://schemas.microsoft.com/office/drawing/2014/main" id="{4D54FB6E-4EAD-42C6-999B-A4DD6DD876BC}"/>
              </a:ext>
            </a:extLst>
          </p:cNvPr>
          <p:cNvSpPr>
            <a:spLocks noGrp="1"/>
          </p:cNvSpPr>
          <p:nvPr>
            <p:ph type="body" sz="quarter" idx="16"/>
          </p:nvPr>
        </p:nvSpPr>
        <p:spPr>
          <a:solidFill>
            <a:srgbClr val="F5C05B"/>
          </a:solidFill>
        </p:spPr>
        <p:txBody>
          <a:bodyPr/>
          <a:lstStyle/>
          <a:p>
            <a:r>
              <a:rPr lang="bg-BG" b="1" dirty="0">
                <a:solidFill>
                  <a:schemeClr val="bg1"/>
                </a:solidFill>
              </a:rPr>
              <a:t>Упражнение за учещия се</a:t>
            </a:r>
            <a:r>
              <a:rPr lang="en-US" b="1" dirty="0">
                <a:solidFill>
                  <a:schemeClr val="bg1"/>
                </a:solidFill>
              </a:rPr>
              <a:t>:</a:t>
            </a:r>
            <a:endParaRPr lang="en-IE" b="1" dirty="0">
              <a:solidFill>
                <a:schemeClr val="bg1"/>
              </a:solidFill>
            </a:endParaRPr>
          </a:p>
        </p:txBody>
      </p:sp>
      <p:sp>
        <p:nvSpPr>
          <p:cNvPr id="4" name="Text Placeholder 3">
            <a:extLst>
              <a:ext uri="{FF2B5EF4-FFF2-40B4-BE49-F238E27FC236}">
                <a16:creationId xmlns:a16="http://schemas.microsoft.com/office/drawing/2014/main" id="{5B0199E2-761A-4100-BD71-A7FBE923CBB2}"/>
              </a:ext>
            </a:extLst>
          </p:cNvPr>
          <p:cNvSpPr>
            <a:spLocks noGrp="1"/>
          </p:cNvSpPr>
          <p:nvPr>
            <p:ph type="body" sz="quarter" idx="17"/>
          </p:nvPr>
        </p:nvSpPr>
        <p:spPr>
          <a:xfrm>
            <a:off x="219919" y="1607995"/>
            <a:ext cx="6805914" cy="3983333"/>
          </a:xfrm>
        </p:spPr>
        <p:txBody>
          <a:bodyPr/>
          <a:lstStyle/>
          <a:p>
            <a:r>
              <a:rPr lang="ru-RU" sz="2400" dirty="0"/>
              <a:t>Обсъждано е как се увеличава значението на социалното в хранително -вкусовата промишленост:</a:t>
            </a:r>
          </a:p>
          <a:p>
            <a:r>
              <a:rPr lang="ru-RU" sz="2400" dirty="0"/>
              <a:t>В СПИСЪКА на вашата учебна работна книга:</a:t>
            </a:r>
          </a:p>
          <a:p>
            <a:r>
              <a:rPr lang="ru-RU" sz="2400" dirty="0"/>
              <a:t>На колко платформи присъства вашият бизнес?</a:t>
            </a:r>
          </a:p>
          <a:p>
            <a:r>
              <a:rPr lang="ru-RU" sz="2400" dirty="0"/>
              <a:t>Колко често публикувате?</a:t>
            </a:r>
          </a:p>
          <a:p>
            <a:r>
              <a:rPr lang="ru-RU" sz="2400" dirty="0"/>
              <a:t>Бихте ли могли да си взаимодействате по -често?</a:t>
            </a:r>
          </a:p>
          <a:p>
            <a:r>
              <a:rPr lang="ru-RU" sz="2400" dirty="0"/>
              <a:t>Следите ли активността на вашите акаунти и къде можете да подобрите?</a:t>
            </a:r>
            <a:endParaRPr lang="en-US" sz="2400" dirty="0">
              <a:solidFill>
                <a:srgbClr val="044449"/>
              </a:solidFill>
            </a:endParaRPr>
          </a:p>
        </p:txBody>
      </p:sp>
    </p:spTree>
    <p:extLst>
      <p:ext uri="{BB962C8B-B14F-4D97-AF65-F5344CB8AC3E}">
        <p14:creationId xmlns:p14="http://schemas.microsoft.com/office/powerpoint/2010/main" val="32473338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7499B7F-F85B-45F2-8A9C-07A20E84F196}"/>
              </a:ext>
            </a:extLst>
          </p:cNvPr>
          <p:cNvSpPr>
            <a:spLocks noGrp="1"/>
          </p:cNvSpPr>
          <p:nvPr>
            <p:ph type="body" sz="quarter" idx="19"/>
          </p:nvPr>
        </p:nvSpPr>
        <p:spPr/>
        <p:txBody>
          <a:bodyPr vert="horz" lIns="91440" tIns="45720" rIns="91440" bIns="45720" rtlCol="0" anchor="t">
            <a:noAutofit/>
          </a:bodyPr>
          <a:lstStyle/>
          <a:p>
            <a:pPr>
              <a:defRPr/>
            </a:pPr>
            <a:endParaRPr lang="en-US" sz="4800" b="1">
              <a:solidFill>
                <a:srgbClr val="F5C05B"/>
              </a:solidFill>
              <a:cs typeface="Calibri"/>
            </a:endParaRPr>
          </a:p>
        </p:txBody>
      </p:sp>
      <p:sp>
        <p:nvSpPr>
          <p:cNvPr id="2" name="Text Placeholder 1">
            <a:extLst>
              <a:ext uri="{FF2B5EF4-FFF2-40B4-BE49-F238E27FC236}">
                <a16:creationId xmlns:a16="http://schemas.microsoft.com/office/drawing/2014/main" id="{12E7BC73-3EC6-408C-96F9-376897B9E389}"/>
              </a:ext>
            </a:extLst>
          </p:cNvPr>
          <p:cNvSpPr>
            <a:spLocks noGrp="1"/>
          </p:cNvSpPr>
          <p:nvPr>
            <p:ph type="body" sz="quarter" idx="20"/>
          </p:nvPr>
        </p:nvSpPr>
        <p:spPr/>
        <p:txBody>
          <a:bodyPr/>
          <a:lstStyle/>
          <a:p>
            <a:endParaRPr lang="en-US"/>
          </a:p>
        </p:txBody>
      </p:sp>
    </p:spTree>
    <p:extLst>
      <p:ext uri="{BB962C8B-B14F-4D97-AF65-F5344CB8AC3E}">
        <p14:creationId xmlns:p14="http://schemas.microsoft.com/office/powerpoint/2010/main" val="1016912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401DA2-4FFF-415E-A208-F38071655039}"/>
              </a:ext>
            </a:extLst>
          </p:cNvPr>
          <p:cNvSpPr>
            <a:spLocks noGrp="1"/>
          </p:cNvSpPr>
          <p:nvPr>
            <p:ph type="body" sz="quarter" idx="16"/>
          </p:nvPr>
        </p:nvSpPr>
        <p:spPr/>
        <p:txBody>
          <a:bodyPr/>
          <a:lstStyle/>
          <a:p>
            <a:r>
              <a:rPr lang="bg-BG" dirty="0">
                <a:solidFill>
                  <a:srgbClr val="044449"/>
                </a:solidFill>
              </a:rPr>
              <a:t>БЪРЗО УПРАЖНЕНИЕ</a:t>
            </a:r>
            <a:r>
              <a:rPr lang="en-US" dirty="0">
                <a:solidFill>
                  <a:srgbClr val="044449"/>
                </a:solidFill>
              </a:rPr>
              <a:t>:</a:t>
            </a:r>
            <a:endParaRPr lang="en-IE" dirty="0">
              <a:solidFill>
                <a:srgbClr val="044449"/>
              </a:solidFill>
            </a:endParaRPr>
          </a:p>
        </p:txBody>
      </p:sp>
      <p:sp>
        <p:nvSpPr>
          <p:cNvPr id="3" name="Text Placeholder 2">
            <a:extLst>
              <a:ext uri="{FF2B5EF4-FFF2-40B4-BE49-F238E27FC236}">
                <a16:creationId xmlns:a16="http://schemas.microsoft.com/office/drawing/2014/main" id="{03E87A71-A098-423C-A5FD-E93F4DD938AB}"/>
              </a:ext>
            </a:extLst>
          </p:cNvPr>
          <p:cNvSpPr>
            <a:spLocks noGrp="1"/>
          </p:cNvSpPr>
          <p:nvPr>
            <p:ph type="body" sz="quarter" idx="17"/>
          </p:nvPr>
        </p:nvSpPr>
        <p:spPr>
          <a:xfrm>
            <a:off x="5947380" y="2974694"/>
            <a:ext cx="5651292" cy="2925824"/>
          </a:xfrm>
        </p:spPr>
        <p:txBody>
          <a:bodyPr/>
          <a:lstStyle/>
          <a:p>
            <a:pPr marL="457200" indent="-457200">
              <a:buFont typeface="+mj-lt"/>
              <a:buAutoNum type="arabicPeriod"/>
            </a:pPr>
            <a:r>
              <a:rPr lang="ru-RU" dirty="0">
                <a:solidFill>
                  <a:srgbClr val="085156"/>
                </a:solidFill>
              </a:rPr>
              <a:t>Можете ли да направите списък на технологичните системи, за които сте ОСВЕДОМЕНИ в индустрията за хранителни услуги?</a:t>
            </a:r>
          </a:p>
          <a:p>
            <a:pPr marL="457200" indent="-457200">
              <a:buFont typeface="+mj-lt"/>
              <a:buAutoNum type="arabicPeriod"/>
            </a:pPr>
            <a:r>
              <a:rPr lang="ru-RU" dirty="0">
                <a:solidFill>
                  <a:srgbClr val="085156"/>
                </a:solidFill>
              </a:rPr>
              <a:t>След това избройте всяка форма на технология, която в момента се използва във вашия бизнес с хранителни услуги.</a:t>
            </a:r>
            <a:endParaRPr lang="en-IE" dirty="0">
              <a:solidFill>
                <a:srgbClr val="085156"/>
              </a:solidFill>
            </a:endParaRPr>
          </a:p>
        </p:txBody>
      </p:sp>
      <p:pic>
        <p:nvPicPr>
          <p:cNvPr id="10" name="Picture Placeholder 9" descr="Person writing on a notebook">
            <a:extLst>
              <a:ext uri="{FF2B5EF4-FFF2-40B4-BE49-F238E27FC236}">
                <a16:creationId xmlns:a16="http://schemas.microsoft.com/office/drawing/2014/main" id="{F6FD8AE4-3D96-41AD-B470-4D304C22E72A}"/>
              </a:ext>
            </a:extLst>
          </p:cNvPr>
          <p:cNvPicPr>
            <a:picLocks noGrp="1" noChangeAspect="1"/>
          </p:cNvPicPr>
          <p:nvPr>
            <p:ph type="pic" sz="quarter" idx="18"/>
          </p:nvPr>
        </p:nvPicPr>
        <p:blipFill>
          <a:blip r:embed="rId2" cstate="screen">
            <a:extLst>
              <a:ext uri="{28A0092B-C50C-407E-A947-70E740481C1C}">
                <a14:useLocalDpi xmlns:a14="http://schemas.microsoft.com/office/drawing/2010/main"/>
              </a:ext>
            </a:extLst>
          </a:blip>
          <a:srcRect/>
          <a:stretch>
            <a:fillRect/>
          </a:stretch>
        </p:blipFill>
        <p:spPr/>
      </p:pic>
      <p:sp>
        <p:nvSpPr>
          <p:cNvPr id="11" name="TextBox 10">
            <a:extLst>
              <a:ext uri="{FF2B5EF4-FFF2-40B4-BE49-F238E27FC236}">
                <a16:creationId xmlns:a16="http://schemas.microsoft.com/office/drawing/2014/main" id="{E8F7F67A-3788-4872-B1EB-42569D40088F}"/>
              </a:ext>
            </a:extLst>
          </p:cNvPr>
          <p:cNvSpPr txBox="1"/>
          <p:nvPr/>
        </p:nvSpPr>
        <p:spPr>
          <a:xfrm>
            <a:off x="6096000" y="1932972"/>
            <a:ext cx="5501648" cy="923330"/>
          </a:xfrm>
          <a:prstGeom prst="rect">
            <a:avLst/>
          </a:prstGeom>
          <a:solidFill>
            <a:srgbClr val="F5C05B"/>
          </a:solidFill>
        </p:spPr>
        <p:txBody>
          <a:bodyPr wrap="square" rtlCol="0">
            <a:spAutoFit/>
          </a:bodyPr>
          <a:lstStyle/>
          <a:p>
            <a:pPr algn="ctr"/>
            <a:endParaRPr lang="en-US" b="1" dirty="0">
              <a:solidFill>
                <a:srgbClr val="085156"/>
              </a:solidFill>
            </a:endParaRPr>
          </a:p>
          <a:p>
            <a:pPr algn="ctr"/>
            <a:r>
              <a:rPr lang="bg-BG" b="1" dirty="0">
                <a:solidFill>
                  <a:srgbClr val="085156"/>
                </a:solidFill>
              </a:rPr>
              <a:t>ПРЕДИ ДА ЗАПОЧНЕМ ТОЗИ МОДУЛ</a:t>
            </a:r>
            <a:endParaRPr lang="en-US" b="1" dirty="0">
              <a:solidFill>
                <a:srgbClr val="085156"/>
              </a:solidFill>
            </a:endParaRPr>
          </a:p>
          <a:p>
            <a:endParaRPr lang="en-IE" dirty="0"/>
          </a:p>
        </p:txBody>
      </p:sp>
    </p:spTree>
    <p:extLst>
      <p:ext uri="{BB962C8B-B14F-4D97-AF65-F5344CB8AC3E}">
        <p14:creationId xmlns:p14="http://schemas.microsoft.com/office/powerpoint/2010/main" val="4118982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EC83D31D-1534-4115-9091-F99A4376B7AA}"/>
              </a:ext>
            </a:extLst>
          </p:cNvPr>
          <p:cNvSpPr>
            <a:spLocks noGrp="1"/>
          </p:cNvSpPr>
          <p:nvPr>
            <p:ph type="body" sz="quarter" idx="14"/>
          </p:nvPr>
        </p:nvSpPr>
        <p:spPr>
          <a:xfrm>
            <a:off x="3264542" y="3429000"/>
            <a:ext cx="7875588" cy="3244850"/>
          </a:xfrm>
        </p:spPr>
        <p:txBody>
          <a:bodyPr vert="horz" lIns="91440" tIns="45720" rIns="91440" bIns="45720" rtlCol="0" anchor="t">
            <a:noAutofit/>
          </a:bodyPr>
          <a:lstStyle/>
          <a:p>
            <a:r>
              <a:rPr lang="en-IE" sz="4800" b="1" dirty="0">
                <a:solidFill>
                  <a:srgbClr val="F5C05B"/>
                </a:solidFill>
              </a:rPr>
              <a:t>1. </a:t>
            </a:r>
            <a:r>
              <a:rPr lang="bg-BG" sz="4800" b="1" dirty="0">
                <a:solidFill>
                  <a:srgbClr val="F5C05B"/>
                </a:solidFill>
              </a:rPr>
              <a:t>Безконтактни услуги</a:t>
            </a:r>
            <a:endParaRPr lang="en-IE" sz="4800" b="1" dirty="0">
              <a:solidFill>
                <a:srgbClr val="F5C05B"/>
              </a:solidFill>
            </a:endParaRPr>
          </a:p>
        </p:txBody>
      </p:sp>
      <p:sp>
        <p:nvSpPr>
          <p:cNvPr id="3" name="TextBox 1">
            <a:extLst>
              <a:ext uri="{FF2B5EF4-FFF2-40B4-BE49-F238E27FC236}">
                <a16:creationId xmlns:a16="http://schemas.microsoft.com/office/drawing/2014/main" id="{97CC752F-E543-4032-B1FD-28106F228E7C}"/>
              </a:ext>
            </a:extLst>
          </p:cNvPr>
          <p:cNvSpPr txBox="1"/>
          <p:nvPr/>
        </p:nvSpPr>
        <p:spPr>
          <a:xfrm>
            <a:off x="8681884" y="410496"/>
            <a:ext cx="2743200"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b="1" dirty="0">
                <a:solidFill>
                  <a:srgbClr val="085156"/>
                </a:solidFill>
                <a:cs typeface="Calibri"/>
              </a:rPr>
              <a:t>MODULE 5</a:t>
            </a:r>
            <a:endParaRPr lang="en-US" dirty="0"/>
          </a:p>
        </p:txBody>
      </p:sp>
    </p:spTree>
    <p:extLst>
      <p:ext uri="{BB962C8B-B14F-4D97-AF65-F5344CB8AC3E}">
        <p14:creationId xmlns:p14="http://schemas.microsoft.com/office/powerpoint/2010/main" val="300534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A picture containing person, person, drink, drinking&#10;&#10;Description automatically generated">
            <a:extLst>
              <a:ext uri="{FF2B5EF4-FFF2-40B4-BE49-F238E27FC236}">
                <a16:creationId xmlns:a16="http://schemas.microsoft.com/office/drawing/2014/main" id="{C33F2099-4EED-4EF5-AFB4-393BB99D3F17}"/>
              </a:ext>
            </a:extLst>
          </p:cNvPr>
          <p:cNvPicPr>
            <a:picLocks noGrp="1" noChangeAspect="1"/>
          </p:cNvPicPr>
          <p:nvPr>
            <p:ph type="pic" sz="quarter" idx="18"/>
          </p:nvPr>
        </p:nvPicPr>
        <p:blipFill rotWithShape="1">
          <a:blip r:embed="rId3" cstate="screen">
            <a:extLst>
              <a:ext uri="{28A0092B-C50C-407E-A947-70E740481C1C}">
                <a14:useLocalDpi xmlns:a14="http://schemas.microsoft.com/office/drawing/2010/main"/>
              </a:ext>
            </a:extLst>
          </a:blip>
          <a:srcRect b="-140"/>
          <a:stretch/>
        </p:blipFill>
        <p:spPr>
          <a:xfrm flipH="1">
            <a:off x="6540708" y="6385"/>
            <a:ext cx="5651292" cy="6261962"/>
          </a:xfrm>
        </p:spPr>
      </p:pic>
      <p:sp>
        <p:nvSpPr>
          <p:cNvPr id="3" name="Text Placeholder 2">
            <a:extLst>
              <a:ext uri="{FF2B5EF4-FFF2-40B4-BE49-F238E27FC236}">
                <a16:creationId xmlns:a16="http://schemas.microsoft.com/office/drawing/2014/main" id="{AAD1493E-E05C-49A3-8C63-8223F2750BBC}"/>
              </a:ext>
            </a:extLst>
          </p:cNvPr>
          <p:cNvSpPr>
            <a:spLocks noGrp="1"/>
          </p:cNvSpPr>
          <p:nvPr>
            <p:ph type="body" sz="quarter" idx="19"/>
          </p:nvPr>
        </p:nvSpPr>
        <p:spPr/>
        <p:txBody>
          <a:bodyPr vert="horz" lIns="91440" tIns="45720" rIns="91440" bIns="45720" rtlCol="0" anchor="t">
            <a:normAutofit/>
          </a:bodyPr>
          <a:lstStyle/>
          <a:p>
            <a:r>
              <a:rPr lang="bg-BG" sz="3600" b="1" dirty="0">
                <a:solidFill>
                  <a:srgbClr val="F5C05B"/>
                </a:solidFill>
              </a:rPr>
              <a:t>Безконтактни услуги</a:t>
            </a:r>
            <a:endParaRPr lang="en-US" b="1" dirty="0">
              <a:solidFill>
                <a:srgbClr val="CC9131"/>
              </a:solidFill>
              <a:cs typeface="Calibri"/>
            </a:endParaRPr>
          </a:p>
        </p:txBody>
      </p:sp>
      <p:sp>
        <p:nvSpPr>
          <p:cNvPr id="4" name="Text Placeholder 3">
            <a:extLst>
              <a:ext uri="{FF2B5EF4-FFF2-40B4-BE49-F238E27FC236}">
                <a16:creationId xmlns:a16="http://schemas.microsoft.com/office/drawing/2014/main" id="{4118A4B0-E91B-42B1-B317-B4E2027A3B95}"/>
              </a:ext>
            </a:extLst>
          </p:cNvPr>
          <p:cNvSpPr>
            <a:spLocks noGrp="1"/>
          </p:cNvSpPr>
          <p:nvPr>
            <p:ph type="body" sz="quarter" idx="20"/>
          </p:nvPr>
        </p:nvSpPr>
        <p:spPr>
          <a:xfrm>
            <a:off x="579604" y="1786299"/>
            <a:ext cx="5658240" cy="4482047"/>
          </a:xfrm>
        </p:spPr>
        <p:txBody>
          <a:bodyPr vert="horz" lIns="91440" tIns="45720" rIns="91440" bIns="45720" rtlCol="0" anchor="t">
            <a:noAutofit/>
          </a:bodyPr>
          <a:lstStyle/>
          <a:p>
            <a:pPr algn="just"/>
            <a:r>
              <a:rPr lang="ru-RU" dirty="0">
                <a:solidFill>
                  <a:srgbClr val="085156"/>
                </a:solidFill>
                <a:cs typeface="Calibri"/>
              </a:rPr>
              <a:t>Поради пандемията COVID-19 наблюдаваме бързо нарастване на приемането на безконтактни услуги в сектора на хранителните услуги.</a:t>
            </a:r>
          </a:p>
          <a:p>
            <a:pPr algn="just"/>
            <a:r>
              <a:rPr lang="ru-RU" dirty="0">
                <a:solidFill>
                  <a:srgbClr val="085156"/>
                </a:solidFill>
                <a:cs typeface="Calibri"/>
              </a:rPr>
              <a:t>Докато системите за безконтактно плащане се разрастваха непрекъснато, тази безконтактна революция се разпространи до използването на безконтактни менюта, поръчване и доставка на храна, за да се гарантира, че безконтактните подходи в сектора на хранителните услуги ще продължат да растат.</a:t>
            </a:r>
            <a:endParaRPr lang="en-US" dirty="0">
              <a:solidFill>
                <a:srgbClr val="085156"/>
              </a:solidFill>
              <a:cs typeface="Calibri"/>
            </a:endParaRPr>
          </a:p>
        </p:txBody>
      </p:sp>
    </p:spTree>
    <p:extLst>
      <p:ext uri="{BB962C8B-B14F-4D97-AF65-F5344CB8AC3E}">
        <p14:creationId xmlns:p14="http://schemas.microsoft.com/office/powerpoint/2010/main" val="2713069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1FA998-4D35-42E6-99A2-96F20281260B}"/>
              </a:ext>
            </a:extLst>
          </p:cNvPr>
          <p:cNvSpPr>
            <a:spLocks noGrp="1"/>
          </p:cNvSpPr>
          <p:nvPr>
            <p:ph type="body" sz="quarter" idx="13"/>
          </p:nvPr>
        </p:nvSpPr>
        <p:spPr>
          <a:xfrm>
            <a:off x="488499" y="3749930"/>
            <a:ext cx="4077324" cy="1912390"/>
          </a:xfrm>
        </p:spPr>
        <p:txBody>
          <a:bodyPr vert="horz" lIns="91440" tIns="45720" rIns="91440" bIns="45720" rtlCol="0" anchor="t">
            <a:normAutofit/>
          </a:bodyPr>
          <a:lstStyle/>
          <a:p>
            <a:endParaRPr lang="en-US" b="1" dirty="0">
              <a:solidFill>
                <a:srgbClr val="085156"/>
              </a:solidFill>
              <a:cs typeface="Calibri"/>
            </a:endParaRPr>
          </a:p>
          <a:p>
            <a:pPr algn="ctr"/>
            <a:r>
              <a:rPr lang="bg-BG" b="1" dirty="0">
                <a:solidFill>
                  <a:srgbClr val="CC9131"/>
                </a:solidFill>
                <a:cs typeface="Calibri"/>
              </a:rPr>
              <a:t>Безконтактни технологии</a:t>
            </a:r>
            <a:endParaRPr lang="en-US" dirty="0">
              <a:solidFill>
                <a:srgbClr val="CC9131"/>
              </a:solidFill>
              <a:cs typeface="Calibri"/>
            </a:endParaRPr>
          </a:p>
        </p:txBody>
      </p:sp>
      <p:pic>
        <p:nvPicPr>
          <p:cNvPr id="5" name="Picture 5" descr="A picture containing person, indoor&#10;&#10;Description automatically generated">
            <a:extLst>
              <a:ext uri="{FF2B5EF4-FFF2-40B4-BE49-F238E27FC236}">
                <a16:creationId xmlns:a16="http://schemas.microsoft.com/office/drawing/2014/main" id="{9DCBFAA6-C7AB-41B5-B02D-BFB52F917B91}"/>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a:ext>
            </a:extLst>
          </a:blip>
          <a:srcRect l="-529"/>
          <a:stretch/>
        </p:blipFill>
        <p:spPr>
          <a:xfrm>
            <a:off x="0" y="0"/>
            <a:ext cx="12069782" cy="3594282"/>
          </a:xfrm>
        </p:spPr>
      </p:pic>
      <p:sp>
        <p:nvSpPr>
          <p:cNvPr id="3" name="Text Placeholder 2">
            <a:extLst>
              <a:ext uri="{FF2B5EF4-FFF2-40B4-BE49-F238E27FC236}">
                <a16:creationId xmlns:a16="http://schemas.microsoft.com/office/drawing/2014/main" id="{4BEB70B7-02F8-404F-A2BE-3D526F00D7B1}"/>
              </a:ext>
            </a:extLst>
          </p:cNvPr>
          <p:cNvSpPr>
            <a:spLocks noGrp="1"/>
          </p:cNvSpPr>
          <p:nvPr>
            <p:ph type="body" sz="quarter" idx="17"/>
          </p:nvPr>
        </p:nvSpPr>
        <p:spPr>
          <a:xfrm>
            <a:off x="4814596" y="3839885"/>
            <a:ext cx="6994669" cy="2663551"/>
          </a:xfrm>
        </p:spPr>
        <p:txBody>
          <a:bodyPr vert="horz" lIns="91440" tIns="45720" rIns="91440" bIns="45720" rtlCol="0" anchor="t">
            <a:noAutofit/>
          </a:bodyPr>
          <a:lstStyle/>
          <a:p>
            <a:r>
              <a:rPr lang="ru-RU" sz="2200" dirty="0">
                <a:solidFill>
                  <a:srgbClr val="085156"/>
                </a:solidFill>
                <a:cs typeface="Calibri"/>
              </a:rPr>
              <a:t>Въпреки че този безконтактен преход на услуги се превърна в необходимост от 2020 г. нататък, през последните няколко десетилетия бяха разработени няколко технологии, които улесняваха безконтактните процеси. Наскоро те станаха по-плодотворни в хранително -вкусовата промишленост, тъй като технологичните компании възприеха техните възможности и предоставиха интелигентни технологични услуги на бизнеса с хранителни услуги.</a:t>
            </a:r>
            <a:endParaRPr lang="en-US" sz="2200" dirty="0">
              <a:solidFill>
                <a:srgbClr val="085156"/>
              </a:solidFill>
              <a:cs typeface="Calibri"/>
            </a:endParaRPr>
          </a:p>
        </p:txBody>
      </p:sp>
    </p:spTree>
    <p:extLst>
      <p:ext uri="{BB962C8B-B14F-4D97-AF65-F5344CB8AC3E}">
        <p14:creationId xmlns:p14="http://schemas.microsoft.com/office/powerpoint/2010/main" val="2438260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0F7F29FAAF84E49985F5364605989CA" ma:contentTypeVersion="8" ma:contentTypeDescription="Create a new document." ma:contentTypeScope="" ma:versionID="422fd0eccd15940ec8205d25b9bb0228">
  <xsd:schema xmlns:xsd="http://www.w3.org/2001/XMLSchema" xmlns:xs="http://www.w3.org/2001/XMLSchema" xmlns:p="http://schemas.microsoft.com/office/2006/metadata/properties" xmlns:ns2="67dd3286-db87-444e-8dd1-4849b974caca" targetNamespace="http://schemas.microsoft.com/office/2006/metadata/properties" ma:root="true" ma:fieldsID="0aaa5d8ecb3d525cb0abd63b0ddb9e30" ns2:_="">
    <xsd:import namespace="67dd3286-db87-444e-8dd1-4849b974cac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dd3286-db87-444e-8dd1-4849b974ca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02C0250-5881-4C82-B357-362A9096618E}">
  <ds:schemaRefs>
    <ds:schemaRef ds:uri="http://schemas.microsoft.com/sharepoint/v3/contenttype/forms"/>
  </ds:schemaRefs>
</ds:datastoreItem>
</file>

<file path=customXml/itemProps2.xml><?xml version="1.0" encoding="utf-8"?>
<ds:datastoreItem xmlns:ds="http://schemas.openxmlformats.org/officeDocument/2006/customXml" ds:itemID="{1C290A08-3EF1-4E16-A383-947740C04AA3}">
  <ds:schemaRefs>
    <ds:schemaRef ds:uri="67dd3286-db87-444e-8dd1-4849b974cac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7D2A123-3A21-4C5E-81B6-909A85C63DBB}">
  <ds:schemaRefs>
    <ds:schemaRef ds:uri="http://purl.org/dc/dcmitype/"/>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 ds:uri="http://schemas.microsoft.com/office/2006/documentManagement/types"/>
    <ds:schemaRef ds:uri="67dd3286-db87-444e-8dd1-4849b974caca"/>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685</TotalTime>
  <Words>4057</Words>
  <Application>Microsoft Macintosh PowerPoint</Application>
  <PresentationFormat>Widescreen</PresentationFormat>
  <Paragraphs>263</Paragraphs>
  <Slides>58</Slides>
  <Notes>7</Notes>
  <HiddenSlides>0</HiddenSlides>
  <MMClips>4</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58</vt:i4>
      </vt:variant>
    </vt:vector>
  </HeadingPairs>
  <TitlesOfParts>
    <vt:vector size="65" baseType="lpstr">
      <vt:lpstr>Arial</vt:lpstr>
      <vt:lpstr>Calibri</vt:lpstr>
      <vt:lpstr>Calibri Light</vt:lpstr>
      <vt:lpstr>Lucida Grande</vt:lpstr>
      <vt:lpstr>Quattrocento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Ian Sayers</cp:lastModifiedBy>
  <cp:revision>93</cp:revision>
  <dcterms:created xsi:type="dcterms:W3CDTF">2019-11-20T14:08:21Z</dcterms:created>
  <dcterms:modified xsi:type="dcterms:W3CDTF">2022-01-24T16:49:34Z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0x010100D0F7F29FAAF84E49985F5364605989CA</vt:lpwstr>
  </property>
</Properties>
</file>