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4"/>
  </p:sldMasterIdLst>
  <p:notesMasterIdLst>
    <p:notesMasterId r:id="rId88"/>
  </p:notesMasterIdLst>
  <p:sldIdLst>
    <p:sldId id="294" r:id="rId5"/>
    <p:sldId id="364" r:id="rId6"/>
    <p:sldId id="385" r:id="rId7"/>
    <p:sldId id="331" r:id="rId8"/>
    <p:sldId id="332" r:id="rId9"/>
    <p:sldId id="365" r:id="rId10"/>
    <p:sldId id="438" r:id="rId11"/>
    <p:sldId id="381" r:id="rId12"/>
    <p:sldId id="297" r:id="rId13"/>
    <p:sldId id="367" r:id="rId14"/>
    <p:sldId id="328" r:id="rId15"/>
    <p:sldId id="320" r:id="rId16"/>
    <p:sldId id="329" r:id="rId17"/>
    <p:sldId id="382" r:id="rId18"/>
    <p:sldId id="444" r:id="rId19"/>
    <p:sldId id="445" r:id="rId20"/>
    <p:sldId id="399" r:id="rId21"/>
    <p:sldId id="400" r:id="rId22"/>
    <p:sldId id="440" r:id="rId23"/>
    <p:sldId id="397" r:id="rId24"/>
    <p:sldId id="442" r:id="rId25"/>
    <p:sldId id="443" r:id="rId26"/>
    <p:sldId id="396" r:id="rId27"/>
    <p:sldId id="395" r:id="rId28"/>
    <p:sldId id="401" r:id="rId29"/>
    <p:sldId id="402" r:id="rId30"/>
    <p:sldId id="433" r:id="rId31"/>
    <p:sldId id="432" r:id="rId32"/>
    <p:sldId id="427" r:id="rId33"/>
    <p:sldId id="426" r:id="rId34"/>
    <p:sldId id="425" r:id="rId35"/>
    <p:sldId id="428" r:id="rId36"/>
    <p:sldId id="429" r:id="rId37"/>
    <p:sldId id="430" r:id="rId38"/>
    <p:sldId id="431" r:id="rId39"/>
    <p:sldId id="424" r:id="rId40"/>
    <p:sldId id="423" r:id="rId41"/>
    <p:sldId id="422" r:id="rId42"/>
    <p:sldId id="447" r:id="rId43"/>
    <p:sldId id="435" r:id="rId44"/>
    <p:sldId id="420" r:id="rId45"/>
    <p:sldId id="418" r:id="rId46"/>
    <p:sldId id="417" r:id="rId47"/>
    <p:sldId id="437" r:id="rId48"/>
    <p:sldId id="416" r:id="rId49"/>
    <p:sldId id="366" r:id="rId50"/>
    <p:sldId id="304" r:id="rId51"/>
    <p:sldId id="305" r:id="rId52"/>
    <p:sldId id="336" r:id="rId53"/>
    <p:sldId id="338" r:id="rId54"/>
    <p:sldId id="337" r:id="rId55"/>
    <p:sldId id="340" r:id="rId56"/>
    <p:sldId id="403" r:id="rId57"/>
    <p:sldId id="413" r:id="rId58"/>
    <p:sldId id="412" r:id="rId59"/>
    <p:sldId id="411" r:id="rId60"/>
    <p:sldId id="410" r:id="rId61"/>
    <p:sldId id="409" r:id="rId62"/>
    <p:sldId id="408" r:id="rId63"/>
    <p:sldId id="407" r:id="rId64"/>
    <p:sldId id="406" r:id="rId65"/>
    <p:sldId id="405" r:id="rId66"/>
    <p:sldId id="341" r:id="rId67"/>
    <p:sldId id="343" r:id="rId68"/>
    <p:sldId id="446" r:id="rId69"/>
    <p:sldId id="348" r:id="rId70"/>
    <p:sldId id="349" r:id="rId71"/>
    <p:sldId id="353" r:id="rId72"/>
    <p:sldId id="350" r:id="rId73"/>
    <p:sldId id="414" r:id="rId74"/>
    <p:sldId id="318" r:id="rId75"/>
    <p:sldId id="351" r:id="rId76"/>
    <p:sldId id="319" r:id="rId77"/>
    <p:sldId id="322" r:id="rId78"/>
    <p:sldId id="323" r:id="rId79"/>
    <p:sldId id="324" r:id="rId80"/>
    <p:sldId id="325" r:id="rId81"/>
    <p:sldId id="379" r:id="rId82"/>
    <p:sldId id="327" r:id="rId83"/>
    <p:sldId id="326" r:id="rId84"/>
    <p:sldId id="290" r:id="rId85"/>
    <p:sldId id="377" r:id="rId86"/>
    <p:sldId id="293"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ja Zadravec" initials="KZ" lastIdx="1" clrIdx="0">
    <p:extLst>
      <p:ext uri="{19B8F6BF-5375-455C-9EA6-DF929625EA0E}">
        <p15:presenceInfo xmlns:p15="http://schemas.microsoft.com/office/powerpoint/2012/main" userId="Katja Zadrave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6F70"/>
    <a:srgbClr val="67A5A5"/>
    <a:srgbClr val="F5C05B"/>
    <a:srgbClr val="085156"/>
    <a:srgbClr val="5E5E5E"/>
    <a:srgbClr val="CC9131"/>
    <a:srgbClr val="044449"/>
    <a:srgbClr val="F26B27"/>
    <a:srgbClr val="C54A9A"/>
    <a:srgbClr val="1EB3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52" autoAdjust="0"/>
    <p:restoredTop sz="94660"/>
  </p:normalViewPr>
  <p:slideViewPr>
    <p:cSldViewPr snapToGrid="0">
      <p:cViewPr varScale="1">
        <p:scale>
          <a:sx n="127" d="100"/>
          <a:sy n="127" d="100"/>
        </p:scale>
        <p:origin x="208"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commentAuthors" Target="commen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1T16:39:38.638" idx="1">
    <p:pos x="10" y="10"/>
    <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97B68-3518-4CFD-9EA9-1F35257E5F1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8A074C4-6852-4466-AADE-DD8679420229}">
      <dgm:prSet custT="1"/>
      <dgm:spPr/>
      <dgm:t>
        <a:bodyPr/>
        <a:lstStyle/>
        <a:p>
          <a:pPr>
            <a:lnSpc>
              <a:spcPct val="100000"/>
            </a:lnSpc>
          </a:pPr>
          <a:r>
            <a:rPr lang="en-GB" sz="2000" dirty="0" err="1">
              <a:solidFill>
                <a:srgbClr val="085156"/>
              </a:solidFill>
            </a:rPr>
            <a:t>Proizvodnja</a:t>
          </a:r>
          <a:r>
            <a:rPr lang="en-GB" sz="2000" dirty="0">
              <a:solidFill>
                <a:srgbClr val="085156"/>
              </a:solidFill>
            </a:rPr>
            <a:t> </a:t>
          </a:r>
          <a:r>
            <a:rPr lang="en-GB" sz="2000" dirty="0" err="1">
              <a:solidFill>
                <a:srgbClr val="085156"/>
              </a:solidFill>
            </a:rPr>
            <a:t>hrane</a:t>
          </a:r>
          <a:r>
            <a:rPr lang="en-GB" sz="2000" dirty="0">
              <a:solidFill>
                <a:srgbClr val="085156"/>
              </a:solidFill>
            </a:rPr>
            <a:t> in </a:t>
          </a:r>
          <a:r>
            <a:rPr lang="sl-SI" sz="2000" dirty="0">
              <a:solidFill>
                <a:srgbClr val="085156"/>
              </a:solidFill>
            </a:rPr>
            <a:t>odpadna hrana</a:t>
          </a:r>
          <a:r>
            <a:rPr lang="en-GB" sz="2000" dirty="0">
              <a:solidFill>
                <a:srgbClr val="085156"/>
              </a:solidFill>
            </a:rPr>
            <a:t> </a:t>
          </a:r>
          <a:r>
            <a:rPr lang="en-GB" sz="2000" dirty="0" err="1">
              <a:solidFill>
                <a:srgbClr val="085156"/>
              </a:solidFill>
            </a:rPr>
            <a:t>niso</a:t>
          </a:r>
          <a:r>
            <a:rPr lang="en-GB" sz="2000" dirty="0">
              <a:solidFill>
                <a:srgbClr val="085156"/>
              </a:solidFill>
            </a:rPr>
            <a:t> </a:t>
          </a:r>
          <a:r>
            <a:rPr lang="en-GB" sz="2000" dirty="0" err="1">
              <a:solidFill>
                <a:srgbClr val="085156"/>
              </a:solidFill>
            </a:rPr>
            <a:t>edini</a:t>
          </a:r>
          <a:r>
            <a:rPr lang="en-GB" sz="2000" dirty="0">
              <a:solidFill>
                <a:srgbClr val="085156"/>
              </a:solidFill>
            </a:rPr>
            <a:t> </a:t>
          </a:r>
          <a:r>
            <a:rPr lang="en-GB" sz="2000" dirty="0" err="1">
              <a:solidFill>
                <a:srgbClr val="085156"/>
              </a:solidFill>
            </a:rPr>
            <a:t>vir</a:t>
          </a:r>
          <a:r>
            <a:rPr lang="en-GB" sz="2000" dirty="0">
              <a:solidFill>
                <a:srgbClr val="085156"/>
              </a:solidFill>
            </a:rPr>
            <a:t> </a:t>
          </a:r>
          <a:r>
            <a:rPr lang="en-GB" sz="2000" dirty="0" err="1">
              <a:solidFill>
                <a:srgbClr val="085156"/>
              </a:solidFill>
            </a:rPr>
            <a:t>okoljske</a:t>
          </a:r>
          <a:r>
            <a:rPr lang="en-GB" sz="2000" dirty="0">
              <a:solidFill>
                <a:srgbClr val="085156"/>
              </a:solidFill>
            </a:rPr>
            <a:t> </a:t>
          </a:r>
          <a:r>
            <a:rPr lang="en-GB" sz="2000" dirty="0" err="1">
              <a:solidFill>
                <a:srgbClr val="085156"/>
              </a:solidFill>
            </a:rPr>
            <a:t>škode</a:t>
          </a:r>
          <a:r>
            <a:rPr lang="sl-SI" sz="2000" dirty="0">
              <a:solidFill>
                <a:srgbClr val="085156"/>
              </a:solidFill>
            </a:rPr>
            <a:t>, ki nastaja v </a:t>
          </a:r>
          <a:r>
            <a:rPr lang="en-GB" sz="2000" dirty="0" err="1">
              <a:solidFill>
                <a:srgbClr val="085156"/>
              </a:solidFill>
            </a:rPr>
            <a:t>gostinstvu</a:t>
          </a:r>
          <a:r>
            <a:rPr lang="en-GB" sz="2000" dirty="0">
              <a:solidFill>
                <a:srgbClr val="085156"/>
              </a:solidFill>
            </a:rPr>
            <a:t>.</a:t>
          </a:r>
          <a:endParaRPr lang="en-US" sz="2000" dirty="0">
            <a:solidFill>
              <a:srgbClr val="085156"/>
            </a:solidFill>
          </a:endParaRPr>
        </a:p>
      </dgm:t>
    </dgm:pt>
    <dgm:pt modelId="{1CB29881-D67A-4CEA-9FC1-F3174B975662}" type="parTrans" cxnId="{FE45D84F-E078-4FB2-A4F4-693EE0858A7B}">
      <dgm:prSet/>
      <dgm:spPr/>
      <dgm:t>
        <a:bodyPr/>
        <a:lstStyle/>
        <a:p>
          <a:endParaRPr lang="en-US"/>
        </a:p>
      </dgm:t>
    </dgm:pt>
    <dgm:pt modelId="{67D1D96F-6DBF-4A6A-AC7A-8013FA7B0C54}" type="sibTrans" cxnId="{FE45D84F-E078-4FB2-A4F4-693EE0858A7B}">
      <dgm:prSet/>
      <dgm:spPr/>
      <dgm:t>
        <a:bodyPr/>
        <a:lstStyle/>
        <a:p>
          <a:endParaRPr lang="en-US"/>
        </a:p>
      </dgm:t>
    </dgm:pt>
    <dgm:pt modelId="{A0EDA91D-3D9F-4002-AA74-7DDE90CE7A93}">
      <dgm:prSet custT="1"/>
      <dgm:spPr>
        <a:noFill/>
      </dgm:spPr>
      <dgm:t>
        <a:bodyPr/>
        <a:lstStyle/>
        <a:p>
          <a:pPr>
            <a:lnSpc>
              <a:spcPct val="100000"/>
            </a:lnSpc>
          </a:pPr>
          <a:r>
            <a:rPr lang="en-GB" sz="2000" dirty="0" err="1">
              <a:solidFill>
                <a:srgbClr val="085156"/>
              </a:solidFill>
            </a:rPr>
            <a:t>Proizvodnja</a:t>
          </a:r>
          <a:r>
            <a:rPr lang="en-GB" sz="2000" dirty="0">
              <a:solidFill>
                <a:srgbClr val="085156"/>
              </a:solidFill>
            </a:rPr>
            <a:t> </a:t>
          </a:r>
          <a:r>
            <a:rPr lang="en-GB" sz="2000" dirty="0" err="1">
              <a:solidFill>
                <a:srgbClr val="085156"/>
              </a:solidFill>
            </a:rPr>
            <a:t>plastike</a:t>
          </a:r>
          <a:r>
            <a:rPr lang="en-GB" sz="2000" dirty="0">
              <a:solidFill>
                <a:srgbClr val="085156"/>
              </a:solidFill>
            </a:rPr>
            <a:t> </a:t>
          </a:r>
          <a:r>
            <a:rPr lang="en-GB" sz="2000" dirty="0" err="1">
              <a:solidFill>
                <a:srgbClr val="085156"/>
              </a:solidFill>
            </a:rPr>
            <a:t>poganja</a:t>
          </a:r>
          <a:r>
            <a:rPr lang="en-GB" sz="2000" dirty="0">
              <a:solidFill>
                <a:srgbClr val="085156"/>
              </a:solidFill>
            </a:rPr>
            <a:t> </a:t>
          </a:r>
          <a:r>
            <a:rPr lang="en-GB" sz="2000" dirty="0" err="1">
              <a:solidFill>
                <a:srgbClr val="085156"/>
              </a:solidFill>
            </a:rPr>
            <a:t>industrijo</a:t>
          </a:r>
          <a:r>
            <a:rPr lang="en-GB" sz="2000" dirty="0">
              <a:solidFill>
                <a:srgbClr val="085156"/>
              </a:solidFill>
            </a:rPr>
            <a:t> </a:t>
          </a:r>
          <a:r>
            <a:rPr lang="en-GB" sz="2000" dirty="0" err="1">
              <a:solidFill>
                <a:srgbClr val="085156"/>
              </a:solidFill>
            </a:rPr>
            <a:t>fosilnih</a:t>
          </a:r>
          <a:r>
            <a:rPr lang="en-GB" sz="2000" dirty="0">
              <a:solidFill>
                <a:srgbClr val="085156"/>
              </a:solidFill>
            </a:rPr>
            <a:t> </a:t>
          </a:r>
          <a:r>
            <a:rPr lang="en-GB" sz="2000" dirty="0" err="1">
              <a:solidFill>
                <a:srgbClr val="085156"/>
              </a:solidFill>
            </a:rPr>
            <a:t>goriv</a:t>
          </a:r>
          <a:r>
            <a:rPr lang="en-GB" sz="2000" dirty="0">
              <a:solidFill>
                <a:srgbClr val="085156"/>
              </a:solidFill>
            </a:rPr>
            <a:t> </a:t>
          </a:r>
          <a:r>
            <a:rPr lang="en-GB" sz="2000" dirty="0" err="1">
              <a:solidFill>
                <a:srgbClr val="085156"/>
              </a:solidFill>
            </a:rPr>
            <a:t>ter</a:t>
          </a:r>
          <a:r>
            <a:rPr lang="en-GB" sz="2000" dirty="0">
              <a:solidFill>
                <a:srgbClr val="085156"/>
              </a:solidFill>
            </a:rPr>
            <a:t> </a:t>
          </a:r>
          <a:r>
            <a:rPr lang="en-GB" sz="2000" dirty="0" err="1">
              <a:solidFill>
                <a:srgbClr val="085156"/>
              </a:solidFill>
            </a:rPr>
            <a:t>onesnažuje</a:t>
          </a:r>
          <a:r>
            <a:rPr lang="en-GB" sz="2000" dirty="0">
              <a:solidFill>
                <a:srgbClr val="085156"/>
              </a:solidFill>
            </a:rPr>
            <a:t> </a:t>
          </a:r>
          <a:r>
            <a:rPr lang="en-GB" sz="2000" dirty="0" err="1">
              <a:solidFill>
                <a:srgbClr val="085156"/>
              </a:solidFill>
            </a:rPr>
            <a:t>naša</a:t>
          </a:r>
          <a:r>
            <a:rPr lang="en-GB" sz="2000" dirty="0">
              <a:solidFill>
                <a:srgbClr val="085156"/>
              </a:solidFill>
            </a:rPr>
            <a:t> </a:t>
          </a:r>
          <a:r>
            <a:rPr lang="en-GB" sz="2000" dirty="0" err="1">
              <a:solidFill>
                <a:srgbClr val="085156"/>
              </a:solidFill>
            </a:rPr>
            <a:t>morja</a:t>
          </a:r>
          <a:r>
            <a:rPr lang="en-GB" sz="2000" dirty="0">
              <a:solidFill>
                <a:srgbClr val="085156"/>
              </a:solidFill>
            </a:rPr>
            <a:t> in </a:t>
          </a:r>
          <a:r>
            <a:rPr lang="en-GB" sz="2000" dirty="0" err="1">
              <a:solidFill>
                <a:srgbClr val="085156"/>
              </a:solidFill>
            </a:rPr>
            <a:t>naravne</a:t>
          </a:r>
          <a:r>
            <a:rPr lang="en-GB" sz="2000" dirty="0">
              <a:solidFill>
                <a:srgbClr val="085156"/>
              </a:solidFill>
            </a:rPr>
            <a:t> </a:t>
          </a:r>
          <a:r>
            <a:rPr lang="en-GB" sz="2000" dirty="0" err="1">
              <a:solidFill>
                <a:srgbClr val="085156"/>
              </a:solidFill>
            </a:rPr>
            <a:t>vire</a:t>
          </a:r>
          <a:r>
            <a:rPr lang="en-GB" sz="2000" dirty="0">
              <a:solidFill>
                <a:srgbClr val="085156"/>
              </a:solidFill>
            </a:rPr>
            <a:t>.</a:t>
          </a:r>
          <a:endParaRPr lang="en-US" sz="2000" dirty="0">
            <a:solidFill>
              <a:srgbClr val="085156"/>
            </a:solidFill>
          </a:endParaRPr>
        </a:p>
      </dgm:t>
    </dgm:pt>
    <dgm:pt modelId="{617F0BD9-641C-4795-93FA-CF1679A50B1B}" type="parTrans" cxnId="{5A65A076-13E2-4A8F-AC09-2BDD7E2AFF39}">
      <dgm:prSet/>
      <dgm:spPr/>
      <dgm:t>
        <a:bodyPr/>
        <a:lstStyle/>
        <a:p>
          <a:endParaRPr lang="en-US"/>
        </a:p>
      </dgm:t>
    </dgm:pt>
    <dgm:pt modelId="{81E7C065-4FB2-44AE-B2C2-A40198BDAE1B}" type="sibTrans" cxnId="{5A65A076-13E2-4A8F-AC09-2BDD7E2AFF39}">
      <dgm:prSet/>
      <dgm:spPr/>
      <dgm:t>
        <a:bodyPr/>
        <a:lstStyle/>
        <a:p>
          <a:endParaRPr lang="en-US"/>
        </a:p>
      </dgm:t>
    </dgm:pt>
    <dgm:pt modelId="{20CC8BBA-BD4C-4689-A138-7D7712CBEFDB}">
      <dgm:prSet phldr="0" custT="1"/>
      <dgm:spPr/>
      <dgm:t>
        <a:bodyPr/>
        <a:lstStyle/>
        <a:p>
          <a:pPr rtl="0">
            <a:lnSpc>
              <a:spcPct val="100000"/>
            </a:lnSpc>
          </a:pPr>
          <a:r>
            <a:rPr lang="en-GB" sz="2000" b="0" dirty="0">
              <a:solidFill>
                <a:srgbClr val="085156"/>
              </a:solidFill>
              <a:latin typeface="+mn-lt"/>
            </a:rPr>
            <a:t>Za </a:t>
          </a:r>
          <a:r>
            <a:rPr lang="en-GB" sz="2000" b="0" dirty="0" err="1">
              <a:solidFill>
                <a:srgbClr val="085156"/>
              </a:solidFill>
              <a:latin typeface="+mn-lt"/>
            </a:rPr>
            <a:t>podjetja</a:t>
          </a:r>
          <a:r>
            <a:rPr lang="en-GB" sz="2000" b="0" dirty="0">
              <a:solidFill>
                <a:srgbClr val="085156"/>
              </a:solidFill>
              <a:latin typeface="+mn-lt"/>
            </a:rPr>
            <a:t>, ki se </a:t>
          </a:r>
          <a:r>
            <a:rPr lang="en-GB" sz="2000" b="0" dirty="0" err="1">
              <a:solidFill>
                <a:srgbClr val="085156"/>
              </a:solidFill>
              <a:latin typeface="+mn-lt"/>
            </a:rPr>
            <a:t>ukvarjajo</a:t>
          </a:r>
          <a:r>
            <a:rPr lang="en-GB" sz="2000" b="0" dirty="0">
              <a:solidFill>
                <a:srgbClr val="085156"/>
              </a:solidFill>
              <a:latin typeface="+mn-lt"/>
            </a:rPr>
            <a:t> s </a:t>
          </a:r>
          <a:r>
            <a:rPr lang="en-GB" sz="2000" b="0" dirty="0" err="1">
              <a:solidFill>
                <a:srgbClr val="085156"/>
              </a:solidFill>
              <a:latin typeface="+mn-lt"/>
            </a:rPr>
            <a:t>strežbo</a:t>
          </a:r>
          <a:r>
            <a:rPr lang="en-GB" sz="2000" b="0" dirty="0">
              <a:solidFill>
                <a:srgbClr val="085156"/>
              </a:solidFill>
              <a:latin typeface="+mn-lt"/>
            </a:rPr>
            <a:t> </a:t>
          </a:r>
          <a:r>
            <a:rPr lang="en-GB" sz="2000" b="0" dirty="0" err="1">
              <a:solidFill>
                <a:srgbClr val="085156"/>
              </a:solidFill>
              <a:latin typeface="+mn-lt"/>
            </a:rPr>
            <a:t>hrane</a:t>
          </a:r>
          <a:r>
            <a:rPr lang="en-GB" sz="2000" b="0" dirty="0">
              <a:solidFill>
                <a:srgbClr val="085156"/>
              </a:solidFill>
              <a:latin typeface="+mn-lt"/>
            </a:rPr>
            <a:t>, je </a:t>
          </a:r>
          <a:r>
            <a:rPr lang="en-GB" sz="2000" b="0" dirty="0" err="1">
              <a:solidFill>
                <a:srgbClr val="085156"/>
              </a:solidFill>
              <a:latin typeface="+mn-lt"/>
            </a:rPr>
            <a:t>pomembno</a:t>
          </a:r>
          <a:r>
            <a:rPr lang="en-GB" sz="2000" b="0" dirty="0">
              <a:solidFill>
                <a:srgbClr val="085156"/>
              </a:solidFill>
              <a:latin typeface="+mn-lt"/>
            </a:rPr>
            <a:t>, da </a:t>
          </a:r>
          <a:r>
            <a:rPr lang="en-GB" sz="2000" b="0" dirty="0" err="1">
              <a:solidFill>
                <a:srgbClr val="085156"/>
              </a:solidFill>
              <a:latin typeface="+mn-lt"/>
            </a:rPr>
            <a:t>poiščejo</a:t>
          </a:r>
          <a:r>
            <a:rPr lang="en-GB" sz="2000" b="0" dirty="0">
              <a:solidFill>
                <a:srgbClr val="085156"/>
              </a:solidFill>
              <a:latin typeface="+mn-lt"/>
            </a:rPr>
            <a:t> </a:t>
          </a:r>
          <a:r>
            <a:rPr lang="en-GB" sz="2000" b="0" dirty="0" err="1">
              <a:solidFill>
                <a:srgbClr val="085156"/>
              </a:solidFill>
              <a:latin typeface="+mn-lt"/>
            </a:rPr>
            <a:t>priložnosti</a:t>
          </a:r>
          <a:r>
            <a:rPr lang="en-GB" sz="2000" b="0" dirty="0">
              <a:solidFill>
                <a:srgbClr val="085156"/>
              </a:solidFill>
              <a:latin typeface="+mn-lt"/>
            </a:rPr>
            <a:t> za </a:t>
          </a:r>
          <a:r>
            <a:rPr lang="en-GB" sz="2000" b="0" dirty="0" err="1">
              <a:solidFill>
                <a:srgbClr val="085156"/>
              </a:solidFill>
              <a:latin typeface="+mn-lt"/>
            </a:rPr>
            <a:t>odstranitev</a:t>
          </a:r>
          <a:r>
            <a:rPr lang="en-GB" sz="2000" b="0" dirty="0">
              <a:solidFill>
                <a:srgbClr val="085156"/>
              </a:solidFill>
              <a:latin typeface="+mn-lt"/>
            </a:rPr>
            <a:t> </a:t>
          </a:r>
          <a:r>
            <a:rPr lang="en-GB" sz="2000" b="0" dirty="0" err="1">
              <a:solidFill>
                <a:srgbClr val="085156"/>
              </a:solidFill>
              <a:latin typeface="+mn-lt"/>
            </a:rPr>
            <a:t>vseh</a:t>
          </a:r>
          <a:r>
            <a:rPr lang="en-GB" sz="2000" b="0" dirty="0">
              <a:solidFill>
                <a:srgbClr val="085156"/>
              </a:solidFill>
              <a:latin typeface="+mn-lt"/>
            </a:rPr>
            <a:t> </a:t>
          </a:r>
          <a:r>
            <a:rPr lang="en-GB" sz="2000" b="0" dirty="0" err="1">
              <a:solidFill>
                <a:srgbClr val="085156"/>
              </a:solidFill>
              <a:latin typeface="+mn-lt"/>
            </a:rPr>
            <a:t>škodljivih</a:t>
          </a:r>
          <a:r>
            <a:rPr lang="en-GB" sz="2000" b="0" dirty="0">
              <a:solidFill>
                <a:srgbClr val="085156"/>
              </a:solidFill>
              <a:latin typeface="+mn-lt"/>
            </a:rPr>
            <a:t> </a:t>
          </a:r>
          <a:r>
            <a:rPr lang="en-GB" sz="2000" b="0" dirty="0" err="1">
              <a:solidFill>
                <a:srgbClr val="085156"/>
              </a:solidFill>
              <a:latin typeface="+mn-lt"/>
            </a:rPr>
            <a:t>odpadkov</a:t>
          </a:r>
          <a:r>
            <a:rPr lang="en-GB" sz="2000" b="0" dirty="0">
              <a:solidFill>
                <a:srgbClr val="085156"/>
              </a:solidFill>
              <a:latin typeface="+mn-lt"/>
            </a:rPr>
            <a:t>.</a:t>
          </a:r>
        </a:p>
        <a:p>
          <a:pPr rtl="0">
            <a:lnSpc>
              <a:spcPct val="100000"/>
            </a:lnSpc>
          </a:pPr>
          <a:endParaRPr lang="en-US" sz="2000" b="0" dirty="0">
            <a:solidFill>
              <a:srgbClr val="085156"/>
            </a:solidFill>
            <a:latin typeface="+mn-lt"/>
          </a:endParaRPr>
        </a:p>
      </dgm:t>
    </dgm:pt>
    <dgm:pt modelId="{27B895FA-BBA4-4B34-A058-AD6FE7F03C78}" type="parTrans" cxnId="{B19773FF-5150-4265-A742-892F459655E8}">
      <dgm:prSet/>
      <dgm:spPr/>
      <dgm:t>
        <a:bodyPr/>
        <a:lstStyle/>
        <a:p>
          <a:endParaRPr lang="en-IE"/>
        </a:p>
      </dgm:t>
    </dgm:pt>
    <dgm:pt modelId="{F6F7C488-84B9-4E37-81BD-2B64864C361E}" type="sibTrans" cxnId="{B19773FF-5150-4265-A742-892F459655E8}">
      <dgm:prSet/>
      <dgm:spPr/>
      <dgm:t>
        <a:bodyPr/>
        <a:lstStyle/>
        <a:p>
          <a:endParaRPr lang="en-IE"/>
        </a:p>
      </dgm:t>
    </dgm:pt>
    <dgm:pt modelId="{3FFA3B37-4F0A-4976-AA79-8B25D46CF6F0}" type="pres">
      <dgm:prSet presAssocID="{9D997B68-3518-4CFD-9EA9-1F35257E5F1B}" presName="root" presStyleCnt="0">
        <dgm:presLayoutVars>
          <dgm:dir/>
          <dgm:resizeHandles val="exact"/>
        </dgm:presLayoutVars>
      </dgm:prSet>
      <dgm:spPr/>
    </dgm:pt>
    <dgm:pt modelId="{AB7ECA51-6ADD-4AB1-B62D-F2D33063A787}" type="pres">
      <dgm:prSet presAssocID="{A8A074C4-6852-4466-AADE-DD8679420229}" presName="compNode" presStyleCnt="0"/>
      <dgm:spPr/>
    </dgm:pt>
    <dgm:pt modelId="{839E1447-F543-4E29-987E-34ED3759658F}" type="pres">
      <dgm:prSet presAssocID="{A8A074C4-6852-4466-AADE-DD8679420229}" presName="bgRect" presStyleLbl="bgShp" presStyleIdx="0" presStyleCnt="3"/>
      <dgm:spPr>
        <a:noFill/>
      </dgm:spPr>
    </dgm:pt>
    <dgm:pt modelId="{F5B282B8-5C8A-47EA-8881-86782DB52B56}" type="pres">
      <dgm:prSet presAssocID="{A8A074C4-6852-4466-AADE-DD8679420229}" presName="iconRect" presStyleLbl="node1" presStyleIdx="0" presStyleCnt="3" custLinFactNeighborX="-30174" custLinFactNeighborY="-4176"/>
      <dgm:spPr>
        <a:solidFill>
          <a:srgbClr val="F5C05B"/>
        </a:solidFill>
      </dgm:spPr>
    </dgm:pt>
    <dgm:pt modelId="{5FEF30EF-62AD-4B15-8935-FA5859298A18}" type="pres">
      <dgm:prSet presAssocID="{A8A074C4-6852-4466-AADE-DD8679420229}" presName="spaceRect" presStyleCnt="0"/>
      <dgm:spPr/>
    </dgm:pt>
    <dgm:pt modelId="{1692932B-434D-4B1D-9D74-A0D9B6A53E9D}" type="pres">
      <dgm:prSet presAssocID="{A8A074C4-6852-4466-AADE-DD8679420229}" presName="parTx" presStyleLbl="revTx" presStyleIdx="0" presStyleCnt="3" custScaleX="110816">
        <dgm:presLayoutVars>
          <dgm:chMax val="0"/>
          <dgm:chPref val="0"/>
        </dgm:presLayoutVars>
      </dgm:prSet>
      <dgm:spPr/>
    </dgm:pt>
    <dgm:pt modelId="{0D2D476F-25B3-47B8-B2D4-0823FBD75DA0}" type="pres">
      <dgm:prSet presAssocID="{67D1D96F-6DBF-4A6A-AC7A-8013FA7B0C54}" presName="sibTrans" presStyleCnt="0"/>
      <dgm:spPr/>
    </dgm:pt>
    <dgm:pt modelId="{BAD4FFB2-79B5-439F-AC98-5F4350BF4DDC}" type="pres">
      <dgm:prSet presAssocID="{A0EDA91D-3D9F-4002-AA74-7DDE90CE7A93}" presName="compNode" presStyleCnt="0"/>
      <dgm:spPr/>
    </dgm:pt>
    <dgm:pt modelId="{50033466-966E-46D6-BF01-87F25CCDB746}" type="pres">
      <dgm:prSet presAssocID="{A0EDA91D-3D9F-4002-AA74-7DDE90CE7A93}" presName="bgRect" presStyleLbl="bgShp" presStyleIdx="1" presStyleCnt="3"/>
      <dgm:spPr>
        <a:noFill/>
      </dgm:spPr>
    </dgm:pt>
    <dgm:pt modelId="{DD89E52E-BD7A-4C50-8F6A-59F4950ADEE5}" type="pres">
      <dgm:prSet presAssocID="{A0EDA91D-3D9F-4002-AA74-7DDE90CE7A93}" presName="iconRect" presStyleLbl="node1" presStyleIdx="1" presStyleCnt="3" custLinFactNeighborX="-32503" custLinFactNeighborY="-17708"/>
      <dgm:spPr>
        <a:solidFill>
          <a:srgbClr val="F5C05B"/>
        </a:solidFill>
      </dgm:spPr>
    </dgm:pt>
    <dgm:pt modelId="{9292CAD0-B2D4-418C-8C53-CD8691596162}" type="pres">
      <dgm:prSet presAssocID="{A0EDA91D-3D9F-4002-AA74-7DDE90CE7A93}" presName="spaceRect" presStyleCnt="0"/>
      <dgm:spPr/>
    </dgm:pt>
    <dgm:pt modelId="{DA2389B6-B4A6-4520-BF8A-3E643DB75639}" type="pres">
      <dgm:prSet presAssocID="{A0EDA91D-3D9F-4002-AA74-7DDE90CE7A93}" presName="parTx" presStyleLbl="revTx" presStyleIdx="1" presStyleCnt="3" custScaleX="111687">
        <dgm:presLayoutVars>
          <dgm:chMax val="0"/>
          <dgm:chPref val="0"/>
        </dgm:presLayoutVars>
      </dgm:prSet>
      <dgm:spPr/>
    </dgm:pt>
    <dgm:pt modelId="{05033849-CCD7-4335-9985-321158F1B4E0}" type="pres">
      <dgm:prSet presAssocID="{81E7C065-4FB2-44AE-B2C2-A40198BDAE1B}" presName="sibTrans" presStyleCnt="0"/>
      <dgm:spPr/>
    </dgm:pt>
    <dgm:pt modelId="{B19DD5B6-60D7-45CE-BF06-3E0803CF612F}" type="pres">
      <dgm:prSet presAssocID="{20CC8BBA-BD4C-4689-A138-7D7712CBEFDB}" presName="compNode" presStyleCnt="0"/>
      <dgm:spPr/>
    </dgm:pt>
    <dgm:pt modelId="{5F0BFC84-084D-4C85-9297-11A42D0B7FF8}" type="pres">
      <dgm:prSet presAssocID="{20CC8BBA-BD4C-4689-A138-7D7712CBEFDB}" presName="bgRect" presStyleLbl="bgShp" presStyleIdx="2" presStyleCnt="3"/>
      <dgm:spPr>
        <a:noFill/>
      </dgm:spPr>
    </dgm:pt>
    <dgm:pt modelId="{79666553-F21C-4491-98D3-ABA5B0C0BEBF}" type="pres">
      <dgm:prSet presAssocID="{20CC8BBA-BD4C-4689-A138-7D7712CBEFDB}" presName="iconRect" presStyleLbl="node1" presStyleIdx="2" presStyleCnt="3" custLinFactNeighborX="-31204" custLinFactNeighborY="-7448"/>
      <dgm:spPr>
        <a:solidFill>
          <a:srgbClr val="F5C05B"/>
        </a:solidFill>
      </dgm:spPr>
    </dgm:pt>
    <dgm:pt modelId="{BB38AB0F-ED49-4DDF-A4D1-F9B36EF3627B}" type="pres">
      <dgm:prSet presAssocID="{20CC8BBA-BD4C-4689-A138-7D7712CBEFDB}" presName="spaceRect" presStyleCnt="0"/>
      <dgm:spPr/>
    </dgm:pt>
    <dgm:pt modelId="{BA0B568E-E270-49D2-9603-1A302BE7D9A3}" type="pres">
      <dgm:prSet presAssocID="{20CC8BBA-BD4C-4689-A138-7D7712CBEFDB}" presName="parTx" presStyleLbl="revTx" presStyleIdx="2" presStyleCnt="3" custScaleX="110413" custLinFactNeighborX="-1655" custLinFactNeighborY="11911">
        <dgm:presLayoutVars>
          <dgm:chMax val="0"/>
          <dgm:chPref val="0"/>
        </dgm:presLayoutVars>
      </dgm:prSet>
      <dgm:spPr/>
    </dgm:pt>
  </dgm:ptLst>
  <dgm:cxnLst>
    <dgm:cxn modelId="{E8D50E2C-43EB-43D5-BAD9-208CF36D3E52}" type="presOf" srcId="{A0EDA91D-3D9F-4002-AA74-7DDE90CE7A93}" destId="{DA2389B6-B4A6-4520-BF8A-3E643DB75639}" srcOrd="0" destOrd="0" presId="urn:microsoft.com/office/officeart/2018/2/layout/IconVerticalSolidList"/>
    <dgm:cxn modelId="{C49CB741-36AC-43E1-85B0-ECB3A43B2CF2}" type="presOf" srcId="{9D997B68-3518-4CFD-9EA9-1F35257E5F1B}" destId="{3FFA3B37-4F0A-4976-AA79-8B25D46CF6F0}" srcOrd="0" destOrd="0" presId="urn:microsoft.com/office/officeart/2018/2/layout/IconVerticalSolidList"/>
    <dgm:cxn modelId="{8CCD5B4A-2C62-41A7-B40C-DC4C8EDCA092}" type="presOf" srcId="{20CC8BBA-BD4C-4689-A138-7D7712CBEFDB}" destId="{BA0B568E-E270-49D2-9603-1A302BE7D9A3}" srcOrd="0" destOrd="0" presId="urn:microsoft.com/office/officeart/2018/2/layout/IconVerticalSolidList"/>
    <dgm:cxn modelId="{FE45D84F-E078-4FB2-A4F4-693EE0858A7B}" srcId="{9D997B68-3518-4CFD-9EA9-1F35257E5F1B}" destId="{A8A074C4-6852-4466-AADE-DD8679420229}" srcOrd="0" destOrd="0" parTransId="{1CB29881-D67A-4CEA-9FC1-F3174B975662}" sibTransId="{67D1D96F-6DBF-4A6A-AC7A-8013FA7B0C54}"/>
    <dgm:cxn modelId="{5A65A076-13E2-4A8F-AC09-2BDD7E2AFF39}" srcId="{9D997B68-3518-4CFD-9EA9-1F35257E5F1B}" destId="{A0EDA91D-3D9F-4002-AA74-7DDE90CE7A93}" srcOrd="1" destOrd="0" parTransId="{617F0BD9-641C-4795-93FA-CF1679A50B1B}" sibTransId="{81E7C065-4FB2-44AE-B2C2-A40198BDAE1B}"/>
    <dgm:cxn modelId="{44CCC6AB-CE01-44BC-B431-83CCE9BD09BF}" type="presOf" srcId="{A8A074C4-6852-4466-AADE-DD8679420229}" destId="{1692932B-434D-4B1D-9D74-A0D9B6A53E9D}" srcOrd="0" destOrd="0" presId="urn:microsoft.com/office/officeart/2018/2/layout/IconVerticalSolidList"/>
    <dgm:cxn modelId="{B19773FF-5150-4265-A742-892F459655E8}" srcId="{9D997B68-3518-4CFD-9EA9-1F35257E5F1B}" destId="{20CC8BBA-BD4C-4689-A138-7D7712CBEFDB}" srcOrd="2" destOrd="0" parTransId="{27B895FA-BBA4-4B34-A058-AD6FE7F03C78}" sibTransId="{F6F7C488-84B9-4E37-81BD-2B64864C361E}"/>
    <dgm:cxn modelId="{79943477-3602-48B8-A0E1-FF6C9278DBFB}" type="presParOf" srcId="{3FFA3B37-4F0A-4976-AA79-8B25D46CF6F0}" destId="{AB7ECA51-6ADD-4AB1-B62D-F2D33063A787}" srcOrd="0" destOrd="0" presId="urn:microsoft.com/office/officeart/2018/2/layout/IconVerticalSolidList"/>
    <dgm:cxn modelId="{2F1E46A6-F251-414C-9CF9-42D29B06AA2E}" type="presParOf" srcId="{AB7ECA51-6ADD-4AB1-B62D-F2D33063A787}" destId="{839E1447-F543-4E29-987E-34ED3759658F}" srcOrd="0" destOrd="0" presId="urn:microsoft.com/office/officeart/2018/2/layout/IconVerticalSolidList"/>
    <dgm:cxn modelId="{1C02ECE6-A6A6-4570-9F94-0BBAF3C21B8F}" type="presParOf" srcId="{AB7ECA51-6ADD-4AB1-B62D-F2D33063A787}" destId="{F5B282B8-5C8A-47EA-8881-86782DB52B56}" srcOrd="1" destOrd="0" presId="urn:microsoft.com/office/officeart/2018/2/layout/IconVerticalSolidList"/>
    <dgm:cxn modelId="{B69EDF63-533F-4247-BFF9-94431C4743FA}" type="presParOf" srcId="{AB7ECA51-6ADD-4AB1-B62D-F2D33063A787}" destId="{5FEF30EF-62AD-4B15-8935-FA5859298A18}" srcOrd="2" destOrd="0" presId="urn:microsoft.com/office/officeart/2018/2/layout/IconVerticalSolidList"/>
    <dgm:cxn modelId="{F6F4F86A-E66F-4613-8CEE-17C82CEF2A4B}" type="presParOf" srcId="{AB7ECA51-6ADD-4AB1-B62D-F2D33063A787}" destId="{1692932B-434D-4B1D-9D74-A0D9B6A53E9D}" srcOrd="3" destOrd="0" presId="urn:microsoft.com/office/officeart/2018/2/layout/IconVerticalSolidList"/>
    <dgm:cxn modelId="{F06D0783-F5F5-4307-8636-48502506D759}" type="presParOf" srcId="{3FFA3B37-4F0A-4976-AA79-8B25D46CF6F0}" destId="{0D2D476F-25B3-47B8-B2D4-0823FBD75DA0}" srcOrd="1" destOrd="0" presId="urn:microsoft.com/office/officeart/2018/2/layout/IconVerticalSolidList"/>
    <dgm:cxn modelId="{D133AC80-FE04-454F-9F19-5D25A2BC1D48}" type="presParOf" srcId="{3FFA3B37-4F0A-4976-AA79-8B25D46CF6F0}" destId="{BAD4FFB2-79B5-439F-AC98-5F4350BF4DDC}" srcOrd="2" destOrd="0" presId="urn:microsoft.com/office/officeart/2018/2/layout/IconVerticalSolidList"/>
    <dgm:cxn modelId="{CB6A5959-8749-4559-A059-D57794227178}" type="presParOf" srcId="{BAD4FFB2-79B5-439F-AC98-5F4350BF4DDC}" destId="{50033466-966E-46D6-BF01-87F25CCDB746}" srcOrd="0" destOrd="0" presId="urn:microsoft.com/office/officeart/2018/2/layout/IconVerticalSolidList"/>
    <dgm:cxn modelId="{1C9E31B4-7E39-4EAA-86F6-4BECAF22D7A0}" type="presParOf" srcId="{BAD4FFB2-79B5-439F-AC98-5F4350BF4DDC}" destId="{DD89E52E-BD7A-4C50-8F6A-59F4950ADEE5}" srcOrd="1" destOrd="0" presId="urn:microsoft.com/office/officeart/2018/2/layout/IconVerticalSolidList"/>
    <dgm:cxn modelId="{6C5DFFA4-76F6-4349-B0B8-CF8A93D2818A}" type="presParOf" srcId="{BAD4FFB2-79B5-439F-AC98-5F4350BF4DDC}" destId="{9292CAD0-B2D4-418C-8C53-CD8691596162}" srcOrd="2" destOrd="0" presId="urn:microsoft.com/office/officeart/2018/2/layout/IconVerticalSolidList"/>
    <dgm:cxn modelId="{7F8E9AC7-84D6-4998-8472-1F9E6EF97CFC}" type="presParOf" srcId="{BAD4FFB2-79B5-439F-AC98-5F4350BF4DDC}" destId="{DA2389B6-B4A6-4520-BF8A-3E643DB75639}" srcOrd="3" destOrd="0" presId="urn:microsoft.com/office/officeart/2018/2/layout/IconVerticalSolidList"/>
    <dgm:cxn modelId="{A5A0B871-FDA7-4054-8948-77465CEB2780}" type="presParOf" srcId="{3FFA3B37-4F0A-4976-AA79-8B25D46CF6F0}" destId="{05033849-CCD7-4335-9985-321158F1B4E0}" srcOrd="3" destOrd="0" presId="urn:microsoft.com/office/officeart/2018/2/layout/IconVerticalSolidList"/>
    <dgm:cxn modelId="{8B1FA250-C6E2-4F14-A2D5-AA001839B3F9}" type="presParOf" srcId="{3FFA3B37-4F0A-4976-AA79-8B25D46CF6F0}" destId="{B19DD5B6-60D7-45CE-BF06-3E0803CF612F}" srcOrd="4" destOrd="0" presId="urn:microsoft.com/office/officeart/2018/2/layout/IconVerticalSolidList"/>
    <dgm:cxn modelId="{78C06BDF-DA93-4189-A9B9-D367810FB369}" type="presParOf" srcId="{B19DD5B6-60D7-45CE-BF06-3E0803CF612F}" destId="{5F0BFC84-084D-4C85-9297-11A42D0B7FF8}" srcOrd="0" destOrd="0" presId="urn:microsoft.com/office/officeart/2018/2/layout/IconVerticalSolidList"/>
    <dgm:cxn modelId="{48ADECF6-CBCB-4E2E-9E47-57B26C36C28E}" type="presParOf" srcId="{B19DD5B6-60D7-45CE-BF06-3E0803CF612F}" destId="{79666553-F21C-4491-98D3-ABA5B0C0BEBF}" srcOrd="1" destOrd="0" presId="urn:microsoft.com/office/officeart/2018/2/layout/IconVerticalSolidList"/>
    <dgm:cxn modelId="{298C033C-CC30-497E-AE41-F18D7EF4CA2D}" type="presParOf" srcId="{B19DD5B6-60D7-45CE-BF06-3E0803CF612F}" destId="{BB38AB0F-ED49-4DDF-A4D1-F9B36EF3627B}" srcOrd="2" destOrd="0" presId="urn:microsoft.com/office/officeart/2018/2/layout/IconVerticalSolidList"/>
    <dgm:cxn modelId="{EEC88207-5EA4-4F0A-ACEA-708E9D992DF4}" type="presParOf" srcId="{B19DD5B6-60D7-45CE-BF06-3E0803CF612F}" destId="{BA0B568E-E270-49D2-9603-1A302BE7D9A3}" srcOrd="3" destOrd="0" presId="urn:microsoft.com/office/officeart/2018/2/layout/IconVerticalSoli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9E1447-F543-4E29-987E-34ED3759658F}">
      <dsp:nvSpPr>
        <dsp:cNvPr id="0" name=""/>
        <dsp:cNvSpPr/>
      </dsp:nvSpPr>
      <dsp:spPr>
        <a:xfrm>
          <a:off x="0" y="5866"/>
          <a:ext cx="6025896" cy="117705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F5B282B8-5C8A-47EA-8881-86782DB52B56}">
      <dsp:nvSpPr>
        <dsp:cNvPr id="0" name=""/>
        <dsp:cNvSpPr/>
      </dsp:nvSpPr>
      <dsp:spPr>
        <a:xfrm>
          <a:off x="160527" y="243669"/>
          <a:ext cx="648012" cy="647379"/>
        </a:xfrm>
        <a:prstGeom prst="rect">
          <a:avLst/>
        </a:prstGeom>
        <a:solidFill>
          <a:srgbClr val="F5C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2932B-434D-4B1D-9D74-A0D9B6A53E9D}">
      <dsp:nvSpPr>
        <dsp:cNvPr id="0" name=""/>
        <dsp:cNvSpPr/>
      </dsp:nvSpPr>
      <dsp:spPr>
        <a:xfrm>
          <a:off x="1124571" y="5866"/>
          <a:ext cx="4826865" cy="1178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93" tIns="124693" rIns="124693" bIns="124693" numCol="1" spcCol="1270" anchor="ctr" anchorCtr="0">
          <a:noAutofit/>
        </a:bodyPr>
        <a:lstStyle/>
        <a:p>
          <a:pPr marL="0" lvl="0" indent="0" algn="l" defTabSz="889000">
            <a:lnSpc>
              <a:spcPct val="100000"/>
            </a:lnSpc>
            <a:spcBef>
              <a:spcPct val="0"/>
            </a:spcBef>
            <a:spcAft>
              <a:spcPct val="35000"/>
            </a:spcAft>
            <a:buNone/>
          </a:pPr>
          <a:r>
            <a:rPr lang="en-GB" sz="2000" kern="1200" dirty="0" err="1">
              <a:solidFill>
                <a:srgbClr val="085156"/>
              </a:solidFill>
            </a:rPr>
            <a:t>Proizvodnja</a:t>
          </a:r>
          <a:r>
            <a:rPr lang="en-GB" sz="2000" kern="1200" dirty="0">
              <a:solidFill>
                <a:srgbClr val="085156"/>
              </a:solidFill>
            </a:rPr>
            <a:t> </a:t>
          </a:r>
          <a:r>
            <a:rPr lang="en-GB" sz="2000" kern="1200" dirty="0" err="1">
              <a:solidFill>
                <a:srgbClr val="085156"/>
              </a:solidFill>
            </a:rPr>
            <a:t>hrane</a:t>
          </a:r>
          <a:r>
            <a:rPr lang="en-GB" sz="2000" kern="1200" dirty="0">
              <a:solidFill>
                <a:srgbClr val="085156"/>
              </a:solidFill>
            </a:rPr>
            <a:t> in </a:t>
          </a:r>
          <a:r>
            <a:rPr lang="sl-SI" sz="2000" kern="1200" dirty="0">
              <a:solidFill>
                <a:srgbClr val="085156"/>
              </a:solidFill>
            </a:rPr>
            <a:t>odpadna hrana</a:t>
          </a:r>
          <a:r>
            <a:rPr lang="en-GB" sz="2000" kern="1200" dirty="0">
              <a:solidFill>
                <a:srgbClr val="085156"/>
              </a:solidFill>
            </a:rPr>
            <a:t> </a:t>
          </a:r>
          <a:r>
            <a:rPr lang="en-GB" sz="2000" kern="1200" dirty="0" err="1">
              <a:solidFill>
                <a:srgbClr val="085156"/>
              </a:solidFill>
            </a:rPr>
            <a:t>niso</a:t>
          </a:r>
          <a:r>
            <a:rPr lang="en-GB" sz="2000" kern="1200" dirty="0">
              <a:solidFill>
                <a:srgbClr val="085156"/>
              </a:solidFill>
            </a:rPr>
            <a:t> </a:t>
          </a:r>
          <a:r>
            <a:rPr lang="en-GB" sz="2000" kern="1200" dirty="0" err="1">
              <a:solidFill>
                <a:srgbClr val="085156"/>
              </a:solidFill>
            </a:rPr>
            <a:t>edini</a:t>
          </a:r>
          <a:r>
            <a:rPr lang="en-GB" sz="2000" kern="1200" dirty="0">
              <a:solidFill>
                <a:srgbClr val="085156"/>
              </a:solidFill>
            </a:rPr>
            <a:t> </a:t>
          </a:r>
          <a:r>
            <a:rPr lang="en-GB" sz="2000" kern="1200" dirty="0" err="1">
              <a:solidFill>
                <a:srgbClr val="085156"/>
              </a:solidFill>
            </a:rPr>
            <a:t>vir</a:t>
          </a:r>
          <a:r>
            <a:rPr lang="en-GB" sz="2000" kern="1200" dirty="0">
              <a:solidFill>
                <a:srgbClr val="085156"/>
              </a:solidFill>
            </a:rPr>
            <a:t> </a:t>
          </a:r>
          <a:r>
            <a:rPr lang="en-GB" sz="2000" kern="1200" dirty="0" err="1">
              <a:solidFill>
                <a:srgbClr val="085156"/>
              </a:solidFill>
            </a:rPr>
            <a:t>okoljske</a:t>
          </a:r>
          <a:r>
            <a:rPr lang="en-GB" sz="2000" kern="1200" dirty="0">
              <a:solidFill>
                <a:srgbClr val="085156"/>
              </a:solidFill>
            </a:rPr>
            <a:t> </a:t>
          </a:r>
          <a:r>
            <a:rPr lang="en-GB" sz="2000" kern="1200" dirty="0" err="1">
              <a:solidFill>
                <a:srgbClr val="085156"/>
              </a:solidFill>
            </a:rPr>
            <a:t>škode</a:t>
          </a:r>
          <a:r>
            <a:rPr lang="sl-SI" sz="2000" kern="1200" dirty="0">
              <a:solidFill>
                <a:srgbClr val="085156"/>
              </a:solidFill>
            </a:rPr>
            <a:t>, ki nastaja v </a:t>
          </a:r>
          <a:r>
            <a:rPr lang="en-GB" sz="2000" kern="1200" dirty="0" err="1">
              <a:solidFill>
                <a:srgbClr val="085156"/>
              </a:solidFill>
            </a:rPr>
            <a:t>gostinstvu</a:t>
          </a:r>
          <a:r>
            <a:rPr lang="en-GB" sz="2000" kern="1200" dirty="0">
              <a:solidFill>
                <a:srgbClr val="085156"/>
              </a:solidFill>
            </a:rPr>
            <a:t>.</a:t>
          </a:r>
          <a:endParaRPr lang="en-US" sz="2000" kern="1200" dirty="0">
            <a:solidFill>
              <a:srgbClr val="085156"/>
            </a:solidFill>
          </a:endParaRPr>
        </a:p>
      </dsp:txBody>
      <dsp:txXfrm>
        <a:off x="1124571" y="5866"/>
        <a:ext cx="4826865" cy="1178205"/>
      </dsp:txXfrm>
    </dsp:sp>
    <dsp:sp modelId="{50033466-966E-46D6-BF01-87F25CCDB746}">
      <dsp:nvSpPr>
        <dsp:cNvPr id="0" name=""/>
        <dsp:cNvSpPr/>
      </dsp:nvSpPr>
      <dsp:spPr>
        <a:xfrm>
          <a:off x="0" y="1384617"/>
          <a:ext cx="6025896" cy="117705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DD89E52E-BD7A-4C50-8F6A-59F4950ADEE5}">
      <dsp:nvSpPr>
        <dsp:cNvPr id="0" name=""/>
        <dsp:cNvSpPr/>
      </dsp:nvSpPr>
      <dsp:spPr>
        <a:xfrm>
          <a:off x="145435" y="1534816"/>
          <a:ext cx="648012" cy="647379"/>
        </a:xfrm>
        <a:prstGeom prst="rect">
          <a:avLst/>
        </a:prstGeom>
        <a:solidFill>
          <a:srgbClr val="F5C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389B6-B4A6-4520-BF8A-3E643DB75639}">
      <dsp:nvSpPr>
        <dsp:cNvPr id="0" name=""/>
        <dsp:cNvSpPr/>
      </dsp:nvSpPr>
      <dsp:spPr>
        <a:xfrm>
          <a:off x="1105602" y="1384617"/>
          <a:ext cx="4864803" cy="1178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93" tIns="124693" rIns="124693" bIns="124693" numCol="1" spcCol="1270" anchor="ctr" anchorCtr="0">
          <a:noAutofit/>
        </a:bodyPr>
        <a:lstStyle/>
        <a:p>
          <a:pPr marL="0" lvl="0" indent="0" algn="l" defTabSz="889000">
            <a:lnSpc>
              <a:spcPct val="100000"/>
            </a:lnSpc>
            <a:spcBef>
              <a:spcPct val="0"/>
            </a:spcBef>
            <a:spcAft>
              <a:spcPct val="35000"/>
            </a:spcAft>
            <a:buNone/>
          </a:pPr>
          <a:r>
            <a:rPr lang="en-GB" sz="2000" kern="1200" dirty="0" err="1">
              <a:solidFill>
                <a:srgbClr val="085156"/>
              </a:solidFill>
            </a:rPr>
            <a:t>Proizvodnja</a:t>
          </a:r>
          <a:r>
            <a:rPr lang="en-GB" sz="2000" kern="1200" dirty="0">
              <a:solidFill>
                <a:srgbClr val="085156"/>
              </a:solidFill>
            </a:rPr>
            <a:t> </a:t>
          </a:r>
          <a:r>
            <a:rPr lang="en-GB" sz="2000" kern="1200" dirty="0" err="1">
              <a:solidFill>
                <a:srgbClr val="085156"/>
              </a:solidFill>
            </a:rPr>
            <a:t>plastike</a:t>
          </a:r>
          <a:r>
            <a:rPr lang="en-GB" sz="2000" kern="1200" dirty="0">
              <a:solidFill>
                <a:srgbClr val="085156"/>
              </a:solidFill>
            </a:rPr>
            <a:t> </a:t>
          </a:r>
          <a:r>
            <a:rPr lang="en-GB" sz="2000" kern="1200" dirty="0" err="1">
              <a:solidFill>
                <a:srgbClr val="085156"/>
              </a:solidFill>
            </a:rPr>
            <a:t>poganja</a:t>
          </a:r>
          <a:r>
            <a:rPr lang="en-GB" sz="2000" kern="1200" dirty="0">
              <a:solidFill>
                <a:srgbClr val="085156"/>
              </a:solidFill>
            </a:rPr>
            <a:t> </a:t>
          </a:r>
          <a:r>
            <a:rPr lang="en-GB" sz="2000" kern="1200" dirty="0" err="1">
              <a:solidFill>
                <a:srgbClr val="085156"/>
              </a:solidFill>
            </a:rPr>
            <a:t>industrijo</a:t>
          </a:r>
          <a:r>
            <a:rPr lang="en-GB" sz="2000" kern="1200" dirty="0">
              <a:solidFill>
                <a:srgbClr val="085156"/>
              </a:solidFill>
            </a:rPr>
            <a:t> </a:t>
          </a:r>
          <a:r>
            <a:rPr lang="en-GB" sz="2000" kern="1200" dirty="0" err="1">
              <a:solidFill>
                <a:srgbClr val="085156"/>
              </a:solidFill>
            </a:rPr>
            <a:t>fosilnih</a:t>
          </a:r>
          <a:r>
            <a:rPr lang="en-GB" sz="2000" kern="1200" dirty="0">
              <a:solidFill>
                <a:srgbClr val="085156"/>
              </a:solidFill>
            </a:rPr>
            <a:t> </a:t>
          </a:r>
          <a:r>
            <a:rPr lang="en-GB" sz="2000" kern="1200" dirty="0" err="1">
              <a:solidFill>
                <a:srgbClr val="085156"/>
              </a:solidFill>
            </a:rPr>
            <a:t>goriv</a:t>
          </a:r>
          <a:r>
            <a:rPr lang="en-GB" sz="2000" kern="1200" dirty="0">
              <a:solidFill>
                <a:srgbClr val="085156"/>
              </a:solidFill>
            </a:rPr>
            <a:t> </a:t>
          </a:r>
          <a:r>
            <a:rPr lang="en-GB" sz="2000" kern="1200" dirty="0" err="1">
              <a:solidFill>
                <a:srgbClr val="085156"/>
              </a:solidFill>
            </a:rPr>
            <a:t>ter</a:t>
          </a:r>
          <a:r>
            <a:rPr lang="en-GB" sz="2000" kern="1200" dirty="0">
              <a:solidFill>
                <a:srgbClr val="085156"/>
              </a:solidFill>
            </a:rPr>
            <a:t> </a:t>
          </a:r>
          <a:r>
            <a:rPr lang="en-GB" sz="2000" kern="1200" dirty="0" err="1">
              <a:solidFill>
                <a:srgbClr val="085156"/>
              </a:solidFill>
            </a:rPr>
            <a:t>onesnažuje</a:t>
          </a:r>
          <a:r>
            <a:rPr lang="en-GB" sz="2000" kern="1200" dirty="0">
              <a:solidFill>
                <a:srgbClr val="085156"/>
              </a:solidFill>
            </a:rPr>
            <a:t> </a:t>
          </a:r>
          <a:r>
            <a:rPr lang="en-GB" sz="2000" kern="1200" dirty="0" err="1">
              <a:solidFill>
                <a:srgbClr val="085156"/>
              </a:solidFill>
            </a:rPr>
            <a:t>naša</a:t>
          </a:r>
          <a:r>
            <a:rPr lang="en-GB" sz="2000" kern="1200" dirty="0">
              <a:solidFill>
                <a:srgbClr val="085156"/>
              </a:solidFill>
            </a:rPr>
            <a:t> </a:t>
          </a:r>
          <a:r>
            <a:rPr lang="en-GB" sz="2000" kern="1200" dirty="0" err="1">
              <a:solidFill>
                <a:srgbClr val="085156"/>
              </a:solidFill>
            </a:rPr>
            <a:t>morja</a:t>
          </a:r>
          <a:r>
            <a:rPr lang="en-GB" sz="2000" kern="1200" dirty="0">
              <a:solidFill>
                <a:srgbClr val="085156"/>
              </a:solidFill>
            </a:rPr>
            <a:t> in </a:t>
          </a:r>
          <a:r>
            <a:rPr lang="en-GB" sz="2000" kern="1200" dirty="0" err="1">
              <a:solidFill>
                <a:srgbClr val="085156"/>
              </a:solidFill>
            </a:rPr>
            <a:t>naravne</a:t>
          </a:r>
          <a:r>
            <a:rPr lang="en-GB" sz="2000" kern="1200" dirty="0">
              <a:solidFill>
                <a:srgbClr val="085156"/>
              </a:solidFill>
            </a:rPr>
            <a:t> </a:t>
          </a:r>
          <a:r>
            <a:rPr lang="en-GB" sz="2000" kern="1200" dirty="0" err="1">
              <a:solidFill>
                <a:srgbClr val="085156"/>
              </a:solidFill>
            </a:rPr>
            <a:t>vire</a:t>
          </a:r>
          <a:r>
            <a:rPr lang="en-GB" sz="2000" kern="1200" dirty="0">
              <a:solidFill>
                <a:srgbClr val="085156"/>
              </a:solidFill>
            </a:rPr>
            <a:t>.</a:t>
          </a:r>
          <a:endParaRPr lang="en-US" sz="2000" kern="1200" dirty="0">
            <a:solidFill>
              <a:srgbClr val="085156"/>
            </a:solidFill>
          </a:endParaRPr>
        </a:p>
      </dsp:txBody>
      <dsp:txXfrm>
        <a:off x="1105602" y="1384617"/>
        <a:ext cx="4864803" cy="1178205"/>
      </dsp:txXfrm>
    </dsp:sp>
    <dsp:sp modelId="{5F0BFC84-084D-4C85-9297-11A42D0B7FF8}">
      <dsp:nvSpPr>
        <dsp:cNvPr id="0" name=""/>
        <dsp:cNvSpPr/>
      </dsp:nvSpPr>
      <dsp:spPr>
        <a:xfrm>
          <a:off x="0" y="2763368"/>
          <a:ext cx="6025896" cy="1177054"/>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9666553-F21C-4491-98D3-ABA5B0C0BEBF}">
      <dsp:nvSpPr>
        <dsp:cNvPr id="0" name=""/>
        <dsp:cNvSpPr/>
      </dsp:nvSpPr>
      <dsp:spPr>
        <a:xfrm>
          <a:off x="153853" y="2979988"/>
          <a:ext cx="648012" cy="647379"/>
        </a:xfrm>
        <a:prstGeom prst="rect">
          <a:avLst/>
        </a:prstGeom>
        <a:solidFill>
          <a:srgbClr val="F5C0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B568E-E270-49D2-9603-1A302BE7D9A3}">
      <dsp:nvSpPr>
        <dsp:cNvPr id="0" name=""/>
        <dsp:cNvSpPr/>
      </dsp:nvSpPr>
      <dsp:spPr>
        <a:xfrm>
          <a:off x="1061261" y="2769234"/>
          <a:ext cx="4809311" cy="1178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693" tIns="124693" rIns="124693" bIns="124693" numCol="1" spcCol="1270" anchor="ctr" anchorCtr="0">
          <a:noAutofit/>
        </a:bodyPr>
        <a:lstStyle/>
        <a:p>
          <a:pPr marL="0" lvl="0" indent="0" algn="l" defTabSz="889000" rtl="0">
            <a:lnSpc>
              <a:spcPct val="100000"/>
            </a:lnSpc>
            <a:spcBef>
              <a:spcPct val="0"/>
            </a:spcBef>
            <a:spcAft>
              <a:spcPct val="35000"/>
            </a:spcAft>
            <a:buNone/>
          </a:pPr>
          <a:r>
            <a:rPr lang="en-GB" sz="2000" b="0" kern="1200" dirty="0">
              <a:solidFill>
                <a:srgbClr val="085156"/>
              </a:solidFill>
              <a:latin typeface="+mn-lt"/>
            </a:rPr>
            <a:t>Za </a:t>
          </a:r>
          <a:r>
            <a:rPr lang="en-GB" sz="2000" b="0" kern="1200" dirty="0" err="1">
              <a:solidFill>
                <a:srgbClr val="085156"/>
              </a:solidFill>
              <a:latin typeface="+mn-lt"/>
            </a:rPr>
            <a:t>podjetja</a:t>
          </a:r>
          <a:r>
            <a:rPr lang="en-GB" sz="2000" b="0" kern="1200" dirty="0">
              <a:solidFill>
                <a:srgbClr val="085156"/>
              </a:solidFill>
              <a:latin typeface="+mn-lt"/>
            </a:rPr>
            <a:t>, ki se </a:t>
          </a:r>
          <a:r>
            <a:rPr lang="en-GB" sz="2000" b="0" kern="1200" dirty="0" err="1">
              <a:solidFill>
                <a:srgbClr val="085156"/>
              </a:solidFill>
              <a:latin typeface="+mn-lt"/>
            </a:rPr>
            <a:t>ukvarjajo</a:t>
          </a:r>
          <a:r>
            <a:rPr lang="en-GB" sz="2000" b="0" kern="1200" dirty="0">
              <a:solidFill>
                <a:srgbClr val="085156"/>
              </a:solidFill>
              <a:latin typeface="+mn-lt"/>
            </a:rPr>
            <a:t> s </a:t>
          </a:r>
          <a:r>
            <a:rPr lang="en-GB" sz="2000" b="0" kern="1200" dirty="0" err="1">
              <a:solidFill>
                <a:srgbClr val="085156"/>
              </a:solidFill>
              <a:latin typeface="+mn-lt"/>
            </a:rPr>
            <a:t>strežbo</a:t>
          </a:r>
          <a:r>
            <a:rPr lang="en-GB" sz="2000" b="0" kern="1200" dirty="0">
              <a:solidFill>
                <a:srgbClr val="085156"/>
              </a:solidFill>
              <a:latin typeface="+mn-lt"/>
            </a:rPr>
            <a:t> </a:t>
          </a:r>
          <a:r>
            <a:rPr lang="en-GB" sz="2000" b="0" kern="1200" dirty="0" err="1">
              <a:solidFill>
                <a:srgbClr val="085156"/>
              </a:solidFill>
              <a:latin typeface="+mn-lt"/>
            </a:rPr>
            <a:t>hrane</a:t>
          </a:r>
          <a:r>
            <a:rPr lang="en-GB" sz="2000" b="0" kern="1200" dirty="0">
              <a:solidFill>
                <a:srgbClr val="085156"/>
              </a:solidFill>
              <a:latin typeface="+mn-lt"/>
            </a:rPr>
            <a:t>, je </a:t>
          </a:r>
          <a:r>
            <a:rPr lang="en-GB" sz="2000" b="0" kern="1200" dirty="0" err="1">
              <a:solidFill>
                <a:srgbClr val="085156"/>
              </a:solidFill>
              <a:latin typeface="+mn-lt"/>
            </a:rPr>
            <a:t>pomembno</a:t>
          </a:r>
          <a:r>
            <a:rPr lang="en-GB" sz="2000" b="0" kern="1200" dirty="0">
              <a:solidFill>
                <a:srgbClr val="085156"/>
              </a:solidFill>
              <a:latin typeface="+mn-lt"/>
            </a:rPr>
            <a:t>, da </a:t>
          </a:r>
          <a:r>
            <a:rPr lang="en-GB" sz="2000" b="0" kern="1200" dirty="0" err="1">
              <a:solidFill>
                <a:srgbClr val="085156"/>
              </a:solidFill>
              <a:latin typeface="+mn-lt"/>
            </a:rPr>
            <a:t>poiščejo</a:t>
          </a:r>
          <a:r>
            <a:rPr lang="en-GB" sz="2000" b="0" kern="1200" dirty="0">
              <a:solidFill>
                <a:srgbClr val="085156"/>
              </a:solidFill>
              <a:latin typeface="+mn-lt"/>
            </a:rPr>
            <a:t> </a:t>
          </a:r>
          <a:r>
            <a:rPr lang="en-GB" sz="2000" b="0" kern="1200" dirty="0" err="1">
              <a:solidFill>
                <a:srgbClr val="085156"/>
              </a:solidFill>
              <a:latin typeface="+mn-lt"/>
            </a:rPr>
            <a:t>priložnosti</a:t>
          </a:r>
          <a:r>
            <a:rPr lang="en-GB" sz="2000" b="0" kern="1200" dirty="0">
              <a:solidFill>
                <a:srgbClr val="085156"/>
              </a:solidFill>
              <a:latin typeface="+mn-lt"/>
            </a:rPr>
            <a:t> za </a:t>
          </a:r>
          <a:r>
            <a:rPr lang="en-GB" sz="2000" b="0" kern="1200" dirty="0" err="1">
              <a:solidFill>
                <a:srgbClr val="085156"/>
              </a:solidFill>
              <a:latin typeface="+mn-lt"/>
            </a:rPr>
            <a:t>odstranitev</a:t>
          </a:r>
          <a:r>
            <a:rPr lang="en-GB" sz="2000" b="0" kern="1200" dirty="0">
              <a:solidFill>
                <a:srgbClr val="085156"/>
              </a:solidFill>
              <a:latin typeface="+mn-lt"/>
            </a:rPr>
            <a:t> </a:t>
          </a:r>
          <a:r>
            <a:rPr lang="en-GB" sz="2000" b="0" kern="1200" dirty="0" err="1">
              <a:solidFill>
                <a:srgbClr val="085156"/>
              </a:solidFill>
              <a:latin typeface="+mn-lt"/>
            </a:rPr>
            <a:t>vseh</a:t>
          </a:r>
          <a:r>
            <a:rPr lang="en-GB" sz="2000" b="0" kern="1200" dirty="0">
              <a:solidFill>
                <a:srgbClr val="085156"/>
              </a:solidFill>
              <a:latin typeface="+mn-lt"/>
            </a:rPr>
            <a:t> </a:t>
          </a:r>
          <a:r>
            <a:rPr lang="en-GB" sz="2000" b="0" kern="1200" dirty="0" err="1">
              <a:solidFill>
                <a:srgbClr val="085156"/>
              </a:solidFill>
              <a:latin typeface="+mn-lt"/>
            </a:rPr>
            <a:t>škodljivih</a:t>
          </a:r>
          <a:r>
            <a:rPr lang="en-GB" sz="2000" b="0" kern="1200" dirty="0">
              <a:solidFill>
                <a:srgbClr val="085156"/>
              </a:solidFill>
              <a:latin typeface="+mn-lt"/>
            </a:rPr>
            <a:t> </a:t>
          </a:r>
          <a:r>
            <a:rPr lang="en-GB" sz="2000" b="0" kern="1200" dirty="0" err="1">
              <a:solidFill>
                <a:srgbClr val="085156"/>
              </a:solidFill>
              <a:latin typeface="+mn-lt"/>
            </a:rPr>
            <a:t>odpadkov</a:t>
          </a:r>
          <a:r>
            <a:rPr lang="en-GB" sz="2000" b="0" kern="1200" dirty="0">
              <a:solidFill>
                <a:srgbClr val="085156"/>
              </a:solidFill>
              <a:latin typeface="+mn-lt"/>
            </a:rPr>
            <a:t>.</a:t>
          </a:r>
        </a:p>
        <a:p>
          <a:pPr marL="0" lvl="0" indent="0" algn="l" defTabSz="889000" rtl="0">
            <a:lnSpc>
              <a:spcPct val="100000"/>
            </a:lnSpc>
            <a:spcBef>
              <a:spcPct val="0"/>
            </a:spcBef>
            <a:spcAft>
              <a:spcPct val="35000"/>
            </a:spcAft>
            <a:buNone/>
          </a:pPr>
          <a:endParaRPr lang="en-US" sz="2000" b="0" kern="1200" dirty="0">
            <a:solidFill>
              <a:srgbClr val="085156"/>
            </a:solidFill>
            <a:latin typeface="+mn-lt"/>
          </a:endParaRPr>
        </a:p>
      </dsp:txBody>
      <dsp:txXfrm>
        <a:off x="1061261" y="2769234"/>
        <a:ext cx="4809311" cy="117820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6-02T10:09:41.34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1873815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239545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441380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changed this from re-use reduce recycle – I think this a more widely accepted version and also fits into circularity better </a:t>
            </a:r>
          </a:p>
        </p:txBody>
      </p:sp>
      <p:sp>
        <p:nvSpPr>
          <p:cNvPr id="4" name="Slide Number Placeholder 3"/>
          <p:cNvSpPr>
            <a:spLocks noGrp="1"/>
          </p:cNvSpPr>
          <p:nvPr>
            <p:ph type="sldNum" sz="quarter" idx="5"/>
          </p:nvPr>
        </p:nvSpPr>
        <p:spPr/>
        <p:txBody>
          <a:bodyPr/>
          <a:lstStyle/>
          <a:p>
            <a:fld id="{9ED4A299-DD6E-4F4E-AAAF-972CE464E941}" type="slidenum">
              <a:rPr lang="en-US" smtClean="0"/>
              <a:t>53</a:t>
            </a:fld>
            <a:endParaRPr lang="en-US"/>
          </a:p>
        </p:txBody>
      </p:sp>
    </p:spTree>
    <p:extLst>
      <p:ext uri="{BB962C8B-B14F-4D97-AF65-F5344CB8AC3E}">
        <p14:creationId xmlns:p14="http://schemas.microsoft.com/office/powerpoint/2010/main" val="547925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ED4A299-DD6E-4F4E-AAAF-972CE464E941}" type="slidenum">
              <a:rPr lang="en-US" smtClean="0"/>
              <a:t>82</a:t>
            </a:fld>
            <a:endParaRPr lang="en-US"/>
          </a:p>
        </p:txBody>
      </p:sp>
    </p:spTree>
    <p:extLst>
      <p:ext uri="{BB962C8B-B14F-4D97-AF65-F5344CB8AC3E}">
        <p14:creationId xmlns:p14="http://schemas.microsoft.com/office/powerpoint/2010/main" val="342514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with text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5" name="Freeform 14">
            <a:extLst>
              <a:ext uri="{FF2B5EF4-FFF2-40B4-BE49-F238E27FC236}">
                <a16:creationId xmlns:a16="http://schemas.microsoft.com/office/drawing/2014/main" id="{AD0D5CAB-74C1-0E43-849C-A45CF04F6F04}"/>
              </a:ext>
            </a:extLst>
          </p:cNvPr>
          <p:cNvSpPr/>
          <p:nvPr userDrawn="1"/>
        </p:nvSpPr>
        <p:spPr>
          <a:xfrm>
            <a:off x="-105413" y="-1"/>
            <a:ext cx="6298404" cy="5900507"/>
          </a:xfrm>
          <a:custGeom>
            <a:avLst/>
            <a:gdLst>
              <a:gd name="connsiteX0" fmla="*/ 196547 w 6298404"/>
              <a:gd name="connsiteY0" fmla="*/ 0 h 5900507"/>
              <a:gd name="connsiteX1" fmla="*/ 926203 w 6298404"/>
              <a:gd name="connsiteY1" fmla="*/ 0 h 5900507"/>
              <a:gd name="connsiteX2" fmla="*/ 926203 w 6298404"/>
              <a:gd name="connsiteY2" fmla="*/ 4 h 5900507"/>
              <a:gd name="connsiteX3" fmla="*/ 6298404 w 6298404"/>
              <a:gd name="connsiteY3" fmla="*/ 4 h 5900507"/>
              <a:gd name="connsiteX4" fmla="*/ 6296454 w 6298404"/>
              <a:gd name="connsiteY4" fmla="*/ 44068 h 5900507"/>
              <a:gd name="connsiteX5" fmla="*/ 5516773 w 6298404"/>
              <a:gd name="connsiteY5" fmla="*/ 2716164 h 5900507"/>
              <a:gd name="connsiteX6" fmla="*/ 5369892 w 6298404"/>
              <a:gd name="connsiteY6" fmla="*/ 2976396 h 5900507"/>
              <a:gd name="connsiteX7" fmla="*/ 5373199 w 6298404"/>
              <a:gd name="connsiteY7" fmla="*/ 2976396 h 5900507"/>
              <a:gd name="connsiteX8" fmla="*/ 5254947 w 6298404"/>
              <a:gd name="connsiteY8" fmla="*/ 3174684 h 5900507"/>
              <a:gd name="connsiteX9" fmla="*/ 1199384 w 6298404"/>
              <a:gd name="connsiteY9" fmla="*/ 5871229 h 5900507"/>
              <a:gd name="connsiteX10" fmla="*/ 690892 w 6298404"/>
              <a:gd name="connsiteY10" fmla="*/ 5900504 h 5900507"/>
              <a:gd name="connsiteX11" fmla="*/ 690892 w 6298404"/>
              <a:gd name="connsiteY11" fmla="*/ 5900507 h 5900507"/>
              <a:gd name="connsiteX12" fmla="*/ 0 w 6298404"/>
              <a:gd name="connsiteY12" fmla="*/ 5900507 h 5900507"/>
              <a:gd name="connsiteX13" fmla="*/ 0 w 6298404"/>
              <a:gd name="connsiteY13" fmla="*/ 11319 h 5900507"/>
              <a:gd name="connsiteX14" fmla="*/ 196547 w 6298404"/>
              <a:gd name="connsiteY14" fmla="*/ 4 h 590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98404" h="5900507">
                <a:moveTo>
                  <a:pt x="196547" y="0"/>
                </a:moveTo>
                <a:lnTo>
                  <a:pt x="926203" y="0"/>
                </a:lnTo>
                <a:lnTo>
                  <a:pt x="926203" y="4"/>
                </a:lnTo>
                <a:lnTo>
                  <a:pt x="6298404" y="4"/>
                </a:lnTo>
                <a:lnTo>
                  <a:pt x="6296454" y="44068"/>
                </a:lnTo>
                <a:cubicBezTo>
                  <a:pt x="6210068" y="1013921"/>
                  <a:pt x="5936180" y="1920575"/>
                  <a:pt x="5516773" y="2716164"/>
                </a:cubicBezTo>
                <a:lnTo>
                  <a:pt x="5369892" y="2976396"/>
                </a:lnTo>
                <a:lnTo>
                  <a:pt x="5373199" y="2976396"/>
                </a:lnTo>
                <a:lnTo>
                  <a:pt x="5254947" y="3174684"/>
                </a:lnTo>
                <a:cubicBezTo>
                  <a:pt x="4330127" y="4657442"/>
                  <a:pt x="2871902" y="5677569"/>
                  <a:pt x="1199384" y="5871229"/>
                </a:cubicBezTo>
                <a:lnTo>
                  <a:pt x="690892" y="5900504"/>
                </a:lnTo>
                <a:lnTo>
                  <a:pt x="690892" y="5900507"/>
                </a:lnTo>
                <a:lnTo>
                  <a:pt x="0" y="5900507"/>
                </a:lnTo>
                <a:lnTo>
                  <a:pt x="0" y="11319"/>
                </a:lnTo>
                <a:lnTo>
                  <a:pt x="196547" y="4"/>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2003112" y="4635607"/>
            <a:ext cx="3558128" cy="1580866"/>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3405197" y="2902605"/>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334798" y="49016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471763" y="729295"/>
            <a:ext cx="3579566"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Tree>
    <p:extLst>
      <p:ext uri="{BB962C8B-B14F-4D97-AF65-F5344CB8AC3E}">
        <p14:creationId xmlns:p14="http://schemas.microsoft.com/office/powerpoint/2010/main" val="2540343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43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868A4150-27D0-EE42-9E82-1DE8CF8D2C73}"/>
              </a:ext>
            </a:extLst>
          </p:cNvPr>
          <p:cNvSpPr/>
          <p:nvPr userDrawn="1"/>
        </p:nvSpPr>
        <p:spPr>
          <a:xfrm flipH="1">
            <a:off x="4903" y="0"/>
            <a:ext cx="12164526" cy="5589422"/>
          </a:xfrm>
          <a:custGeom>
            <a:avLst/>
            <a:gdLst>
              <a:gd name="connsiteX0" fmla="*/ 6362307 w 12164526"/>
              <a:gd name="connsiteY0" fmla="*/ 0 h 5589422"/>
              <a:gd name="connsiteX1" fmla="*/ 5574245 w 12164526"/>
              <a:gd name="connsiteY1" fmla="*/ 0 h 5589422"/>
              <a:gd name="connsiteX2" fmla="*/ 5574245 w 12164526"/>
              <a:gd name="connsiteY2" fmla="*/ 3 h 5589422"/>
              <a:gd name="connsiteX3" fmla="*/ 5025051 w 12164526"/>
              <a:gd name="connsiteY3" fmla="*/ 27735 h 5589422"/>
              <a:gd name="connsiteX4" fmla="*/ 499395 w 12164526"/>
              <a:gd name="connsiteY4" fmla="*/ 2796044 h 5589422"/>
              <a:gd name="connsiteX5" fmla="*/ 448395 w 12164526"/>
              <a:gd name="connsiteY5" fmla="*/ 2878297 h 5589422"/>
              <a:gd name="connsiteX6" fmla="*/ 427850 w 12164526"/>
              <a:gd name="connsiteY6" fmla="*/ 2909516 h 5589422"/>
              <a:gd name="connsiteX7" fmla="*/ 92971 w 12164526"/>
              <a:gd name="connsiteY7" fmla="*/ 3514992 h 5589422"/>
              <a:gd name="connsiteX8" fmla="*/ 0 w 12164526"/>
              <a:gd name="connsiteY8" fmla="*/ 3723068 h 5589422"/>
              <a:gd name="connsiteX9" fmla="*/ 0 w 12164526"/>
              <a:gd name="connsiteY9" fmla="*/ 5589419 h 5589422"/>
              <a:gd name="connsiteX10" fmla="*/ 5320097 w 12164526"/>
              <a:gd name="connsiteY10" fmla="*/ 5589419 h 5589422"/>
              <a:gd name="connsiteX11" fmla="*/ 5320097 w 12164526"/>
              <a:gd name="connsiteY11" fmla="*/ 5589422 h 5589422"/>
              <a:gd name="connsiteX12" fmla="*/ 6108160 w 12164526"/>
              <a:gd name="connsiteY12" fmla="*/ 5589422 h 5589422"/>
              <a:gd name="connsiteX13" fmla="*/ 6108160 w 12164526"/>
              <a:gd name="connsiteY13" fmla="*/ 5589419 h 5589422"/>
              <a:gd name="connsiteX14" fmla="*/ 6657355 w 12164526"/>
              <a:gd name="connsiteY14" fmla="*/ 5561688 h 5589422"/>
              <a:gd name="connsiteX15" fmla="*/ 11037546 w 12164526"/>
              <a:gd name="connsiteY15" fmla="*/ 3007309 h 5589422"/>
              <a:gd name="connsiteX16" fmla="*/ 11165263 w 12164526"/>
              <a:gd name="connsiteY16" fmla="*/ 2819476 h 5589422"/>
              <a:gd name="connsiteX17" fmla="*/ 11161691 w 12164526"/>
              <a:gd name="connsiteY17" fmla="*/ 2819476 h 5589422"/>
              <a:gd name="connsiteX18" fmla="*/ 11320329 w 12164526"/>
              <a:gd name="connsiteY18" fmla="*/ 2572963 h 5589422"/>
              <a:gd name="connsiteX19" fmla="*/ 12162420 w 12164526"/>
              <a:gd name="connsiteY19" fmla="*/ 41745 h 5589422"/>
              <a:gd name="connsiteX20" fmla="*/ 12164526 w 12164526"/>
              <a:gd name="connsiteY20" fmla="*/ 3 h 5589422"/>
              <a:gd name="connsiteX21" fmla="*/ 6362307 w 12164526"/>
              <a:gd name="connsiteY21" fmla="*/ 3 h 55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4526" h="5589422">
                <a:moveTo>
                  <a:pt x="6362307" y="0"/>
                </a:moveTo>
                <a:lnTo>
                  <a:pt x="5574245" y="0"/>
                </a:lnTo>
                <a:lnTo>
                  <a:pt x="5574245" y="3"/>
                </a:lnTo>
                <a:lnTo>
                  <a:pt x="5025051" y="27735"/>
                </a:lnTo>
                <a:cubicBezTo>
                  <a:pt x="3128335" y="220357"/>
                  <a:pt x="1486790" y="1276121"/>
                  <a:pt x="499395" y="2796044"/>
                </a:cubicBezTo>
                <a:lnTo>
                  <a:pt x="448395" y="2878297"/>
                </a:lnTo>
                <a:lnTo>
                  <a:pt x="427850" y="2909516"/>
                </a:lnTo>
                <a:cubicBezTo>
                  <a:pt x="305319" y="3104248"/>
                  <a:pt x="193422" y="3306345"/>
                  <a:pt x="92971" y="3514992"/>
                </a:cubicBezTo>
                <a:lnTo>
                  <a:pt x="0" y="3723068"/>
                </a:lnTo>
                <a:lnTo>
                  <a:pt x="0" y="5589419"/>
                </a:lnTo>
                <a:lnTo>
                  <a:pt x="5320097" y="5589419"/>
                </a:lnTo>
                <a:lnTo>
                  <a:pt x="5320097" y="5589422"/>
                </a:lnTo>
                <a:lnTo>
                  <a:pt x="6108160" y="5589422"/>
                </a:lnTo>
                <a:lnTo>
                  <a:pt x="6108160" y="5589419"/>
                </a:lnTo>
                <a:lnTo>
                  <a:pt x="6657355" y="5561688"/>
                </a:lnTo>
                <a:cubicBezTo>
                  <a:pt x="8463749" y="5378238"/>
                  <a:pt x="10038698" y="4411893"/>
                  <a:pt x="11037546" y="3007309"/>
                </a:cubicBezTo>
                <a:lnTo>
                  <a:pt x="11165263" y="2819476"/>
                </a:lnTo>
                <a:lnTo>
                  <a:pt x="11161691" y="2819476"/>
                </a:lnTo>
                <a:lnTo>
                  <a:pt x="11320329" y="2572963"/>
                </a:lnTo>
                <a:cubicBezTo>
                  <a:pt x="11773308" y="1819319"/>
                  <a:pt x="12069119" y="960465"/>
                  <a:pt x="12162420" y="41745"/>
                </a:cubicBezTo>
                <a:lnTo>
                  <a:pt x="12164526" y="3"/>
                </a:lnTo>
                <a:lnTo>
                  <a:pt x="6362307" y="3"/>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10" name="Text Placeholder 23">
            <a:extLst>
              <a:ext uri="{FF2B5EF4-FFF2-40B4-BE49-F238E27FC236}">
                <a16:creationId xmlns:a16="http://schemas.microsoft.com/office/drawing/2014/main" id="{3921EB71-8B48-CC4A-8C15-5A7CCE54640D}"/>
              </a:ext>
            </a:extLst>
          </p:cNvPr>
          <p:cNvSpPr>
            <a:spLocks noGrp="1"/>
          </p:cNvSpPr>
          <p:nvPr>
            <p:ph type="body" sz="quarter" idx="14" hasCustomPrompt="1"/>
          </p:nvPr>
        </p:nvSpPr>
        <p:spPr>
          <a:xfrm>
            <a:off x="9248554" y="3688851"/>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1" name="Text Placeholder 23">
            <a:extLst>
              <a:ext uri="{FF2B5EF4-FFF2-40B4-BE49-F238E27FC236}">
                <a16:creationId xmlns:a16="http://schemas.microsoft.com/office/drawing/2014/main" id="{A60EE8C7-6BFE-9E40-9E98-75E3A8F16CF3}"/>
              </a:ext>
            </a:extLst>
          </p:cNvPr>
          <p:cNvSpPr>
            <a:spLocks noGrp="1"/>
          </p:cNvSpPr>
          <p:nvPr>
            <p:ph type="body" sz="quarter" idx="15" hasCustomPrompt="1"/>
          </p:nvPr>
        </p:nvSpPr>
        <p:spPr>
          <a:xfrm>
            <a:off x="2622572" y="1035764"/>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p>
        </p:txBody>
      </p:sp>
      <p:sp>
        <p:nvSpPr>
          <p:cNvPr id="12" name="Text Placeholder 23">
            <a:extLst>
              <a:ext uri="{FF2B5EF4-FFF2-40B4-BE49-F238E27FC236}">
                <a16:creationId xmlns:a16="http://schemas.microsoft.com/office/drawing/2014/main" id="{8C3440FC-7548-0645-A525-1A8B6B986BB7}"/>
              </a:ext>
            </a:extLst>
          </p:cNvPr>
          <p:cNvSpPr>
            <a:spLocks noGrp="1"/>
          </p:cNvSpPr>
          <p:nvPr>
            <p:ph type="body" sz="quarter" idx="13" hasCustomPrompt="1"/>
          </p:nvPr>
        </p:nvSpPr>
        <p:spPr>
          <a:xfrm>
            <a:off x="2759537" y="1274899"/>
            <a:ext cx="7137380" cy="2846046"/>
          </a:xfrm>
        </p:spPr>
        <p:txBody>
          <a:bodyPr anchor="ctr">
            <a:normAutofit/>
          </a:bodyPr>
          <a:lstStyle>
            <a:lvl1pPr marL="0" indent="0" algn="ctr">
              <a:buNone/>
              <a:defRPr sz="3000" i="1" baseline="0">
                <a:solidFill>
                  <a:schemeClr val="bg1"/>
                </a:solidFill>
                <a:latin typeface="+mn-lt"/>
              </a:defRPr>
            </a:lvl1pPr>
          </a:lstStyle>
          <a:p>
            <a:pPr lvl="0"/>
            <a:r>
              <a:rPr lang="en-US"/>
              <a:t>Quote Here</a:t>
            </a:r>
          </a:p>
        </p:txBody>
      </p:sp>
      <p:sp>
        <p:nvSpPr>
          <p:cNvPr id="14" name="Freeform 13">
            <a:extLst>
              <a:ext uri="{FF2B5EF4-FFF2-40B4-BE49-F238E27FC236}">
                <a16:creationId xmlns:a16="http://schemas.microsoft.com/office/drawing/2014/main" id="{079F6CEB-8F50-274B-AA3C-D1DBD5BDE00B}"/>
              </a:ext>
            </a:extLst>
          </p:cNvPr>
          <p:cNvSpPr/>
          <p:nvPr userDrawn="1"/>
        </p:nvSpPr>
        <p:spPr>
          <a:xfrm>
            <a:off x="1168938" y="4124270"/>
            <a:ext cx="4511474" cy="2004435"/>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032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 Photo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flipH="1">
            <a:off x="6540708" y="6385"/>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flipH="1">
            <a:off x="7197438" y="4146121"/>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6C50B39-CFAC-9D4F-A60A-82DB388EB798}"/>
              </a:ext>
            </a:extLst>
          </p:cNvPr>
          <p:cNvCxnSpPr/>
          <p:nvPr userDrawn="1"/>
        </p:nvCxnSpPr>
        <p:spPr>
          <a:xfrm flipH="1">
            <a:off x="495791" y="1545048"/>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4" y="652821"/>
            <a:ext cx="5279028"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2" y="1786300"/>
            <a:ext cx="5273104" cy="394744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7057088" y="498484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29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slide - Left">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579603" y="652821"/>
            <a:ext cx="8857251" cy="1160989"/>
          </a:xfrm>
        </p:spPr>
        <p:txBody>
          <a:bodyPr>
            <a:normAutofit/>
          </a:bodyPr>
          <a:lstStyle>
            <a:lvl1pPr marL="0" indent="0" algn="l">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546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 Right">
    <p:spTree>
      <p:nvGrpSpPr>
        <p:cNvPr id="1" name=""/>
        <p:cNvGrpSpPr/>
        <p:nvPr/>
      </p:nvGrpSpPr>
      <p:grpSpPr>
        <a:xfrm>
          <a:off x="0" y="0"/>
          <a:ext cx="0" cy="0"/>
          <a:chOff x="0" y="0"/>
          <a:chExt cx="0" cy="0"/>
        </a:xfrm>
      </p:grpSpPr>
      <p:sp>
        <p:nvSpPr>
          <p:cNvPr id="10" name="Text Placeholder 23">
            <a:extLst>
              <a:ext uri="{FF2B5EF4-FFF2-40B4-BE49-F238E27FC236}">
                <a16:creationId xmlns:a16="http://schemas.microsoft.com/office/drawing/2014/main" id="{8B26062C-1C6A-AE4D-97F4-65D7AD57F64B}"/>
              </a:ext>
            </a:extLst>
          </p:cNvPr>
          <p:cNvSpPr>
            <a:spLocks noGrp="1"/>
          </p:cNvSpPr>
          <p:nvPr>
            <p:ph type="body" sz="quarter" idx="19" hasCustomPrompt="1"/>
          </p:nvPr>
        </p:nvSpPr>
        <p:spPr>
          <a:xfrm>
            <a:off x="2773179" y="652821"/>
            <a:ext cx="8775233" cy="1160989"/>
          </a:xfrm>
        </p:spPr>
        <p:txBody>
          <a:bodyPr>
            <a:normAutofit/>
          </a:bodyPr>
          <a:lstStyle>
            <a:lvl1pPr marL="0" indent="0" algn="r">
              <a:buNone/>
              <a:defRPr sz="3600">
                <a:solidFill>
                  <a:srgbClr val="406F70"/>
                </a:solidFill>
                <a:latin typeface="+mn-lt"/>
              </a:defRPr>
            </a:lvl1pPr>
          </a:lstStyle>
          <a:p>
            <a:pPr lvl="0"/>
            <a:r>
              <a:rPr lang="en-US"/>
              <a:t>TITLE</a:t>
            </a:r>
          </a:p>
        </p:txBody>
      </p:sp>
      <p:sp>
        <p:nvSpPr>
          <p:cNvPr id="11" name="Text Placeholder 25">
            <a:extLst>
              <a:ext uri="{FF2B5EF4-FFF2-40B4-BE49-F238E27FC236}">
                <a16:creationId xmlns:a16="http://schemas.microsoft.com/office/drawing/2014/main" id="{6639377E-C870-D244-AA5D-943F18E1BCAD}"/>
              </a:ext>
            </a:extLst>
          </p:cNvPr>
          <p:cNvSpPr>
            <a:spLocks noGrp="1"/>
          </p:cNvSpPr>
          <p:nvPr>
            <p:ph type="body" sz="quarter" idx="20" hasCustomPrompt="1"/>
          </p:nvPr>
        </p:nvSpPr>
        <p:spPr>
          <a:xfrm>
            <a:off x="586551" y="2503356"/>
            <a:ext cx="10968810" cy="3230383"/>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2" name="Group 1">
            <a:extLst>
              <a:ext uri="{FF2B5EF4-FFF2-40B4-BE49-F238E27FC236}">
                <a16:creationId xmlns:a16="http://schemas.microsoft.com/office/drawing/2014/main" id="{264DD6A6-EA01-4E48-87A8-C48DA0EEB555}"/>
              </a:ext>
            </a:extLst>
          </p:cNvPr>
          <p:cNvGrpSpPr/>
          <p:nvPr userDrawn="1"/>
        </p:nvGrpSpPr>
        <p:grpSpPr>
          <a:xfrm flipH="1">
            <a:off x="0" y="297350"/>
            <a:ext cx="2471218" cy="1653822"/>
            <a:chOff x="9720782" y="349811"/>
            <a:chExt cx="2471218" cy="1653822"/>
          </a:xfrm>
        </p:grpSpPr>
        <p:sp>
          <p:nvSpPr>
            <p:cNvPr id="15" name="Freeform 14">
              <a:extLst>
                <a:ext uri="{FF2B5EF4-FFF2-40B4-BE49-F238E27FC236}">
                  <a16:creationId xmlns:a16="http://schemas.microsoft.com/office/drawing/2014/main" id="{136CFA7E-FCEF-F84F-81A4-DA1C73867561}"/>
                </a:ext>
              </a:extLst>
            </p:cNvPr>
            <p:cNvSpPr/>
            <p:nvPr userDrawn="1"/>
          </p:nvSpPr>
          <p:spPr>
            <a:xfrm flipH="1">
              <a:off x="9861132" y="349811"/>
              <a:ext cx="2330868" cy="1305474"/>
            </a:xfrm>
            <a:custGeom>
              <a:avLst/>
              <a:gdLst>
                <a:gd name="connsiteX0" fmla="*/ 975693 w 2330868"/>
                <a:gd name="connsiteY0" fmla="*/ 0 h 1305474"/>
                <a:gd name="connsiteX1" fmla="*/ 791632 w 2330868"/>
                <a:gd name="connsiteY1" fmla="*/ 0 h 1305474"/>
                <a:gd name="connsiteX2" fmla="*/ 791632 w 2330868"/>
                <a:gd name="connsiteY2" fmla="*/ 1 h 1305474"/>
                <a:gd name="connsiteX3" fmla="*/ 663361 w 2330868"/>
                <a:gd name="connsiteY3" fmla="*/ 6478 h 1305474"/>
                <a:gd name="connsiteX4" fmla="*/ 55209 w 2330868"/>
                <a:gd name="connsiteY4" fmla="*/ 213511 h 1305474"/>
                <a:gd name="connsiteX5" fmla="*/ 0 w 2330868"/>
                <a:gd name="connsiteY5" fmla="*/ 252115 h 1305474"/>
                <a:gd name="connsiteX6" fmla="*/ 0 w 2330868"/>
                <a:gd name="connsiteY6" fmla="*/ 1305473 h 1305474"/>
                <a:gd name="connsiteX7" fmla="*/ 732273 w 2330868"/>
                <a:gd name="connsiteY7" fmla="*/ 1305473 h 1305474"/>
                <a:gd name="connsiteX8" fmla="*/ 732273 w 2330868"/>
                <a:gd name="connsiteY8" fmla="*/ 1305474 h 1305474"/>
                <a:gd name="connsiteX9" fmla="*/ 916334 w 2330868"/>
                <a:gd name="connsiteY9" fmla="*/ 1305474 h 1305474"/>
                <a:gd name="connsiteX10" fmla="*/ 916334 w 2330868"/>
                <a:gd name="connsiteY10" fmla="*/ 1305473 h 1305474"/>
                <a:gd name="connsiteX11" fmla="*/ 1044605 w 2330868"/>
                <a:gd name="connsiteY11" fmla="*/ 1298996 h 1305474"/>
                <a:gd name="connsiteX12" fmla="*/ 2067649 w 2330868"/>
                <a:gd name="connsiteY12" fmla="*/ 702392 h 1305474"/>
                <a:gd name="connsiteX13" fmla="*/ 2097479 w 2330868"/>
                <a:gd name="connsiteY13" fmla="*/ 658521 h 1305474"/>
                <a:gd name="connsiteX14" fmla="*/ 2096644 w 2330868"/>
                <a:gd name="connsiteY14" fmla="*/ 658521 h 1305474"/>
                <a:gd name="connsiteX15" fmla="*/ 2133696 w 2330868"/>
                <a:gd name="connsiteY15" fmla="*/ 600945 h 1305474"/>
                <a:gd name="connsiteX16" fmla="*/ 2330376 w 2330868"/>
                <a:gd name="connsiteY16" fmla="*/ 9750 h 1305474"/>
                <a:gd name="connsiteX17" fmla="*/ 2330868 w 2330868"/>
                <a:gd name="connsiteY17" fmla="*/ 1 h 1305474"/>
                <a:gd name="connsiteX18" fmla="*/ 975693 w 2330868"/>
                <a:gd name="connsiteY18" fmla="*/ 1 h 130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0868" h="1305474">
                  <a:moveTo>
                    <a:pt x="975693" y="0"/>
                  </a:moveTo>
                  <a:lnTo>
                    <a:pt x="791632" y="0"/>
                  </a:lnTo>
                  <a:lnTo>
                    <a:pt x="791632" y="1"/>
                  </a:lnTo>
                  <a:lnTo>
                    <a:pt x="663361" y="6478"/>
                  </a:lnTo>
                  <a:cubicBezTo>
                    <a:pt x="441861" y="28973"/>
                    <a:pt x="235261" y="101866"/>
                    <a:pt x="55209" y="213511"/>
                  </a:cubicBezTo>
                  <a:lnTo>
                    <a:pt x="0" y="252115"/>
                  </a:lnTo>
                  <a:lnTo>
                    <a:pt x="0" y="1305473"/>
                  </a:lnTo>
                  <a:lnTo>
                    <a:pt x="732273" y="1305473"/>
                  </a:lnTo>
                  <a:lnTo>
                    <a:pt x="732273" y="1305474"/>
                  </a:lnTo>
                  <a:lnTo>
                    <a:pt x="916334" y="1305474"/>
                  </a:lnTo>
                  <a:lnTo>
                    <a:pt x="916334" y="1305473"/>
                  </a:lnTo>
                  <a:lnTo>
                    <a:pt x="1044605" y="1298996"/>
                  </a:lnTo>
                  <a:cubicBezTo>
                    <a:pt x="1466509" y="1256150"/>
                    <a:pt x="1834356" y="1030449"/>
                    <a:pt x="2067649" y="702392"/>
                  </a:cubicBezTo>
                  <a:lnTo>
                    <a:pt x="2097479" y="658521"/>
                  </a:lnTo>
                  <a:lnTo>
                    <a:pt x="2096644" y="658521"/>
                  </a:lnTo>
                  <a:lnTo>
                    <a:pt x="2133696" y="600945"/>
                  </a:lnTo>
                  <a:cubicBezTo>
                    <a:pt x="2239494" y="424923"/>
                    <a:pt x="2308584" y="224328"/>
                    <a:pt x="2330376" y="9750"/>
                  </a:cubicBezTo>
                  <a:lnTo>
                    <a:pt x="2330868" y="1"/>
                  </a:lnTo>
                  <a:lnTo>
                    <a:pt x="975693" y="1"/>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72D687B2-B75A-FA41-B2B6-DD2E4C7FBF31}"/>
                </a:ext>
              </a:extLst>
            </p:cNvPr>
            <p:cNvSpPr/>
            <p:nvPr userDrawn="1"/>
          </p:nvSpPr>
          <p:spPr>
            <a:xfrm flipH="1">
              <a:off x="9720782" y="1188535"/>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picture containing drawing&#10;&#10;Description automatically generated">
            <a:extLst>
              <a:ext uri="{FF2B5EF4-FFF2-40B4-BE49-F238E27FC236}">
                <a16:creationId xmlns:a16="http://schemas.microsoft.com/office/drawing/2014/main" id="{66711F05-2A47-B348-A827-642057F7CD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13" name="TextBox 12">
            <a:extLst>
              <a:ext uri="{FF2B5EF4-FFF2-40B4-BE49-F238E27FC236}">
                <a16:creationId xmlns:a16="http://schemas.microsoft.com/office/drawing/2014/main" id="{1366D7AB-2970-494C-A6B7-4299E2BF2241}"/>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3966149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bullets slide with icons">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FF5F9BA7-571F-4C47-A20F-A6A2DE65753E}"/>
              </a:ext>
            </a:extLst>
          </p:cNvPr>
          <p:cNvCxnSpPr/>
          <p:nvPr userDrawn="1"/>
        </p:nvCxnSpPr>
        <p:spPr>
          <a:xfrm>
            <a:off x="0" y="2517332"/>
            <a:ext cx="12192000"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4" name="Oval 41">
            <a:extLst>
              <a:ext uri="{FF2B5EF4-FFF2-40B4-BE49-F238E27FC236}">
                <a16:creationId xmlns:a16="http://schemas.microsoft.com/office/drawing/2014/main" id="{011DB00C-DF56-EC48-8BAB-4675866B48AE}"/>
              </a:ext>
            </a:extLst>
          </p:cNvPr>
          <p:cNvSpPr>
            <a:spLocks noChangeArrowheads="1"/>
          </p:cNvSpPr>
          <p:nvPr userDrawn="1"/>
        </p:nvSpPr>
        <p:spPr bwMode="auto">
          <a:xfrm>
            <a:off x="1863747" y="2031864"/>
            <a:ext cx="1049910" cy="1049910"/>
          </a:xfrm>
          <a:prstGeom prst="ellipse">
            <a:avLst/>
          </a:prstGeom>
          <a:solidFill>
            <a:srgbClr val="044449"/>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6" name="Text Placeholder 23">
            <a:extLst>
              <a:ext uri="{FF2B5EF4-FFF2-40B4-BE49-F238E27FC236}">
                <a16:creationId xmlns:a16="http://schemas.microsoft.com/office/drawing/2014/main" id="{EB6CC0F4-69A2-4A48-8800-63FFA3B392DA}"/>
              </a:ext>
            </a:extLst>
          </p:cNvPr>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17" name="Text Placeholder 23">
            <a:extLst>
              <a:ext uri="{FF2B5EF4-FFF2-40B4-BE49-F238E27FC236}">
                <a16:creationId xmlns:a16="http://schemas.microsoft.com/office/drawing/2014/main" id="{F552D4BC-9998-D04A-8E28-4B7ECF397086}"/>
              </a:ext>
            </a:extLst>
          </p:cNvPr>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18" name="Straight Connector 17">
            <a:extLst>
              <a:ext uri="{FF2B5EF4-FFF2-40B4-BE49-F238E27FC236}">
                <a16:creationId xmlns:a16="http://schemas.microsoft.com/office/drawing/2014/main" id="{857E3B5E-E0ED-1F4F-A6CC-773952B492FD}"/>
              </a:ext>
            </a:extLst>
          </p:cNvPr>
          <p:cNvCxnSpPr/>
          <p:nvPr userDrawn="1"/>
        </p:nvCxnSpPr>
        <p:spPr>
          <a:xfrm flipH="1">
            <a:off x="555813" y="4342602"/>
            <a:ext cx="3591091" cy="0"/>
          </a:xfrm>
          <a:prstGeom prst="line">
            <a:avLst/>
          </a:prstGeom>
          <a:ln>
            <a:solidFill>
              <a:srgbClr val="044449"/>
            </a:solidFill>
          </a:ln>
        </p:spPr>
        <p:style>
          <a:lnRef idx="1">
            <a:schemeClr val="accent1"/>
          </a:lnRef>
          <a:fillRef idx="0">
            <a:schemeClr val="accent1"/>
          </a:fillRef>
          <a:effectRef idx="0">
            <a:schemeClr val="accent1"/>
          </a:effectRef>
          <a:fontRef idx="minor">
            <a:schemeClr val="tx1"/>
          </a:fontRef>
        </p:style>
      </p:cxnSp>
      <p:sp>
        <p:nvSpPr>
          <p:cNvPr id="19" name="Oval 41">
            <a:extLst>
              <a:ext uri="{FF2B5EF4-FFF2-40B4-BE49-F238E27FC236}">
                <a16:creationId xmlns:a16="http://schemas.microsoft.com/office/drawing/2014/main" id="{7BAEF165-2934-F042-9879-4FC8ADE458DB}"/>
              </a:ext>
            </a:extLst>
          </p:cNvPr>
          <p:cNvSpPr>
            <a:spLocks noChangeArrowheads="1"/>
          </p:cNvSpPr>
          <p:nvPr userDrawn="1"/>
        </p:nvSpPr>
        <p:spPr bwMode="auto">
          <a:xfrm>
            <a:off x="5691676" y="2031864"/>
            <a:ext cx="1049910" cy="1049910"/>
          </a:xfrm>
          <a:prstGeom prst="ellipse">
            <a:avLst/>
          </a:prstGeom>
          <a:solidFill>
            <a:srgbClr val="406F7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0" name="Text Placeholder 23">
            <a:extLst>
              <a:ext uri="{FF2B5EF4-FFF2-40B4-BE49-F238E27FC236}">
                <a16:creationId xmlns:a16="http://schemas.microsoft.com/office/drawing/2014/main" id="{3758CDC2-462B-984F-8984-550100DE9758}"/>
              </a:ext>
            </a:extLst>
          </p:cNvPr>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1" name="Text Placeholder 23">
            <a:extLst>
              <a:ext uri="{FF2B5EF4-FFF2-40B4-BE49-F238E27FC236}">
                <a16:creationId xmlns:a16="http://schemas.microsoft.com/office/drawing/2014/main" id="{3AC496FE-E102-3145-AC80-932A87D9DD66}"/>
              </a:ext>
            </a:extLst>
          </p:cNvPr>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2" name="Straight Connector 21">
            <a:extLst>
              <a:ext uri="{FF2B5EF4-FFF2-40B4-BE49-F238E27FC236}">
                <a16:creationId xmlns:a16="http://schemas.microsoft.com/office/drawing/2014/main" id="{C96F25D0-6E91-3B4F-B84C-5E1C405F734D}"/>
              </a:ext>
            </a:extLst>
          </p:cNvPr>
          <p:cNvCxnSpPr/>
          <p:nvPr userDrawn="1"/>
        </p:nvCxnSpPr>
        <p:spPr>
          <a:xfrm flipH="1">
            <a:off x="4383742" y="4342602"/>
            <a:ext cx="3591091" cy="0"/>
          </a:xfrm>
          <a:prstGeom prst="line">
            <a:avLst/>
          </a:prstGeom>
          <a:ln>
            <a:solidFill>
              <a:srgbClr val="406F70"/>
            </a:solidFill>
          </a:ln>
        </p:spPr>
        <p:style>
          <a:lnRef idx="1">
            <a:schemeClr val="accent1"/>
          </a:lnRef>
          <a:fillRef idx="0">
            <a:schemeClr val="accent1"/>
          </a:fillRef>
          <a:effectRef idx="0">
            <a:schemeClr val="accent1"/>
          </a:effectRef>
          <a:fontRef idx="minor">
            <a:schemeClr val="tx1"/>
          </a:fontRef>
        </p:style>
      </p:cxnSp>
      <p:sp>
        <p:nvSpPr>
          <p:cNvPr id="23" name="Oval 41">
            <a:extLst>
              <a:ext uri="{FF2B5EF4-FFF2-40B4-BE49-F238E27FC236}">
                <a16:creationId xmlns:a16="http://schemas.microsoft.com/office/drawing/2014/main" id="{650A3FD1-8F48-EE4A-BF81-E86E73CF4D8B}"/>
              </a:ext>
            </a:extLst>
          </p:cNvPr>
          <p:cNvSpPr>
            <a:spLocks noChangeArrowheads="1"/>
          </p:cNvSpPr>
          <p:nvPr userDrawn="1"/>
        </p:nvSpPr>
        <p:spPr bwMode="auto">
          <a:xfrm>
            <a:off x="9407546" y="2031864"/>
            <a:ext cx="1049910" cy="1049910"/>
          </a:xfrm>
          <a:prstGeom prst="ellipse">
            <a:avLst/>
          </a:prstGeom>
          <a:solidFill>
            <a:srgbClr val="F5C05B"/>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4" name="Text Placeholder 23">
            <a:extLst>
              <a:ext uri="{FF2B5EF4-FFF2-40B4-BE49-F238E27FC236}">
                <a16:creationId xmlns:a16="http://schemas.microsoft.com/office/drawing/2014/main" id="{D73425C0-FBE5-8C4D-8E8D-7E5C2C40B7AC}"/>
              </a:ext>
            </a:extLst>
          </p:cNvPr>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5E5E5E"/>
                </a:solidFill>
                <a:latin typeface="+mn-lt"/>
              </a:defRPr>
            </a:lvl1pPr>
          </a:lstStyle>
          <a:p>
            <a:pPr lvl="0"/>
            <a:r>
              <a:rPr lang="en-US"/>
              <a:t>Sub Title</a:t>
            </a:r>
          </a:p>
        </p:txBody>
      </p:sp>
      <p:sp>
        <p:nvSpPr>
          <p:cNvPr id="25" name="Text Placeholder 23">
            <a:extLst>
              <a:ext uri="{FF2B5EF4-FFF2-40B4-BE49-F238E27FC236}">
                <a16:creationId xmlns:a16="http://schemas.microsoft.com/office/drawing/2014/main" id="{BFE964B2-3B7F-6545-9A52-58961AFA0929}"/>
              </a:ext>
            </a:extLst>
          </p:cNvPr>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5E5E5E"/>
                </a:solidFill>
                <a:latin typeface="+mn-lt"/>
              </a:defRPr>
            </a:lvl1pPr>
          </a:lstStyle>
          <a:p>
            <a:pPr lvl="0"/>
            <a:r>
              <a:rPr lang="en-US"/>
              <a:t>Main Body Text</a:t>
            </a:r>
          </a:p>
        </p:txBody>
      </p:sp>
      <p:cxnSp>
        <p:nvCxnSpPr>
          <p:cNvPr id="26" name="Straight Connector 25">
            <a:extLst>
              <a:ext uri="{FF2B5EF4-FFF2-40B4-BE49-F238E27FC236}">
                <a16:creationId xmlns:a16="http://schemas.microsoft.com/office/drawing/2014/main" id="{BA3A1136-C989-1E46-B9E2-F43E94AAD886}"/>
              </a:ext>
            </a:extLst>
          </p:cNvPr>
          <p:cNvCxnSpPr/>
          <p:nvPr userDrawn="1"/>
        </p:nvCxnSpPr>
        <p:spPr>
          <a:xfrm flipH="1">
            <a:off x="8099612" y="4342602"/>
            <a:ext cx="35910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8" name="Text Placeholder 23">
            <a:extLst>
              <a:ext uri="{FF2B5EF4-FFF2-40B4-BE49-F238E27FC236}">
                <a16:creationId xmlns:a16="http://schemas.microsoft.com/office/drawing/2014/main" id="{FBCA3BE8-C0E8-D64C-AC53-A1ECC93018A4}"/>
              </a:ext>
            </a:extLst>
          </p:cNvPr>
          <p:cNvSpPr>
            <a:spLocks noGrp="1"/>
          </p:cNvSpPr>
          <p:nvPr>
            <p:ph type="body" sz="quarter" idx="13" hasCustomPrompt="1"/>
          </p:nvPr>
        </p:nvSpPr>
        <p:spPr>
          <a:xfrm>
            <a:off x="-94025" y="900212"/>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pic>
        <p:nvPicPr>
          <p:cNvPr id="31" name="Picture 30" descr="A picture containing drawing&#10;&#10;Description automatically generated">
            <a:extLst>
              <a:ext uri="{FF2B5EF4-FFF2-40B4-BE49-F238E27FC236}">
                <a16:creationId xmlns:a16="http://schemas.microsoft.com/office/drawing/2014/main" id="{CFB8BBE4-D85B-E24F-822C-567C20318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1975" y="6098205"/>
            <a:ext cx="203964" cy="269828"/>
          </a:xfrm>
          <a:prstGeom prst="rect">
            <a:avLst/>
          </a:prstGeom>
        </p:spPr>
      </p:pic>
      <p:sp>
        <p:nvSpPr>
          <p:cNvPr id="32" name="TextBox 31">
            <a:extLst>
              <a:ext uri="{FF2B5EF4-FFF2-40B4-BE49-F238E27FC236}">
                <a16:creationId xmlns:a16="http://schemas.microsoft.com/office/drawing/2014/main" id="{C7DA4D82-9E24-1145-A6D3-7B6CC85BB580}"/>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149323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6041FA4-C8B8-5E47-8932-F4D63CB17F83}"/>
              </a:ext>
            </a:extLst>
          </p:cNvPr>
          <p:cNvSpPr/>
          <p:nvPr userDrawn="1"/>
        </p:nvSpPr>
        <p:spPr>
          <a:xfrm>
            <a:off x="4903304" y="1126433"/>
            <a:ext cx="7288696" cy="1302295"/>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BA71EA6-6A1C-8F4C-9C08-F81853612952}"/>
              </a:ext>
            </a:extLst>
          </p:cNvPr>
          <p:cNvSpPr/>
          <p:nvPr userDrawn="1"/>
        </p:nvSpPr>
        <p:spPr>
          <a:xfrm>
            <a:off x="4903304" y="2749824"/>
            <a:ext cx="7288696" cy="1302295"/>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579A9E6-E2C7-1549-9608-8E85C1B75E4C}"/>
              </a:ext>
            </a:extLst>
          </p:cNvPr>
          <p:cNvSpPr/>
          <p:nvPr userDrawn="1"/>
        </p:nvSpPr>
        <p:spPr>
          <a:xfrm>
            <a:off x="4903304" y="4373215"/>
            <a:ext cx="7288696" cy="1302295"/>
          </a:xfrm>
          <a:prstGeom prst="rect">
            <a:avLst/>
          </a:pr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C4FC142-62E2-1E45-876B-A967920D3B56}"/>
              </a:ext>
            </a:extLst>
          </p:cNvPr>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C144A9-B0E6-6F49-B680-F3939719C6F0}"/>
              </a:ext>
            </a:extLst>
          </p:cNvPr>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B7A1A1-D892-3340-8CEB-2DF3A1550FC6}"/>
              </a:ext>
            </a:extLst>
          </p:cNvPr>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A1431D8-C3DD-9341-960C-34C4CAAD5B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54456" y="677649"/>
            <a:ext cx="1176669" cy="5446643"/>
          </a:xfrm>
          <a:prstGeom prst="rect">
            <a:avLst/>
          </a:prstGeom>
        </p:spPr>
      </p:pic>
      <p:sp>
        <p:nvSpPr>
          <p:cNvPr id="38" name="Text Placeholder 23">
            <a:extLst>
              <a:ext uri="{FF2B5EF4-FFF2-40B4-BE49-F238E27FC236}">
                <a16:creationId xmlns:a16="http://schemas.microsoft.com/office/drawing/2014/main" id="{2AF6C089-9985-F746-9018-EE98A4855044}"/>
              </a:ext>
            </a:extLst>
          </p:cNvPr>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9" name="Text Placeholder 25">
            <a:extLst>
              <a:ext uri="{FF2B5EF4-FFF2-40B4-BE49-F238E27FC236}">
                <a16:creationId xmlns:a16="http://schemas.microsoft.com/office/drawing/2014/main" id="{B2A5D283-F805-6143-BF44-B9512E1C8889}"/>
              </a:ext>
            </a:extLst>
          </p:cNvPr>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
        <p:nvSpPr>
          <p:cNvPr id="40" name="Text Placeholder 23">
            <a:extLst>
              <a:ext uri="{FF2B5EF4-FFF2-40B4-BE49-F238E27FC236}">
                <a16:creationId xmlns:a16="http://schemas.microsoft.com/office/drawing/2014/main" id="{98C034C7-2EE7-3B48-8585-70C8A1E4A1A9}"/>
              </a:ext>
            </a:extLst>
          </p:cNvPr>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a:t>01</a:t>
            </a:r>
          </a:p>
        </p:txBody>
      </p:sp>
      <p:sp>
        <p:nvSpPr>
          <p:cNvPr id="41" name="Text Placeholder 2">
            <a:extLst>
              <a:ext uri="{FF2B5EF4-FFF2-40B4-BE49-F238E27FC236}">
                <a16:creationId xmlns:a16="http://schemas.microsoft.com/office/drawing/2014/main" id="{18B0D704-0A4B-7540-8B5A-071583897382}"/>
              </a:ext>
            </a:extLst>
          </p:cNvPr>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cxnSp>
        <p:nvCxnSpPr>
          <p:cNvPr id="42" name="Straight Connector 41">
            <a:extLst>
              <a:ext uri="{FF2B5EF4-FFF2-40B4-BE49-F238E27FC236}">
                <a16:creationId xmlns:a16="http://schemas.microsoft.com/office/drawing/2014/main" id="{195CDBD2-6CDA-D842-B17F-E00799245D64}"/>
              </a:ext>
            </a:extLst>
          </p:cNvPr>
          <p:cNvCxnSpPr/>
          <p:nvPr userDrawn="1"/>
        </p:nvCxnSpPr>
        <p:spPr>
          <a:xfrm>
            <a:off x="417209" y="1920386"/>
            <a:ext cx="42875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AC0A8FBF-7591-294A-9D13-6ABE5E35D5A4}"/>
              </a:ext>
            </a:extLst>
          </p:cNvPr>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a:t>02</a:t>
            </a:r>
          </a:p>
        </p:txBody>
      </p:sp>
      <p:sp>
        <p:nvSpPr>
          <p:cNvPr id="44" name="Text Placeholder 2">
            <a:extLst>
              <a:ext uri="{FF2B5EF4-FFF2-40B4-BE49-F238E27FC236}">
                <a16:creationId xmlns:a16="http://schemas.microsoft.com/office/drawing/2014/main" id="{87288F69-0531-1646-BBD8-87685C7490E6}"/>
              </a:ext>
            </a:extLst>
          </p:cNvPr>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sp>
        <p:nvSpPr>
          <p:cNvPr id="45" name="Text Placeholder 23">
            <a:extLst>
              <a:ext uri="{FF2B5EF4-FFF2-40B4-BE49-F238E27FC236}">
                <a16:creationId xmlns:a16="http://schemas.microsoft.com/office/drawing/2014/main" id="{6E2B9549-34AD-1349-A68D-5CE33F7E3713}"/>
              </a:ext>
            </a:extLst>
          </p:cNvPr>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a:t>03</a:t>
            </a:r>
          </a:p>
        </p:txBody>
      </p:sp>
      <p:sp>
        <p:nvSpPr>
          <p:cNvPr id="46" name="Text Placeholder 2">
            <a:extLst>
              <a:ext uri="{FF2B5EF4-FFF2-40B4-BE49-F238E27FC236}">
                <a16:creationId xmlns:a16="http://schemas.microsoft.com/office/drawing/2014/main" id="{736B4533-29F3-E248-9349-559972D09E51}"/>
              </a:ext>
            </a:extLst>
          </p:cNvPr>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a:t>Main Body Text</a:t>
            </a:r>
          </a:p>
        </p:txBody>
      </p:sp>
      <p:pic>
        <p:nvPicPr>
          <p:cNvPr id="49" name="Picture 48" descr="A picture containing drawing&#10;&#10;Description automatically generated">
            <a:extLst>
              <a:ext uri="{FF2B5EF4-FFF2-40B4-BE49-F238E27FC236}">
                <a16:creationId xmlns:a16="http://schemas.microsoft.com/office/drawing/2014/main" id="{682E996E-F346-BE49-88EE-7AA6024A86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50" name="TextBox 49">
            <a:extLst>
              <a:ext uri="{FF2B5EF4-FFF2-40B4-BE49-F238E27FC236}">
                <a16:creationId xmlns:a16="http://schemas.microsoft.com/office/drawing/2014/main" id="{60A9BBA1-6715-614A-9985-1B566C924646}"/>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46789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
        <p:nvSpPr>
          <p:cNvPr id="51" name="Freeform 50">
            <a:extLst>
              <a:ext uri="{FF2B5EF4-FFF2-40B4-BE49-F238E27FC236}">
                <a16:creationId xmlns:a16="http://schemas.microsoft.com/office/drawing/2014/main" id="{9455F598-25EE-2E42-AE82-EC89029410A8}"/>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298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41" name="Freeform 40">
            <a:extLst>
              <a:ext uri="{FF2B5EF4-FFF2-40B4-BE49-F238E27FC236}">
                <a16:creationId xmlns:a16="http://schemas.microsoft.com/office/drawing/2014/main" id="{6A8F0427-21AA-B14D-BBA9-6F39F131B347}"/>
              </a:ext>
            </a:extLst>
          </p:cNvPr>
          <p:cNvSpPr/>
          <p:nvPr userDrawn="1"/>
        </p:nvSpPr>
        <p:spPr>
          <a:xfrm>
            <a:off x="-32035" y="489"/>
            <a:ext cx="11967862" cy="5497499"/>
          </a:xfrm>
          <a:custGeom>
            <a:avLst/>
            <a:gdLst>
              <a:gd name="connsiteX0" fmla="*/ 0 w 11967862"/>
              <a:gd name="connsiteY0" fmla="*/ 0 h 5497499"/>
              <a:gd name="connsiteX1" fmla="*/ 11967862 w 11967862"/>
              <a:gd name="connsiteY1" fmla="*/ 0 h 5497499"/>
              <a:gd name="connsiteX2" fmla="*/ 11870336 w 11967862"/>
              <a:gd name="connsiteY2" fmla="*/ 319524 h 5497499"/>
              <a:gd name="connsiteX3" fmla="*/ 11188239 w 11967862"/>
              <a:gd name="connsiteY3" fmla="*/ 1796423 h 5497499"/>
              <a:gd name="connsiteX4" fmla="*/ 10993596 w 11967862"/>
              <a:gd name="connsiteY4" fmla="*/ 2098884 h 5497499"/>
              <a:gd name="connsiteX5" fmla="*/ 10997979 w 11967862"/>
              <a:gd name="connsiteY5" fmla="*/ 2098884 h 5497499"/>
              <a:gd name="connsiteX6" fmla="*/ 10841275 w 11967862"/>
              <a:gd name="connsiteY6" fmla="*/ 2329348 h 5497499"/>
              <a:gd name="connsiteX7" fmla="*/ 5466954 w 11967862"/>
              <a:gd name="connsiteY7" fmla="*/ 5463470 h 5497499"/>
              <a:gd name="connsiteX8" fmla="*/ 4793114 w 11967862"/>
              <a:gd name="connsiteY8" fmla="*/ 5497495 h 5497499"/>
              <a:gd name="connsiteX9" fmla="*/ 4793114 w 11967862"/>
              <a:gd name="connsiteY9" fmla="*/ 5497499 h 5497499"/>
              <a:gd name="connsiteX10" fmla="*/ 3826192 w 11967862"/>
              <a:gd name="connsiteY10" fmla="*/ 5497499 h 5497499"/>
              <a:gd name="connsiteX11" fmla="*/ 3826192 w 11967862"/>
              <a:gd name="connsiteY11" fmla="*/ 5497495 h 5497499"/>
              <a:gd name="connsiteX12" fmla="*/ 0 w 11967862"/>
              <a:gd name="connsiteY12" fmla="*/ 5497495 h 549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67862" h="5497499">
                <a:moveTo>
                  <a:pt x="0" y="0"/>
                </a:moveTo>
                <a:lnTo>
                  <a:pt x="11967862" y="0"/>
                </a:lnTo>
                <a:lnTo>
                  <a:pt x="11870336" y="319524"/>
                </a:lnTo>
                <a:cubicBezTo>
                  <a:pt x="11695816" y="839460"/>
                  <a:pt x="11466132" y="1334077"/>
                  <a:pt x="11188239" y="1796423"/>
                </a:cubicBezTo>
                <a:lnTo>
                  <a:pt x="10993596" y="2098884"/>
                </a:lnTo>
                <a:lnTo>
                  <a:pt x="10997979" y="2098884"/>
                </a:lnTo>
                <a:lnTo>
                  <a:pt x="10841275" y="2329348"/>
                </a:lnTo>
                <a:cubicBezTo>
                  <a:pt x="9615728" y="4052718"/>
                  <a:pt x="7683328" y="5238384"/>
                  <a:pt x="5466954" y="5463470"/>
                </a:cubicBezTo>
                <a:lnTo>
                  <a:pt x="4793114" y="5497495"/>
                </a:lnTo>
                <a:lnTo>
                  <a:pt x="4793114" y="5497499"/>
                </a:lnTo>
                <a:lnTo>
                  <a:pt x="3826192" y="5497499"/>
                </a:lnTo>
                <a:lnTo>
                  <a:pt x="3826192" y="5497495"/>
                </a:lnTo>
                <a:lnTo>
                  <a:pt x="0" y="5497495"/>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7E2CB3AD-D17D-C74F-9E53-0AD5B51C1AF0}"/>
              </a:ext>
            </a:extLst>
          </p:cNvPr>
          <p:cNvSpPr/>
          <p:nvPr userDrawn="1"/>
        </p:nvSpPr>
        <p:spPr>
          <a:xfrm>
            <a:off x="5731417" y="1954693"/>
            <a:ext cx="6655299" cy="3924195"/>
          </a:xfrm>
          <a:custGeom>
            <a:avLst/>
            <a:gdLst>
              <a:gd name="connsiteX0" fmla="*/ 4252026 w 6655299"/>
              <a:gd name="connsiteY0" fmla="*/ 0 h 3924195"/>
              <a:gd name="connsiteX1" fmla="*/ 4805304 w 6655299"/>
              <a:gd name="connsiteY1" fmla="*/ 0 h 3924195"/>
              <a:gd name="connsiteX2" fmla="*/ 4805304 w 6655299"/>
              <a:gd name="connsiteY2" fmla="*/ 3 h 3924195"/>
              <a:gd name="connsiteX3" fmla="*/ 6655299 w 6655299"/>
              <a:gd name="connsiteY3" fmla="*/ 3 h 3924195"/>
              <a:gd name="connsiteX4" fmla="*/ 6655299 w 6655299"/>
              <a:gd name="connsiteY4" fmla="*/ 3389239 h 3924195"/>
              <a:gd name="connsiteX5" fmla="*/ 6563426 w 6655299"/>
              <a:gd name="connsiteY5" fmla="*/ 3440322 h 3924195"/>
              <a:gd name="connsiteX6" fmla="*/ 5012450 w 6655299"/>
              <a:gd name="connsiteY6" fmla="*/ 3904723 h 3924195"/>
              <a:gd name="connsiteX7" fmla="*/ 4626874 w 6655299"/>
              <a:gd name="connsiteY7" fmla="*/ 3924193 h 3924195"/>
              <a:gd name="connsiteX8" fmla="*/ 4626874 w 6655299"/>
              <a:gd name="connsiteY8" fmla="*/ 3924195 h 3924195"/>
              <a:gd name="connsiteX9" fmla="*/ 4073595 w 6655299"/>
              <a:gd name="connsiteY9" fmla="*/ 3924195 h 3924195"/>
              <a:gd name="connsiteX10" fmla="*/ 4073595 w 6655299"/>
              <a:gd name="connsiteY10" fmla="*/ 3924193 h 3924195"/>
              <a:gd name="connsiteX11" fmla="*/ 0 w 6655299"/>
              <a:gd name="connsiteY11" fmla="*/ 3924193 h 3924195"/>
              <a:gd name="connsiteX12" fmla="*/ 1479 w 6655299"/>
              <a:gd name="connsiteY12" fmla="*/ 3894887 h 3924195"/>
              <a:gd name="connsiteX13" fmla="*/ 638869 w 6655299"/>
              <a:gd name="connsiteY13" fmla="*/ 2042699 h 3924195"/>
              <a:gd name="connsiteX14" fmla="*/ 653293 w 6655299"/>
              <a:gd name="connsiteY14" fmla="*/ 2020781 h 3924195"/>
              <a:gd name="connsiteX15" fmla="*/ 689099 w 6655299"/>
              <a:gd name="connsiteY15" fmla="*/ 1963034 h 3924195"/>
              <a:gd name="connsiteX16" fmla="*/ 3866450 w 6655299"/>
              <a:gd name="connsiteY16" fmla="*/ 19472 h 3924195"/>
              <a:gd name="connsiteX17" fmla="*/ 4252026 w 6655299"/>
              <a:gd name="connsiteY17" fmla="*/ 3 h 392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55299" h="3924195">
                <a:moveTo>
                  <a:pt x="4252026" y="0"/>
                </a:moveTo>
                <a:lnTo>
                  <a:pt x="4805304" y="0"/>
                </a:lnTo>
                <a:lnTo>
                  <a:pt x="4805304" y="3"/>
                </a:lnTo>
                <a:lnTo>
                  <a:pt x="6655299" y="3"/>
                </a:lnTo>
                <a:lnTo>
                  <a:pt x="6655299" y="3389239"/>
                </a:lnTo>
                <a:lnTo>
                  <a:pt x="6563426" y="3440322"/>
                </a:lnTo>
                <a:cubicBezTo>
                  <a:pt x="6091045" y="3686821"/>
                  <a:pt x="5567298" y="3848375"/>
                  <a:pt x="5012450" y="3904723"/>
                </a:cubicBezTo>
                <a:lnTo>
                  <a:pt x="4626874" y="3924193"/>
                </a:lnTo>
                <a:lnTo>
                  <a:pt x="4626874" y="3924195"/>
                </a:lnTo>
                <a:lnTo>
                  <a:pt x="4073595" y="3924195"/>
                </a:lnTo>
                <a:lnTo>
                  <a:pt x="4073595" y="3924193"/>
                </a:lnTo>
                <a:lnTo>
                  <a:pt x="0" y="3924193"/>
                </a:lnTo>
                <a:lnTo>
                  <a:pt x="1479" y="3894887"/>
                </a:lnTo>
                <a:cubicBezTo>
                  <a:pt x="70102" y="3219162"/>
                  <a:pt x="294767" y="2589565"/>
                  <a:pt x="638869" y="2042699"/>
                </a:cubicBezTo>
                <a:lnTo>
                  <a:pt x="653293" y="2020781"/>
                </a:lnTo>
                <a:lnTo>
                  <a:pt x="689099" y="1963034"/>
                </a:lnTo>
                <a:cubicBezTo>
                  <a:pt x="1382324" y="895933"/>
                  <a:pt x="2534813" y="154707"/>
                  <a:pt x="3866450" y="19472"/>
                </a:cubicBezTo>
                <a:lnTo>
                  <a:pt x="4252026" y="3"/>
                </a:lnTo>
                <a:close/>
              </a:path>
            </a:pathLst>
          </a:custGeom>
          <a:noFill/>
          <a:ln w="28575">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3"/>
          <p:cNvSpPr>
            <a:spLocks noGrp="1"/>
          </p:cNvSpPr>
          <p:nvPr>
            <p:ph type="body" sz="quarter" idx="13" hasCustomPrompt="1"/>
          </p:nvPr>
        </p:nvSpPr>
        <p:spPr>
          <a:xfrm>
            <a:off x="564570" y="839821"/>
            <a:ext cx="4570242" cy="697353"/>
          </a:xfrm>
        </p:spPr>
        <p:txBody>
          <a:bodyPr>
            <a:noAutofit/>
          </a:bodyPr>
          <a:lstStyle>
            <a:lvl1pPr marL="0" indent="0" algn="l">
              <a:buNone/>
              <a:defRPr sz="4800" b="1" baseline="0">
                <a:solidFill>
                  <a:srgbClr val="F5C05B"/>
                </a:solidFill>
                <a:latin typeface="+mn-lt"/>
              </a:defRPr>
            </a:lvl1pPr>
          </a:lstStyle>
          <a:p>
            <a:pPr lvl="0"/>
            <a:r>
              <a:rPr lang="en-US"/>
              <a:t>DIVIDER</a:t>
            </a:r>
          </a:p>
        </p:txBody>
      </p:sp>
      <p:sp>
        <p:nvSpPr>
          <p:cNvPr id="24" name="Text Placeholder 23">
            <a:extLst>
              <a:ext uri="{FF2B5EF4-FFF2-40B4-BE49-F238E27FC236}">
                <a16:creationId xmlns:a16="http://schemas.microsoft.com/office/drawing/2014/main" id="{0DAAF9D7-1A38-8C49-9090-D89F5BC697EB}"/>
              </a:ext>
            </a:extLst>
          </p:cNvPr>
          <p:cNvSpPr>
            <a:spLocks noGrp="1"/>
          </p:cNvSpPr>
          <p:nvPr>
            <p:ph type="body" sz="quarter" idx="14" hasCustomPrompt="1"/>
          </p:nvPr>
        </p:nvSpPr>
        <p:spPr>
          <a:xfrm>
            <a:off x="564570" y="1537174"/>
            <a:ext cx="4570242" cy="697353"/>
          </a:xfrm>
        </p:spPr>
        <p:txBody>
          <a:bodyPr>
            <a:noAutofit/>
          </a:bodyPr>
          <a:lstStyle>
            <a:lvl1pPr marL="0" indent="0" algn="l">
              <a:buNone/>
              <a:defRPr sz="4800" baseline="0">
                <a:solidFill>
                  <a:schemeClr val="bg1"/>
                </a:solidFill>
                <a:latin typeface="+mn-lt"/>
              </a:defRPr>
            </a:lvl1pPr>
          </a:lstStyle>
          <a:p>
            <a:pPr lvl="0"/>
            <a:r>
              <a:rPr lang="en-US"/>
              <a:t>SLIDE</a:t>
            </a:r>
          </a:p>
        </p:txBody>
      </p:sp>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20528" y="623618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371429" y="625978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spTree>
    <p:extLst>
      <p:ext uri="{BB962C8B-B14F-4D97-AF65-F5344CB8AC3E}">
        <p14:creationId xmlns:p14="http://schemas.microsoft.com/office/powerpoint/2010/main" val="4148160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a:solidFill>
                  <a:schemeClr val="bg1"/>
                </a:solidFill>
                <a:effectLst/>
                <a:latin typeface="+mn-lt"/>
                <a:ea typeface="+mn-ea"/>
                <a:cs typeface="+mn-cs"/>
                <a:sym typeface="Quattrocento Sans"/>
              </a:rPr>
              <a:t>SUSTAIN</a:t>
            </a:r>
          </a:p>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SUSTAIN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laptop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48EC69-4DD2-7F42-A144-C9451D2F50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10D0C1DD-3955-1D42-9001-66E5125745E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here to add photo</a:t>
            </a:r>
          </a:p>
        </p:txBody>
      </p:sp>
      <p:pic>
        <p:nvPicPr>
          <p:cNvPr id="18" name="Picture 17" descr="A picture containing drawing&#10;&#10;Description automatically generated">
            <a:extLst>
              <a:ext uri="{FF2B5EF4-FFF2-40B4-BE49-F238E27FC236}">
                <a16:creationId xmlns:a16="http://schemas.microsoft.com/office/drawing/2014/main" id="{E8A5AE36-0F2E-124A-A3EF-EEA096924D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19" name="TextBox 18">
            <a:extLst>
              <a:ext uri="{FF2B5EF4-FFF2-40B4-BE49-F238E27FC236}">
                <a16:creationId xmlns:a16="http://schemas.microsoft.com/office/drawing/2014/main" id="{11B8C116-FC38-814F-A747-07F740B0AFB5}"/>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cxnSp>
        <p:nvCxnSpPr>
          <p:cNvPr id="23" name="Straight Connector 22">
            <a:extLst>
              <a:ext uri="{FF2B5EF4-FFF2-40B4-BE49-F238E27FC236}">
                <a16:creationId xmlns:a16="http://schemas.microsoft.com/office/drawing/2014/main" id="{01291A2A-B2DE-DD43-840F-E28E154243DB}"/>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A6B308DE-2276-1643-BCF5-29D090A5AF04}"/>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25" name="Text Placeholder 25">
            <a:extLst>
              <a:ext uri="{FF2B5EF4-FFF2-40B4-BE49-F238E27FC236}">
                <a16:creationId xmlns:a16="http://schemas.microsoft.com/office/drawing/2014/main" id="{8069B3CA-B668-ED44-8A33-09E95C2CAA70}"/>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BF31C-659C-884D-9FA3-2AE11699EA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14" name="Text Placeholder 23">
            <a:extLst>
              <a:ext uri="{FF2B5EF4-FFF2-40B4-BE49-F238E27FC236}">
                <a16:creationId xmlns:a16="http://schemas.microsoft.com/office/drawing/2014/main" id="{B1A085AB-3335-C14C-A1AB-2F1E08070A6F}"/>
              </a:ext>
            </a:extLst>
          </p:cNvPr>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5E5E5E"/>
                </a:solidFill>
                <a:latin typeface="+mn-lt"/>
              </a:defRPr>
            </a:lvl1pPr>
          </a:lstStyle>
          <a:p>
            <a:pPr lvl="0"/>
            <a:r>
              <a:rPr lang="en-US"/>
              <a:t>TITLE</a:t>
            </a:r>
          </a:p>
        </p:txBody>
      </p:sp>
      <p:sp>
        <p:nvSpPr>
          <p:cNvPr id="18" name="Text Placeholder 25">
            <a:extLst>
              <a:ext uri="{FF2B5EF4-FFF2-40B4-BE49-F238E27FC236}">
                <a16:creationId xmlns:a16="http://schemas.microsoft.com/office/drawing/2014/main" id="{C7985ADB-EBD3-8D4F-8AA4-0CFC77281B08}"/>
              </a:ext>
            </a:extLst>
          </p:cNvPr>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cxnSp>
        <p:nvCxnSpPr>
          <p:cNvPr id="19" name="Straight Connector 18">
            <a:extLst>
              <a:ext uri="{FF2B5EF4-FFF2-40B4-BE49-F238E27FC236}">
                <a16:creationId xmlns:a16="http://schemas.microsoft.com/office/drawing/2014/main" id="{90BFF758-75DB-D745-8BA2-793966FF3988}"/>
              </a:ext>
            </a:extLst>
          </p:cNvPr>
          <p:cNvCxnSpPr/>
          <p:nvPr userDrawn="1"/>
        </p:nvCxnSpPr>
        <p:spPr>
          <a:xfrm flipH="1">
            <a:off x="280404" y="945173"/>
            <a:ext cx="11623126"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20" name="Picture Placeholder 7">
            <a:extLst>
              <a:ext uri="{FF2B5EF4-FFF2-40B4-BE49-F238E27FC236}">
                <a16:creationId xmlns:a16="http://schemas.microsoft.com/office/drawing/2014/main" id="{9D0EE3FE-603F-234A-9467-CD7E8EB8D30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pic>
        <p:nvPicPr>
          <p:cNvPr id="23" name="Picture 22" descr="A picture containing drawing&#10;&#10;Description automatically generated">
            <a:extLst>
              <a:ext uri="{FF2B5EF4-FFF2-40B4-BE49-F238E27FC236}">
                <a16:creationId xmlns:a16="http://schemas.microsoft.com/office/drawing/2014/main" id="{240513B8-E3AB-3549-8AE8-90DD3C2411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1975" y="6098205"/>
            <a:ext cx="203964" cy="269828"/>
          </a:xfrm>
          <a:prstGeom prst="rect">
            <a:avLst/>
          </a:prstGeom>
        </p:spPr>
      </p:pic>
      <p:sp>
        <p:nvSpPr>
          <p:cNvPr id="24" name="TextBox 23">
            <a:extLst>
              <a:ext uri="{FF2B5EF4-FFF2-40B4-BE49-F238E27FC236}">
                <a16:creationId xmlns:a16="http://schemas.microsoft.com/office/drawing/2014/main" id="{51BD872D-974D-8848-B07E-82A63089673F}"/>
              </a:ext>
            </a:extLst>
          </p:cNvPr>
          <p:cNvSpPr txBox="1"/>
          <p:nvPr userDrawn="1"/>
        </p:nvSpPr>
        <p:spPr>
          <a:xfrm>
            <a:off x="-1" y="6385778"/>
            <a:ext cx="12191999" cy="246221"/>
          </a:xfrm>
          <a:prstGeom prst="rect">
            <a:avLst/>
          </a:prstGeom>
          <a:noFill/>
        </p:spPr>
        <p:txBody>
          <a:bodyPr wrap="square" rtlCol="0">
            <a:spAutoFit/>
          </a:bodyPr>
          <a:lstStyle/>
          <a:p>
            <a:pPr algn="ctr"/>
            <a:r>
              <a:rPr lang="en-US" sz="1000">
                <a:solidFill>
                  <a:srgbClr val="406F70"/>
                </a:solidFill>
              </a:rPr>
              <a:t>INNOVATION FOR THE FOOD SERVICE SECTOR</a:t>
            </a:r>
          </a:p>
        </p:txBody>
      </p:sp>
    </p:spTree>
    <p:extLst>
      <p:ext uri="{BB962C8B-B14F-4D97-AF65-F5344CB8AC3E}">
        <p14:creationId xmlns:p14="http://schemas.microsoft.com/office/powerpoint/2010/main" val="3033096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pho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DC31BFF-79FC-F241-B04B-5AD2A7DF5CB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90657" y="550299"/>
            <a:ext cx="5479143" cy="6292294"/>
          </a:xfrm>
          <a:prstGeom prst="rect">
            <a:avLst/>
          </a:prstGeom>
        </p:spPr>
      </p:pic>
      <p:sp>
        <p:nvSpPr>
          <p:cNvPr id="11" name="Picture Placeholder 6">
            <a:extLst>
              <a:ext uri="{FF2B5EF4-FFF2-40B4-BE49-F238E27FC236}">
                <a16:creationId xmlns:a16="http://schemas.microsoft.com/office/drawing/2014/main" id="{C8DEF4C4-57D8-7742-9ABC-010C7DD3CAAA}"/>
              </a:ext>
            </a:extLst>
          </p:cNvPr>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cxnSp>
        <p:nvCxnSpPr>
          <p:cNvPr id="12" name="Straight Connector 11">
            <a:extLst>
              <a:ext uri="{FF2B5EF4-FFF2-40B4-BE49-F238E27FC236}">
                <a16:creationId xmlns:a16="http://schemas.microsoft.com/office/drawing/2014/main" id="{F5A1CC7B-A5D0-3449-BDE4-751FF55A92EF}"/>
              </a:ext>
            </a:extLst>
          </p:cNvPr>
          <p:cNvCxnSpPr/>
          <p:nvPr userDrawn="1"/>
        </p:nvCxnSpPr>
        <p:spPr>
          <a:xfrm flipH="1">
            <a:off x="354454" y="1429266"/>
            <a:ext cx="6348991" cy="0"/>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654CA222-30C6-D44A-8747-5CB022E2409C}"/>
              </a:ext>
            </a:extLst>
          </p:cNvPr>
          <p:cNvSpPr>
            <a:spLocks noGrp="1"/>
          </p:cNvSpPr>
          <p:nvPr>
            <p:ph type="body" sz="quarter" idx="16" hasCustomPrompt="1"/>
          </p:nvPr>
        </p:nvSpPr>
        <p:spPr>
          <a:xfrm>
            <a:off x="619297" y="599962"/>
            <a:ext cx="5839220"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5" name="Text Placeholder 25">
            <a:extLst>
              <a:ext uri="{FF2B5EF4-FFF2-40B4-BE49-F238E27FC236}">
                <a16:creationId xmlns:a16="http://schemas.microsoft.com/office/drawing/2014/main" id="{7A2E355A-8EB7-0B47-A4F4-CCB80CD2694F}"/>
              </a:ext>
            </a:extLst>
          </p:cNvPr>
          <p:cNvSpPr>
            <a:spLocks noGrp="1"/>
          </p:cNvSpPr>
          <p:nvPr>
            <p:ph type="body" sz="quarter" idx="17" hasCustomPrompt="1"/>
          </p:nvPr>
        </p:nvSpPr>
        <p:spPr>
          <a:xfrm>
            <a:off x="619297" y="1607995"/>
            <a:ext cx="5839220" cy="3983333"/>
          </a:xfrm>
        </p:spPr>
        <p:txBody>
          <a:bodyPr>
            <a:noAutofit/>
          </a:bodyPr>
          <a:lstStyle>
            <a:lvl1pPr marL="0" indent="0" algn="l">
              <a:buNone/>
              <a:defRPr sz="300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Sub Title</a:t>
            </a:r>
          </a:p>
        </p:txBody>
      </p:sp>
      <p:pic>
        <p:nvPicPr>
          <p:cNvPr id="23" name="Picture 22" descr="A picture containing drawing&#10;&#10;Description automatically generated">
            <a:extLst>
              <a:ext uri="{FF2B5EF4-FFF2-40B4-BE49-F238E27FC236}">
                <a16:creationId xmlns:a16="http://schemas.microsoft.com/office/drawing/2014/main" id="{A0567392-2EED-5D48-8138-1EDB4FCEFF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24" name="TextBox 23">
            <a:extLst>
              <a:ext uri="{FF2B5EF4-FFF2-40B4-BE49-F238E27FC236}">
                <a16:creationId xmlns:a16="http://schemas.microsoft.com/office/drawing/2014/main" id="{D203C31A-0EAA-554F-9679-A9D480BED23A}"/>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348042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18" name="Picture 17" descr="A picture containing drawing&#10;&#10;Description automatically generated">
            <a:extLst>
              <a:ext uri="{FF2B5EF4-FFF2-40B4-BE49-F238E27FC236}">
                <a16:creationId xmlns:a16="http://schemas.microsoft.com/office/drawing/2014/main" id="{2EBD905F-81BB-F044-902E-972357D733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128465" y="-1"/>
            <a:ext cx="9072000" cy="6864407"/>
          </a:xfrm>
          <a:prstGeom prst="rect">
            <a:avLst/>
          </a:prstGeom>
        </p:spPr>
      </p:pic>
      <p:pic>
        <p:nvPicPr>
          <p:cNvPr id="21" name="Picture 20" descr="A close up of a logo&#10;&#10;Description automatically generated">
            <a:extLst>
              <a:ext uri="{FF2B5EF4-FFF2-40B4-BE49-F238E27FC236}">
                <a16:creationId xmlns:a16="http://schemas.microsoft.com/office/drawing/2014/main" id="{F5A16D0D-DB9E-644A-947C-B49B35974A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198" y="2046698"/>
            <a:ext cx="3195485" cy="3492333"/>
          </a:xfrm>
          <a:prstGeom prst="rect">
            <a:avLst/>
          </a:prstGeom>
        </p:spPr>
      </p:pic>
      <p:sp>
        <p:nvSpPr>
          <p:cNvPr id="22" name="Rectangle 21">
            <a:extLst>
              <a:ext uri="{FF2B5EF4-FFF2-40B4-BE49-F238E27FC236}">
                <a16:creationId xmlns:a16="http://schemas.microsoft.com/office/drawing/2014/main" id="{D9E30802-88E8-4644-A7B3-3FBCD6BDED1A}"/>
              </a:ext>
            </a:extLst>
          </p:cNvPr>
          <p:cNvSpPr/>
          <p:nvPr userDrawn="1"/>
        </p:nvSpPr>
        <p:spPr>
          <a:xfrm>
            <a:off x="8049719" y="5906125"/>
            <a:ext cx="4172262" cy="622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50CB1CAC-ECAD-A346-BA02-FD42DC988ACF}"/>
              </a:ext>
            </a:extLst>
          </p:cNvPr>
          <p:cNvSpPr txBox="1">
            <a:spLocks noGrp="1"/>
          </p:cNvSpPr>
          <p:nvPr userDrawn="1"/>
        </p:nvSpPr>
        <p:spPr bwMode="auto">
          <a:xfrm>
            <a:off x="9872225"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4" name="Picture 8">
            <a:extLst>
              <a:ext uri="{FF2B5EF4-FFF2-40B4-BE49-F238E27FC236}">
                <a16:creationId xmlns:a16="http://schemas.microsoft.com/office/drawing/2014/main" id="{6F4B87E8-CD08-6B4C-B1D1-D60E9D5B707F}"/>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218356"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3">
            <a:extLst>
              <a:ext uri="{FF2B5EF4-FFF2-40B4-BE49-F238E27FC236}">
                <a16:creationId xmlns:a16="http://schemas.microsoft.com/office/drawing/2014/main" id="{5FBB1137-3A3C-1840-82F3-2167743311DA}"/>
              </a:ext>
            </a:extLst>
          </p:cNvPr>
          <p:cNvSpPr>
            <a:spLocks noGrp="1"/>
          </p:cNvSpPr>
          <p:nvPr>
            <p:ph type="body" sz="quarter" idx="19" hasCustomPrompt="1"/>
          </p:nvPr>
        </p:nvSpPr>
        <p:spPr>
          <a:xfrm>
            <a:off x="8274482" y="2573651"/>
            <a:ext cx="3195486" cy="731140"/>
          </a:xfrm>
        </p:spPr>
        <p:txBody>
          <a:bodyPr anchor="ctr">
            <a:normAutofit/>
          </a:bodyPr>
          <a:lstStyle>
            <a:lvl1pPr marL="0" indent="0" algn="r">
              <a:buNone/>
              <a:defRPr sz="2800" baseline="0">
                <a:solidFill>
                  <a:schemeClr val="bg1"/>
                </a:solidFill>
                <a:latin typeface="+mn-lt"/>
              </a:defRPr>
            </a:lvl1pPr>
          </a:lstStyle>
          <a:p>
            <a:pPr lvl="0"/>
            <a:r>
              <a:rPr lang="en-US"/>
              <a:t>Any Questions?</a:t>
            </a:r>
          </a:p>
        </p:txBody>
      </p:sp>
      <p:sp>
        <p:nvSpPr>
          <p:cNvPr id="28" name="Text Placeholder 23">
            <a:extLst>
              <a:ext uri="{FF2B5EF4-FFF2-40B4-BE49-F238E27FC236}">
                <a16:creationId xmlns:a16="http://schemas.microsoft.com/office/drawing/2014/main" id="{2F5CA955-0E42-604F-AAF7-C51BD5ACE297}"/>
              </a:ext>
            </a:extLst>
          </p:cNvPr>
          <p:cNvSpPr>
            <a:spLocks noGrp="1"/>
          </p:cNvSpPr>
          <p:nvPr>
            <p:ph type="body" sz="quarter" idx="20" hasCustomPrompt="1"/>
          </p:nvPr>
        </p:nvSpPr>
        <p:spPr>
          <a:xfrm>
            <a:off x="8274482" y="1764075"/>
            <a:ext cx="3195485" cy="837258"/>
          </a:xfrm>
        </p:spPr>
        <p:txBody>
          <a:bodyPr anchor="ctr">
            <a:normAutofit/>
          </a:bodyPr>
          <a:lstStyle>
            <a:lvl1pPr marL="0" indent="0" algn="r">
              <a:buNone/>
              <a:defRPr sz="5000" baseline="0">
                <a:solidFill>
                  <a:schemeClr val="bg1"/>
                </a:solidFill>
                <a:latin typeface="+mn-lt"/>
              </a:defRPr>
            </a:lvl1pPr>
          </a:lstStyle>
          <a:p>
            <a:pPr lvl="0"/>
            <a:r>
              <a:rPr lang="en-US"/>
              <a:t>Thank You</a:t>
            </a:r>
          </a:p>
        </p:txBody>
      </p:sp>
    </p:spTree>
    <p:extLst>
      <p:ext uri="{BB962C8B-B14F-4D97-AF65-F5344CB8AC3E}">
        <p14:creationId xmlns:p14="http://schemas.microsoft.com/office/powerpoint/2010/main" val="604715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12/2/21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12/2/21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a:solidFill>
                  <a:schemeClr val="bg1"/>
                </a:solidFill>
                <a:latin typeface="+mn-lt"/>
                <a:ea typeface="Quattrocento Sans"/>
                <a:cs typeface="Quattrocento Sans"/>
                <a:sym typeface="Quattrocento Sans"/>
              </a:rPr>
              <a:t>ICONS</a:t>
            </a:r>
            <a:r>
              <a:rPr lang="en-IE" sz="3600" baseline="0">
                <a:solidFill>
                  <a:schemeClr val="bg1"/>
                </a:solidFill>
                <a:latin typeface="+mn-lt"/>
                <a:ea typeface="Quattrocento Sans"/>
                <a:cs typeface="Quattrocento Sans"/>
                <a:sym typeface="Quattrocento Sans"/>
              </a:rPr>
              <a:t> WHICH CAN BE USED WITHIN THE </a:t>
            </a:r>
            <a:r>
              <a:rPr lang="en-IE" sz="3600" b="1" baseline="0">
                <a:solidFill>
                  <a:schemeClr val="bg1"/>
                </a:solidFill>
                <a:latin typeface="+mn-lt"/>
                <a:ea typeface="Quattrocento Sans"/>
                <a:cs typeface="Quattrocento Sans"/>
                <a:sym typeface="Quattrocento Sans"/>
              </a:rPr>
              <a:t>SUSTAIN</a:t>
            </a:r>
          </a:p>
          <a:p>
            <a:pPr marL="0" lvl="0" indent="0" algn="l" rtl="0">
              <a:spcBef>
                <a:spcPts val="0"/>
              </a:spcBef>
              <a:spcAft>
                <a:spcPts val="0"/>
              </a:spcAft>
              <a:buClr>
                <a:schemeClr val="dk1"/>
              </a:buClr>
              <a:buSzPts val="1100"/>
              <a:buFont typeface="Arial"/>
              <a:buNone/>
            </a:pPr>
            <a:r>
              <a:rPr lang="en-IE" sz="3600" baseline="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a:solidFill>
                  <a:schemeClr val="bg1"/>
                </a:solidFill>
                <a:latin typeface="+mn-lt"/>
                <a:ea typeface="Quattrocento Sans"/>
                <a:cs typeface="Quattrocento Sans"/>
                <a:sym typeface="Quattrocento Sans"/>
              </a:rPr>
              <a:t>Resize them without losing quality.</a:t>
            </a:r>
            <a:r>
              <a:rPr lang="en-IE" sz="2400" i="1" baseline="0">
                <a:solidFill>
                  <a:schemeClr val="bg1"/>
                </a:solidFill>
                <a:latin typeface="+mn-lt"/>
                <a:ea typeface="Quattrocento Sans"/>
                <a:cs typeface="Quattrocento Sans"/>
                <a:sym typeface="Quattrocento Sans"/>
              </a:rPr>
              <a:t> </a:t>
            </a:r>
            <a:r>
              <a:rPr lang="en-IE" sz="2400" i="1">
                <a:solidFill>
                  <a:schemeClr val="bg1"/>
                </a:solidFill>
                <a:latin typeface="+mn-lt"/>
                <a:ea typeface="Quattrocento Sans"/>
                <a:cs typeface="Quattrocento Sans"/>
                <a:sym typeface="Quattrocento Sans"/>
              </a:rPr>
              <a:t> Change line colour, width and style.</a:t>
            </a:r>
            <a:r>
              <a:rPr lang="en-IE" sz="2400" i="1" baseline="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A52E5665-819D-1B42-BA24-3F5B4CD1E4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6190"/>
          <a:stretch/>
        </p:blipFill>
        <p:spPr>
          <a:xfrm>
            <a:off x="-6293" y="-6407"/>
            <a:ext cx="9072000" cy="6864407"/>
          </a:xfrm>
          <a:prstGeom prst="rect">
            <a:avLst/>
          </a:prstGeom>
        </p:spPr>
      </p:pic>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8324" y="535129"/>
            <a:ext cx="3197422" cy="3197422"/>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Tree>
    <p:extLst>
      <p:ext uri="{BB962C8B-B14F-4D97-AF65-F5344CB8AC3E}">
        <p14:creationId xmlns:p14="http://schemas.microsoft.com/office/powerpoint/2010/main" val="1871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with phot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A191C8A7-D781-AE42-8A87-BB0955E2B420}"/>
              </a:ext>
            </a:extLst>
          </p:cNvPr>
          <p:cNvSpPr/>
          <p:nvPr userDrawn="1"/>
        </p:nvSpPr>
        <p:spPr>
          <a:xfrm>
            <a:off x="-27541" y="11234"/>
            <a:ext cx="7658926" cy="4262853"/>
          </a:xfrm>
          <a:custGeom>
            <a:avLst/>
            <a:gdLst>
              <a:gd name="connsiteX0" fmla="*/ 0 w 7658926"/>
              <a:gd name="connsiteY0" fmla="*/ 0 h 4262853"/>
              <a:gd name="connsiteX1" fmla="*/ 7658926 w 7658926"/>
              <a:gd name="connsiteY1" fmla="*/ 0 h 4262853"/>
              <a:gd name="connsiteX2" fmla="*/ 7611483 w 7658926"/>
              <a:gd name="connsiteY2" fmla="*/ 193139 h 4262853"/>
              <a:gd name="connsiteX3" fmla="*/ 7025381 w 7658926"/>
              <a:gd name="connsiteY3" fmla="*/ 1559911 h 4262853"/>
              <a:gd name="connsiteX4" fmla="*/ 6883231 w 7658926"/>
              <a:gd name="connsiteY4" fmla="*/ 1780802 h 4262853"/>
              <a:gd name="connsiteX5" fmla="*/ 6886432 w 7658926"/>
              <a:gd name="connsiteY5" fmla="*/ 1780802 h 4262853"/>
              <a:gd name="connsiteX6" fmla="*/ 6771989 w 7658926"/>
              <a:gd name="connsiteY6" fmla="*/ 1949113 h 4262853"/>
              <a:gd name="connsiteX7" fmla="*/ 2847055 w 7658926"/>
              <a:gd name="connsiteY7" fmla="*/ 4238001 h 4262853"/>
              <a:gd name="connsiteX8" fmla="*/ 2354941 w 7658926"/>
              <a:gd name="connsiteY8" fmla="*/ 4262850 h 4262853"/>
              <a:gd name="connsiteX9" fmla="*/ 2354941 w 7658926"/>
              <a:gd name="connsiteY9" fmla="*/ 4262853 h 4262853"/>
              <a:gd name="connsiteX10" fmla="*/ 1648786 w 7658926"/>
              <a:gd name="connsiteY10" fmla="*/ 4262853 h 4262853"/>
              <a:gd name="connsiteX11" fmla="*/ 1648786 w 7658926"/>
              <a:gd name="connsiteY11" fmla="*/ 4262850 h 4262853"/>
              <a:gd name="connsiteX12" fmla="*/ 0 w 7658926"/>
              <a:gd name="connsiteY12" fmla="*/ 4262850 h 42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58926" h="4262853">
                <a:moveTo>
                  <a:pt x="0" y="0"/>
                </a:moveTo>
                <a:lnTo>
                  <a:pt x="7658926" y="0"/>
                </a:lnTo>
                <a:lnTo>
                  <a:pt x="7611483" y="193139"/>
                </a:lnTo>
                <a:cubicBezTo>
                  <a:pt x="7477741" y="678943"/>
                  <a:pt x="7279067" y="1137840"/>
                  <a:pt x="7025381" y="1559911"/>
                </a:cubicBezTo>
                <a:lnTo>
                  <a:pt x="6883231" y="1780802"/>
                </a:lnTo>
                <a:lnTo>
                  <a:pt x="6886432" y="1780802"/>
                </a:lnTo>
                <a:lnTo>
                  <a:pt x="6771989" y="1949113"/>
                </a:lnTo>
                <a:cubicBezTo>
                  <a:pt x="5876957" y="3207711"/>
                  <a:pt x="4465701" y="4073618"/>
                  <a:pt x="2847055" y="4238001"/>
                </a:cubicBezTo>
                <a:lnTo>
                  <a:pt x="2354941" y="4262850"/>
                </a:lnTo>
                <a:lnTo>
                  <a:pt x="2354941" y="4262853"/>
                </a:lnTo>
                <a:lnTo>
                  <a:pt x="1648786" y="4262853"/>
                </a:lnTo>
                <a:lnTo>
                  <a:pt x="1648786" y="4262850"/>
                </a:lnTo>
                <a:lnTo>
                  <a:pt x="0" y="4262850"/>
                </a:lnTo>
                <a:close/>
              </a:path>
            </a:pathLst>
          </a:custGeom>
          <a:solidFill>
            <a:srgbClr val="04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97040EF-11F0-0E46-B338-363C3B6FA559}"/>
              </a:ext>
            </a:extLst>
          </p:cNvPr>
          <p:cNvSpPr/>
          <p:nvPr userDrawn="1"/>
        </p:nvSpPr>
        <p:spPr>
          <a:xfrm flipH="1">
            <a:off x="-41674" y="4289077"/>
            <a:ext cx="7432133" cy="2568925"/>
          </a:xfrm>
          <a:custGeom>
            <a:avLst/>
            <a:gdLst>
              <a:gd name="connsiteX0" fmla="*/ 5292913 w 7432133"/>
              <a:gd name="connsiteY0" fmla="*/ 0 h 2568925"/>
              <a:gd name="connsiteX1" fmla="*/ 4586759 w 7432133"/>
              <a:gd name="connsiteY1" fmla="*/ 0 h 2568925"/>
              <a:gd name="connsiteX2" fmla="*/ 4586759 w 7432133"/>
              <a:gd name="connsiteY2" fmla="*/ 3 h 2568925"/>
              <a:gd name="connsiteX3" fmla="*/ 4094645 w 7432133"/>
              <a:gd name="connsiteY3" fmla="*/ 24852 h 2568925"/>
              <a:gd name="connsiteX4" fmla="*/ 39366 w 7432133"/>
              <a:gd name="connsiteY4" fmla="*/ 2505436 h 2568925"/>
              <a:gd name="connsiteX5" fmla="*/ 0 w 7432133"/>
              <a:gd name="connsiteY5" fmla="*/ 2568925 h 2568925"/>
              <a:gd name="connsiteX6" fmla="*/ 7432133 w 7432133"/>
              <a:gd name="connsiteY6" fmla="*/ 2568925 h 2568925"/>
              <a:gd name="connsiteX7" fmla="*/ 7432133 w 7432133"/>
              <a:gd name="connsiteY7" fmla="*/ 3 h 2568925"/>
              <a:gd name="connsiteX8" fmla="*/ 5292913 w 7432133"/>
              <a:gd name="connsiteY8" fmla="*/ 3 h 256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2133" h="2568925">
                <a:moveTo>
                  <a:pt x="5292913" y="0"/>
                </a:moveTo>
                <a:lnTo>
                  <a:pt x="4586759" y="0"/>
                </a:lnTo>
                <a:lnTo>
                  <a:pt x="4586759" y="3"/>
                </a:lnTo>
                <a:lnTo>
                  <a:pt x="4094645" y="24852"/>
                </a:lnTo>
                <a:cubicBezTo>
                  <a:pt x="2395066" y="197454"/>
                  <a:pt x="924135" y="1143487"/>
                  <a:pt x="39366" y="2505436"/>
                </a:cubicBezTo>
                <a:lnTo>
                  <a:pt x="0" y="2568925"/>
                </a:lnTo>
                <a:lnTo>
                  <a:pt x="7432133" y="2568925"/>
                </a:lnTo>
                <a:lnTo>
                  <a:pt x="7432133" y="3"/>
                </a:lnTo>
                <a:lnTo>
                  <a:pt x="5292913" y="3"/>
                </a:lnTo>
                <a:close/>
              </a:path>
            </a:pathLst>
          </a:custGeom>
          <a:solidFill>
            <a:srgbClr val="F5C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6">
            <a:extLst>
              <a:ext uri="{FF2B5EF4-FFF2-40B4-BE49-F238E27FC236}">
                <a16:creationId xmlns:a16="http://schemas.microsoft.com/office/drawing/2014/main" id="{509D8694-5591-E644-9BD2-61A1D4666C09}"/>
              </a:ext>
            </a:extLst>
          </p:cNvPr>
          <p:cNvSpPr txBox="1">
            <a:spLocks noGrp="1"/>
          </p:cNvSpPr>
          <p:nvPr userDrawn="1"/>
        </p:nvSpPr>
        <p:spPr bwMode="auto">
          <a:xfrm>
            <a:off x="9295510" y="6000276"/>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1" name="Picture 8">
            <a:extLst>
              <a:ext uri="{FF2B5EF4-FFF2-40B4-BE49-F238E27FC236}">
                <a16:creationId xmlns:a16="http://schemas.microsoft.com/office/drawing/2014/main" id="{6A5AE9B8-C3F2-2342-92C7-62E5D12C5D6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41641" y="6000276"/>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close up of a logo&#10;&#10;Description automatically generated">
            <a:extLst>
              <a:ext uri="{FF2B5EF4-FFF2-40B4-BE49-F238E27FC236}">
                <a16:creationId xmlns:a16="http://schemas.microsoft.com/office/drawing/2014/main" id="{309B001B-40EB-C94F-8A98-2606D59DB7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713" y="475564"/>
            <a:ext cx="3331937" cy="3331937"/>
          </a:xfrm>
          <a:prstGeom prst="rect">
            <a:avLst/>
          </a:prstGeom>
        </p:spPr>
      </p:pic>
      <p:sp>
        <p:nvSpPr>
          <p:cNvPr id="12" name="Text Placeholder 23">
            <a:extLst>
              <a:ext uri="{FF2B5EF4-FFF2-40B4-BE49-F238E27FC236}">
                <a16:creationId xmlns:a16="http://schemas.microsoft.com/office/drawing/2014/main" id="{049FD086-42D1-B245-A38B-6E0AD4E9E18E}"/>
              </a:ext>
            </a:extLst>
          </p:cNvPr>
          <p:cNvSpPr>
            <a:spLocks noGrp="1"/>
          </p:cNvSpPr>
          <p:nvPr>
            <p:ph type="body" sz="quarter" idx="19" hasCustomPrompt="1"/>
          </p:nvPr>
        </p:nvSpPr>
        <p:spPr>
          <a:xfrm>
            <a:off x="8419800" y="2046594"/>
            <a:ext cx="3195486" cy="731140"/>
          </a:xfrm>
        </p:spPr>
        <p:txBody>
          <a:bodyPr anchor="ctr">
            <a:normAutofit/>
          </a:bodyPr>
          <a:lstStyle>
            <a:lvl1pPr marL="0" indent="0" algn="r">
              <a:buNone/>
              <a:defRPr sz="2800" baseline="0">
                <a:solidFill>
                  <a:srgbClr val="406F70"/>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9733A424-C903-3D40-A734-792883EFBD08}"/>
              </a:ext>
            </a:extLst>
          </p:cNvPr>
          <p:cNvSpPr>
            <a:spLocks noGrp="1"/>
          </p:cNvSpPr>
          <p:nvPr>
            <p:ph type="body" sz="quarter" idx="20" hasCustomPrompt="1"/>
          </p:nvPr>
        </p:nvSpPr>
        <p:spPr>
          <a:xfrm>
            <a:off x="8419800" y="1237018"/>
            <a:ext cx="3195485" cy="837258"/>
          </a:xfrm>
        </p:spPr>
        <p:txBody>
          <a:bodyPr anchor="ctr">
            <a:normAutofit/>
          </a:bodyPr>
          <a:lstStyle>
            <a:lvl1pPr marL="0" indent="0" algn="r">
              <a:buNone/>
              <a:defRPr sz="5000" baseline="0">
                <a:solidFill>
                  <a:srgbClr val="406F70"/>
                </a:solidFill>
                <a:latin typeface="+mn-lt"/>
              </a:defRPr>
            </a:lvl1pPr>
          </a:lstStyle>
          <a:p>
            <a:pPr lvl="0"/>
            <a:r>
              <a:rPr lang="en-US"/>
              <a:t>Heading </a:t>
            </a:r>
          </a:p>
        </p:txBody>
      </p:sp>
      <p:sp>
        <p:nvSpPr>
          <p:cNvPr id="16" name="Picture Placeholder 15">
            <a:extLst>
              <a:ext uri="{FF2B5EF4-FFF2-40B4-BE49-F238E27FC236}">
                <a16:creationId xmlns:a16="http://schemas.microsoft.com/office/drawing/2014/main" id="{D90EAE91-C045-9E4F-9447-55FDE253B75C}"/>
              </a:ext>
            </a:extLst>
          </p:cNvPr>
          <p:cNvSpPr>
            <a:spLocks noGrp="1"/>
          </p:cNvSpPr>
          <p:nvPr>
            <p:ph type="pic" sz="quarter" idx="21"/>
          </p:nvPr>
        </p:nvSpPr>
        <p:spPr>
          <a:xfrm>
            <a:off x="0" y="4274087"/>
            <a:ext cx="6986370" cy="2568923"/>
          </a:xfrm>
          <a:custGeom>
            <a:avLst/>
            <a:gdLst>
              <a:gd name="connsiteX0" fmla="*/ 1693458 w 6986370"/>
              <a:gd name="connsiteY0" fmla="*/ 0 h 2568923"/>
              <a:gd name="connsiteX1" fmla="*/ 2399612 w 6986370"/>
              <a:gd name="connsiteY1" fmla="*/ 0 h 2568923"/>
              <a:gd name="connsiteX2" fmla="*/ 2399612 w 6986370"/>
              <a:gd name="connsiteY2" fmla="*/ 3 h 2568923"/>
              <a:gd name="connsiteX3" fmla="*/ 2891726 w 6986370"/>
              <a:gd name="connsiteY3" fmla="*/ 24852 h 2568923"/>
              <a:gd name="connsiteX4" fmla="*/ 6947005 w 6986370"/>
              <a:gd name="connsiteY4" fmla="*/ 2505436 h 2568923"/>
              <a:gd name="connsiteX5" fmla="*/ 6986370 w 6986370"/>
              <a:gd name="connsiteY5" fmla="*/ 2568923 h 2568923"/>
              <a:gd name="connsiteX6" fmla="*/ 0 w 6986370"/>
              <a:gd name="connsiteY6" fmla="*/ 2568923 h 2568923"/>
              <a:gd name="connsiteX7" fmla="*/ 0 w 6986370"/>
              <a:gd name="connsiteY7" fmla="*/ 3 h 2568923"/>
              <a:gd name="connsiteX8" fmla="*/ 1693458 w 6986370"/>
              <a:gd name="connsiteY8" fmla="*/ 3 h 256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6370" h="2568923">
                <a:moveTo>
                  <a:pt x="1693458" y="0"/>
                </a:moveTo>
                <a:lnTo>
                  <a:pt x="2399612" y="0"/>
                </a:lnTo>
                <a:lnTo>
                  <a:pt x="2399612" y="3"/>
                </a:lnTo>
                <a:lnTo>
                  <a:pt x="2891726" y="24852"/>
                </a:lnTo>
                <a:cubicBezTo>
                  <a:pt x="4591305" y="197454"/>
                  <a:pt x="6062236" y="1143487"/>
                  <a:pt x="6947005" y="2505436"/>
                </a:cubicBezTo>
                <a:lnTo>
                  <a:pt x="6986370" y="2568923"/>
                </a:lnTo>
                <a:lnTo>
                  <a:pt x="0" y="2568923"/>
                </a:lnTo>
                <a:lnTo>
                  <a:pt x="0" y="3"/>
                </a:lnTo>
                <a:lnTo>
                  <a:pt x="1693458" y="3"/>
                </a:lnTo>
                <a:close/>
              </a:path>
            </a:pathLst>
          </a:custGeom>
        </p:spPr>
        <p:txBody>
          <a:bodyPr wrap="square">
            <a:noAutofit/>
          </a:bodyPr>
          <a:lstStyle>
            <a:lvl1pPr marL="0" indent="0" algn="l">
              <a:buNone/>
              <a:defRPr>
                <a:solidFill>
                  <a:schemeClr val="bg1"/>
                </a:solidFill>
              </a:defRPr>
            </a:lvl1pPr>
          </a:lstStyle>
          <a:p>
            <a:endParaRPr lang="en-US"/>
          </a:p>
          <a:p>
            <a:endParaRPr lang="en-US"/>
          </a:p>
          <a:p>
            <a:r>
              <a:rPr lang="en-US"/>
              <a:t>   Click to add photo</a:t>
            </a:r>
          </a:p>
        </p:txBody>
      </p:sp>
    </p:spTree>
    <p:extLst>
      <p:ext uri="{BB962C8B-B14F-4D97-AF65-F5344CB8AC3E}">
        <p14:creationId xmlns:p14="http://schemas.microsoft.com/office/powerpoint/2010/main" val="100257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064E0019-97AC-2747-A525-042BEAE38629}"/>
              </a:ext>
            </a:extLst>
          </p:cNvPr>
          <p:cNvSpPr/>
          <p:nvPr userDrawn="1"/>
        </p:nvSpPr>
        <p:spPr>
          <a:xfrm>
            <a:off x="-1" y="0"/>
            <a:ext cx="10281663" cy="3774332"/>
          </a:xfrm>
          <a:custGeom>
            <a:avLst/>
            <a:gdLst>
              <a:gd name="connsiteX0" fmla="*/ 0 w 9340944"/>
              <a:gd name="connsiteY0" fmla="*/ 0 h 3429000"/>
              <a:gd name="connsiteX1" fmla="*/ 9340944 w 9340944"/>
              <a:gd name="connsiteY1" fmla="*/ 0 h 3429000"/>
              <a:gd name="connsiteX2" fmla="*/ 9234646 w 9340944"/>
              <a:gd name="connsiteY2" fmla="*/ 231978 h 3429000"/>
              <a:gd name="connsiteX3" fmla="*/ 9089396 w 9340944"/>
              <a:gd name="connsiteY3" fmla="*/ 510137 h 3429000"/>
              <a:gd name="connsiteX4" fmla="*/ 8947520 w 9340944"/>
              <a:gd name="connsiteY4" fmla="*/ 748674 h 3429000"/>
              <a:gd name="connsiteX5" fmla="*/ 8950715 w 9340944"/>
              <a:gd name="connsiteY5" fmla="*/ 748674 h 3429000"/>
              <a:gd name="connsiteX6" fmla="*/ 8836492 w 9340944"/>
              <a:gd name="connsiteY6" fmla="*/ 930430 h 3429000"/>
              <a:gd name="connsiteX7" fmla="*/ 4919127 w 9340944"/>
              <a:gd name="connsiteY7" fmla="*/ 3402163 h 3429000"/>
              <a:gd name="connsiteX8" fmla="*/ 4427962 w 9340944"/>
              <a:gd name="connsiteY8" fmla="*/ 3428997 h 3429000"/>
              <a:gd name="connsiteX9" fmla="*/ 4427962 w 9340944"/>
              <a:gd name="connsiteY9" fmla="*/ 3429000 h 3429000"/>
              <a:gd name="connsiteX10" fmla="*/ 3723169 w 9340944"/>
              <a:gd name="connsiteY10" fmla="*/ 3429000 h 3429000"/>
              <a:gd name="connsiteX11" fmla="*/ 3723169 w 9340944"/>
              <a:gd name="connsiteY11" fmla="*/ 3428997 h 3429000"/>
              <a:gd name="connsiteX12" fmla="*/ 0 w 9340944"/>
              <a:gd name="connsiteY12" fmla="*/ 3428997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40944" h="3429000">
                <a:moveTo>
                  <a:pt x="0" y="0"/>
                </a:moveTo>
                <a:lnTo>
                  <a:pt x="9340944" y="0"/>
                </a:lnTo>
                <a:lnTo>
                  <a:pt x="9234646" y="231978"/>
                </a:lnTo>
                <a:cubicBezTo>
                  <a:pt x="9188479" y="326231"/>
                  <a:pt x="9140035" y="418980"/>
                  <a:pt x="9089396" y="510137"/>
                </a:cubicBezTo>
                <a:lnTo>
                  <a:pt x="8947520" y="748674"/>
                </a:lnTo>
                <a:lnTo>
                  <a:pt x="8950715" y="748674"/>
                </a:lnTo>
                <a:lnTo>
                  <a:pt x="8836492" y="930430"/>
                </a:lnTo>
                <a:cubicBezTo>
                  <a:pt x="7943186" y="2289570"/>
                  <a:pt x="6534652" y="3224648"/>
                  <a:pt x="4919127" y="3402163"/>
                </a:cubicBezTo>
                <a:lnTo>
                  <a:pt x="4427962" y="3428997"/>
                </a:lnTo>
                <a:lnTo>
                  <a:pt x="4427962" y="3429000"/>
                </a:lnTo>
                <a:lnTo>
                  <a:pt x="3723169" y="3429000"/>
                </a:lnTo>
                <a:lnTo>
                  <a:pt x="3723169" y="3428997"/>
                </a:lnTo>
                <a:lnTo>
                  <a:pt x="0" y="3428997"/>
                </a:lnTo>
                <a:close/>
              </a:path>
            </a:pathLst>
          </a:custGeom>
          <a:solidFill>
            <a:srgbClr val="0851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D7E9A38E-4ED8-5646-AC1B-12098108B7C7}"/>
              </a:ext>
            </a:extLst>
          </p:cNvPr>
          <p:cNvSpPr/>
          <p:nvPr userDrawn="1"/>
        </p:nvSpPr>
        <p:spPr>
          <a:xfrm>
            <a:off x="7327892" y="17310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CB98A5F8-83AA-5E44-B82C-227A8597E47E}"/>
              </a:ext>
            </a:extLst>
          </p:cNvPr>
          <p:cNvSpPr/>
          <p:nvPr userDrawn="1"/>
        </p:nvSpPr>
        <p:spPr>
          <a:xfrm>
            <a:off x="8447083" y="26139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D23400E6-04D3-B048-A9BE-B92A3459635D}"/>
              </a:ext>
            </a:extLst>
          </p:cNvPr>
          <p:cNvSpPr txBox="1">
            <a:spLocks noGrp="1"/>
          </p:cNvSpPr>
          <p:nvPr userDrawn="1"/>
        </p:nvSpPr>
        <p:spPr bwMode="auto">
          <a:xfrm>
            <a:off x="9295510" y="585363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a:solidFill>
                  <a:schemeClr val="tx1"/>
                </a:solidFill>
                <a:latin typeface="Calibri" charset="0"/>
              </a:rPr>
              <a:t> This programme has been funded with support from the European Commission </a:t>
            </a:r>
          </a:p>
        </p:txBody>
      </p:sp>
      <p:pic>
        <p:nvPicPr>
          <p:cNvPr id="25" name="Picture 8">
            <a:extLst>
              <a:ext uri="{FF2B5EF4-FFF2-40B4-BE49-F238E27FC236}">
                <a16:creationId xmlns:a16="http://schemas.microsoft.com/office/drawing/2014/main" id="{6C6A9A91-D3B7-D941-914E-70D998F3B9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41641" y="585363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Placeholder 23">
            <a:extLst>
              <a:ext uri="{FF2B5EF4-FFF2-40B4-BE49-F238E27FC236}">
                <a16:creationId xmlns:a16="http://schemas.microsoft.com/office/drawing/2014/main" id="{8ABD4E3B-3D78-424B-A5A7-9DAFD6BE84F9}"/>
              </a:ext>
            </a:extLst>
          </p:cNvPr>
          <p:cNvSpPr>
            <a:spLocks noGrp="1"/>
          </p:cNvSpPr>
          <p:nvPr>
            <p:ph type="body" sz="quarter" idx="19" hasCustomPrompt="1"/>
          </p:nvPr>
        </p:nvSpPr>
        <p:spPr>
          <a:xfrm>
            <a:off x="576715" y="5353474"/>
            <a:ext cx="3195486" cy="731140"/>
          </a:xfrm>
        </p:spPr>
        <p:txBody>
          <a:bodyPr anchor="ctr">
            <a:normAutofit/>
          </a:bodyPr>
          <a:lstStyle>
            <a:lvl1pPr marL="0" indent="0" algn="l">
              <a:buNone/>
              <a:defRPr sz="2800" baseline="0">
                <a:solidFill>
                  <a:srgbClr val="406F70"/>
                </a:solidFill>
                <a:latin typeface="+mn-lt"/>
              </a:defRPr>
            </a:lvl1pPr>
          </a:lstStyle>
          <a:p>
            <a:pPr lvl="0"/>
            <a:r>
              <a:rPr lang="en-US"/>
              <a:t>Sub-heading</a:t>
            </a:r>
          </a:p>
        </p:txBody>
      </p:sp>
      <p:sp>
        <p:nvSpPr>
          <p:cNvPr id="28" name="Text Placeholder 23">
            <a:extLst>
              <a:ext uri="{FF2B5EF4-FFF2-40B4-BE49-F238E27FC236}">
                <a16:creationId xmlns:a16="http://schemas.microsoft.com/office/drawing/2014/main" id="{50113A10-A8EF-9E4E-BD98-8F9D6A81B3A5}"/>
              </a:ext>
            </a:extLst>
          </p:cNvPr>
          <p:cNvSpPr>
            <a:spLocks noGrp="1"/>
          </p:cNvSpPr>
          <p:nvPr>
            <p:ph type="body" sz="quarter" idx="20" hasCustomPrompt="1"/>
          </p:nvPr>
        </p:nvSpPr>
        <p:spPr>
          <a:xfrm>
            <a:off x="576715" y="4543898"/>
            <a:ext cx="3195485" cy="837258"/>
          </a:xfrm>
        </p:spPr>
        <p:txBody>
          <a:bodyPr anchor="ctr">
            <a:normAutofit/>
          </a:bodyPr>
          <a:lstStyle>
            <a:lvl1pPr marL="0" indent="0" algn="l">
              <a:buNone/>
              <a:defRPr sz="5000" baseline="0">
                <a:solidFill>
                  <a:srgbClr val="406F70"/>
                </a:solidFill>
                <a:latin typeface="+mn-lt"/>
              </a:defRPr>
            </a:lvl1pPr>
          </a:lstStyle>
          <a:p>
            <a:pPr lvl="0"/>
            <a:r>
              <a:rPr lang="en-US"/>
              <a:t>Heading </a:t>
            </a:r>
          </a:p>
        </p:txBody>
      </p:sp>
      <p:pic>
        <p:nvPicPr>
          <p:cNvPr id="6" name="Picture 5" descr="A picture containing drawing&#10;&#10;Description automatically generated">
            <a:extLst>
              <a:ext uri="{FF2B5EF4-FFF2-40B4-BE49-F238E27FC236}">
                <a16:creationId xmlns:a16="http://schemas.microsoft.com/office/drawing/2014/main" id="{D7A795C8-927A-CE44-AC9B-101D55A2CE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3900" y="769566"/>
            <a:ext cx="5225801" cy="2008168"/>
          </a:xfrm>
          <a:prstGeom prst="rect">
            <a:avLst/>
          </a:prstGeom>
        </p:spPr>
      </p:pic>
    </p:spTree>
    <p:extLst>
      <p:ext uri="{BB962C8B-B14F-4D97-AF65-F5344CB8AC3E}">
        <p14:creationId xmlns:p14="http://schemas.microsoft.com/office/powerpoint/2010/main" val="345813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3767471" y="1014696"/>
            <a:ext cx="7886801" cy="697353"/>
          </a:xfrm>
        </p:spPr>
        <p:txBody>
          <a:bodyPr>
            <a:normAutofit/>
          </a:bodyPr>
          <a:lstStyle>
            <a:lvl1pPr marL="0" indent="0" algn="l">
              <a:buNone/>
              <a:defRPr sz="3600">
                <a:solidFill>
                  <a:srgbClr val="5E5E5E"/>
                </a:solidFill>
                <a:latin typeface="+mn-lt"/>
              </a:defRPr>
            </a:lvl1pPr>
          </a:lstStyle>
          <a:p>
            <a:pPr lvl="0"/>
            <a:r>
              <a:rPr lang="en-US"/>
              <a:t>TITLE</a:t>
            </a:r>
          </a:p>
        </p:txBody>
      </p:sp>
      <p:sp>
        <p:nvSpPr>
          <p:cNvPr id="17" name="Text Placeholder 25"/>
          <p:cNvSpPr>
            <a:spLocks noGrp="1"/>
          </p:cNvSpPr>
          <p:nvPr>
            <p:ph type="body" sz="quarter" idx="14" hasCustomPrompt="1"/>
          </p:nvPr>
        </p:nvSpPr>
        <p:spPr>
          <a:xfrm>
            <a:off x="3777521" y="2542563"/>
            <a:ext cx="787675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18" name="Picture 17" descr="A picture containing drawing&#10;&#10;Description automatically generated">
            <a:extLst>
              <a:ext uri="{FF2B5EF4-FFF2-40B4-BE49-F238E27FC236}">
                <a16:creationId xmlns:a16="http://schemas.microsoft.com/office/drawing/2014/main" id="{2B9B6365-5C1A-AB4B-BBCC-D464627B8A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50309" y="6221191"/>
            <a:ext cx="203964" cy="269828"/>
          </a:xfrm>
          <a:prstGeom prst="rect">
            <a:avLst/>
          </a:prstGeom>
        </p:spPr>
      </p:pic>
      <p:sp>
        <p:nvSpPr>
          <p:cNvPr id="19" name="TextBox 18">
            <a:extLst>
              <a:ext uri="{FF2B5EF4-FFF2-40B4-BE49-F238E27FC236}">
                <a16:creationId xmlns:a16="http://schemas.microsoft.com/office/drawing/2014/main" id="{BC032534-BC87-5D4F-B26D-CF89E2F3C640}"/>
              </a:ext>
            </a:extLst>
          </p:cNvPr>
          <p:cNvSpPr txBox="1"/>
          <p:nvPr userDrawn="1"/>
        </p:nvSpPr>
        <p:spPr>
          <a:xfrm>
            <a:off x="8701210" y="624479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pic>
        <p:nvPicPr>
          <p:cNvPr id="7" name="Picture 6" descr="A picture containing drawing&#10;&#10;Description automatically generated">
            <a:extLst>
              <a:ext uri="{FF2B5EF4-FFF2-40B4-BE49-F238E27FC236}">
                <a16:creationId xmlns:a16="http://schemas.microsoft.com/office/drawing/2014/main" id="{87F97D81-6562-A840-B079-58506E6A2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A97CE00F-DEB2-AE46-9EA9-6615CC1CFAD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7237" y="365395"/>
            <a:ext cx="1826297" cy="1995953"/>
          </a:xfrm>
          <a:prstGeom prst="rect">
            <a:avLst/>
          </a:prstGeom>
        </p:spPr>
      </p:pic>
      <p:sp>
        <p:nvSpPr>
          <p:cNvPr id="10" name="Text Placeholder 25">
            <a:extLst>
              <a:ext uri="{FF2B5EF4-FFF2-40B4-BE49-F238E27FC236}">
                <a16:creationId xmlns:a16="http://schemas.microsoft.com/office/drawing/2014/main" id="{8258470A-9031-F643-91F2-83EDE010FF47}"/>
              </a:ext>
            </a:extLst>
          </p:cNvPr>
          <p:cNvSpPr>
            <a:spLocks noGrp="1"/>
          </p:cNvSpPr>
          <p:nvPr>
            <p:ph type="body" sz="quarter" idx="17" hasCustomPrompt="1"/>
          </p:nvPr>
        </p:nvSpPr>
        <p:spPr>
          <a:xfrm>
            <a:off x="2818151" y="2726744"/>
            <a:ext cx="7876753" cy="3173773"/>
          </a:xfrm>
        </p:spPr>
        <p:txBody>
          <a:bodyPr>
            <a:noAutofit/>
          </a:bodyPr>
          <a:lstStyle>
            <a:lvl1pPr marL="0" indent="0" algn="just">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34804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Photo Slide">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A3B193AB-B400-AD45-A369-DD189568AA43}"/>
              </a:ext>
            </a:extLst>
          </p:cNvPr>
          <p:cNvSpPr>
            <a:spLocks noGrp="1"/>
          </p:cNvSpPr>
          <p:nvPr>
            <p:ph type="body" sz="quarter" idx="13" hasCustomPrompt="1"/>
          </p:nvPr>
        </p:nvSpPr>
        <p:spPr>
          <a:xfrm>
            <a:off x="509666" y="3961597"/>
            <a:ext cx="4077324" cy="1912390"/>
          </a:xfrm>
        </p:spPr>
        <p:txBody>
          <a:bodyPr>
            <a:normAutofit/>
          </a:bodyPr>
          <a:lstStyle>
            <a:lvl1pPr marL="0" indent="0" algn="l">
              <a:buNone/>
              <a:defRPr sz="3600">
                <a:solidFill>
                  <a:srgbClr val="5E5E5E"/>
                </a:solidFill>
                <a:latin typeface="+mn-lt"/>
              </a:defRPr>
            </a:lvl1pPr>
          </a:lstStyle>
          <a:p>
            <a:pPr lvl="0"/>
            <a:r>
              <a:rPr lang="en-US"/>
              <a:t>TITLE</a:t>
            </a:r>
          </a:p>
        </p:txBody>
      </p:sp>
      <p:sp>
        <p:nvSpPr>
          <p:cNvPr id="34" name="Picture Placeholder 33">
            <a:extLst>
              <a:ext uri="{FF2B5EF4-FFF2-40B4-BE49-F238E27FC236}">
                <a16:creationId xmlns:a16="http://schemas.microsoft.com/office/drawing/2014/main" id="{ECDCE132-A25C-3647-8519-2E32D62863AD}"/>
              </a:ext>
            </a:extLst>
          </p:cNvPr>
          <p:cNvSpPr>
            <a:spLocks noGrp="1"/>
          </p:cNvSpPr>
          <p:nvPr>
            <p:ph type="pic" sz="quarter" idx="15"/>
          </p:nvPr>
        </p:nvSpPr>
        <p:spPr>
          <a:xfrm>
            <a:off x="0" y="0"/>
            <a:ext cx="12069770" cy="3585092"/>
          </a:xfrm>
          <a:custGeom>
            <a:avLst/>
            <a:gdLst>
              <a:gd name="connsiteX0" fmla="*/ 1295503 w 12069770"/>
              <a:gd name="connsiteY0" fmla="*/ 0 h 3585092"/>
              <a:gd name="connsiteX1" fmla="*/ 12069770 w 12069770"/>
              <a:gd name="connsiteY1" fmla="*/ 0 h 3585092"/>
              <a:gd name="connsiteX2" fmla="*/ 11966788 w 12069770"/>
              <a:gd name="connsiteY2" fmla="*/ 207716 h 3585092"/>
              <a:gd name="connsiteX3" fmla="*/ 11800766 w 12069770"/>
              <a:gd name="connsiteY3" fmla="*/ 501567 h 3585092"/>
              <a:gd name="connsiteX4" fmla="*/ 11638600 w 12069770"/>
              <a:gd name="connsiteY4" fmla="*/ 753560 h 3585092"/>
              <a:gd name="connsiteX5" fmla="*/ 11642252 w 12069770"/>
              <a:gd name="connsiteY5" fmla="*/ 753560 h 3585092"/>
              <a:gd name="connsiteX6" fmla="*/ 11511695 w 12069770"/>
              <a:gd name="connsiteY6" fmla="*/ 945570 h 3585092"/>
              <a:gd name="connsiteX7" fmla="*/ 10877562 w 12069770"/>
              <a:gd name="connsiteY7" fmla="*/ 1703644 h 3585092"/>
              <a:gd name="connsiteX8" fmla="*/ 10825384 w 12069770"/>
              <a:gd name="connsiteY8" fmla="*/ 1754215 h 3585092"/>
              <a:gd name="connsiteX9" fmla="*/ 10084820 w 12069770"/>
              <a:gd name="connsiteY9" fmla="*/ 1754215 h 3585092"/>
              <a:gd name="connsiteX10" fmla="*/ 10084820 w 12069770"/>
              <a:gd name="connsiteY10" fmla="*/ 1754214 h 3585092"/>
              <a:gd name="connsiteX11" fmla="*/ 9900759 w 12069770"/>
              <a:gd name="connsiteY11" fmla="*/ 1754214 h 3585092"/>
              <a:gd name="connsiteX12" fmla="*/ 9900759 w 12069770"/>
              <a:gd name="connsiteY12" fmla="*/ 1754215 h 3585092"/>
              <a:gd name="connsiteX13" fmla="*/ 9772488 w 12069770"/>
              <a:gd name="connsiteY13" fmla="*/ 1760692 h 3585092"/>
              <a:gd name="connsiteX14" fmla="*/ 8715470 w 12069770"/>
              <a:gd name="connsiteY14" fmla="*/ 2407263 h 3585092"/>
              <a:gd name="connsiteX15" fmla="*/ 8703558 w 12069770"/>
              <a:gd name="connsiteY15" fmla="*/ 2426474 h 3585092"/>
              <a:gd name="connsiteX16" fmla="*/ 8698760 w 12069770"/>
              <a:gd name="connsiteY16" fmla="*/ 2433765 h 3585092"/>
              <a:gd name="connsiteX17" fmla="*/ 8486717 w 12069770"/>
              <a:gd name="connsiteY17" fmla="*/ 3049938 h 3585092"/>
              <a:gd name="connsiteX18" fmla="*/ 8486225 w 12069770"/>
              <a:gd name="connsiteY18" fmla="*/ 3059687 h 3585092"/>
              <a:gd name="connsiteX19" fmla="*/ 8915326 w 12069770"/>
              <a:gd name="connsiteY19" fmla="*/ 3059687 h 3585092"/>
              <a:gd name="connsiteX20" fmla="*/ 8685199 w 12069770"/>
              <a:gd name="connsiteY20" fmla="*/ 3157222 h 3585092"/>
              <a:gd name="connsiteX21" fmla="*/ 7034118 w 12069770"/>
              <a:gd name="connsiteY21" fmla="*/ 3556741 h 3585092"/>
              <a:gd name="connsiteX22" fmla="*/ 6472713 w 12069770"/>
              <a:gd name="connsiteY22" fmla="*/ 3585089 h 3585092"/>
              <a:gd name="connsiteX23" fmla="*/ 6472713 w 12069770"/>
              <a:gd name="connsiteY23" fmla="*/ 3585092 h 3585092"/>
              <a:gd name="connsiteX24" fmla="*/ 5667129 w 12069770"/>
              <a:gd name="connsiteY24" fmla="*/ 3585092 h 3585092"/>
              <a:gd name="connsiteX25" fmla="*/ 5667129 w 12069770"/>
              <a:gd name="connsiteY25" fmla="*/ 3585089 h 3585092"/>
              <a:gd name="connsiteX26" fmla="*/ 0 w 12069770"/>
              <a:gd name="connsiteY26" fmla="*/ 3585089 h 3585092"/>
              <a:gd name="connsiteX27" fmla="*/ 0 w 12069770"/>
              <a:gd name="connsiteY27" fmla="*/ 2287533 h 3585092"/>
              <a:gd name="connsiteX28" fmla="*/ 51672 w 12069770"/>
              <a:gd name="connsiteY28" fmla="*/ 2123653 h 3585092"/>
              <a:gd name="connsiteX29" fmla="*/ 666110 w 12069770"/>
              <a:gd name="connsiteY29" fmla="*/ 845602 h 3585092"/>
              <a:gd name="connsiteX30" fmla="*/ 687111 w 12069770"/>
              <a:gd name="connsiteY30" fmla="*/ 813690 h 3585092"/>
              <a:gd name="connsiteX31" fmla="*/ 739246 w 12069770"/>
              <a:gd name="connsiteY31" fmla="*/ 729608 h 3585092"/>
              <a:gd name="connsiteX32" fmla="*/ 1148300 w 12069770"/>
              <a:gd name="connsiteY32" fmla="*/ 170002 h 358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69770" h="3585092">
                <a:moveTo>
                  <a:pt x="1295503" y="0"/>
                </a:moveTo>
                <a:lnTo>
                  <a:pt x="12069770" y="0"/>
                </a:lnTo>
                <a:lnTo>
                  <a:pt x="11966788" y="207716"/>
                </a:lnTo>
                <a:cubicBezTo>
                  <a:pt x="11914018" y="307286"/>
                  <a:pt x="11858647" y="405267"/>
                  <a:pt x="11800766" y="501567"/>
                </a:cubicBezTo>
                <a:lnTo>
                  <a:pt x="11638600" y="753560"/>
                </a:lnTo>
                <a:lnTo>
                  <a:pt x="11642252" y="753560"/>
                </a:lnTo>
                <a:lnTo>
                  <a:pt x="11511695" y="945570"/>
                </a:lnTo>
                <a:cubicBezTo>
                  <a:pt x="11320247" y="1214785"/>
                  <a:pt x="11108095" y="1468251"/>
                  <a:pt x="10877562" y="1703644"/>
                </a:cubicBezTo>
                <a:lnTo>
                  <a:pt x="10825384" y="1754215"/>
                </a:lnTo>
                <a:lnTo>
                  <a:pt x="10084820" y="1754215"/>
                </a:lnTo>
                <a:lnTo>
                  <a:pt x="10084820" y="1754214"/>
                </a:lnTo>
                <a:lnTo>
                  <a:pt x="9900759" y="1754214"/>
                </a:lnTo>
                <a:lnTo>
                  <a:pt x="9900759" y="1754215"/>
                </a:lnTo>
                <a:lnTo>
                  <a:pt x="9772488" y="1760692"/>
                </a:lnTo>
                <a:cubicBezTo>
                  <a:pt x="9329489" y="1805681"/>
                  <a:pt x="8946087" y="2052267"/>
                  <a:pt x="8715470" y="2407263"/>
                </a:cubicBezTo>
                <a:lnTo>
                  <a:pt x="8703558" y="2426474"/>
                </a:lnTo>
                <a:lnTo>
                  <a:pt x="8698760" y="2433765"/>
                </a:lnTo>
                <a:cubicBezTo>
                  <a:pt x="8584286" y="2615693"/>
                  <a:pt x="8509546" y="2825143"/>
                  <a:pt x="8486717" y="3049938"/>
                </a:cubicBezTo>
                <a:lnTo>
                  <a:pt x="8486225" y="3059687"/>
                </a:lnTo>
                <a:lnTo>
                  <a:pt x="8915326" y="3059687"/>
                </a:lnTo>
                <a:lnTo>
                  <a:pt x="8685199" y="3157222"/>
                </a:lnTo>
                <a:cubicBezTo>
                  <a:pt x="8165111" y="3361381"/>
                  <a:pt x="7611167" y="3498138"/>
                  <a:pt x="7034118" y="3556741"/>
                </a:cubicBezTo>
                <a:lnTo>
                  <a:pt x="6472713" y="3585089"/>
                </a:lnTo>
                <a:lnTo>
                  <a:pt x="6472713" y="3585092"/>
                </a:lnTo>
                <a:lnTo>
                  <a:pt x="5667129" y="3585092"/>
                </a:lnTo>
                <a:lnTo>
                  <a:pt x="5667129" y="3585089"/>
                </a:lnTo>
                <a:lnTo>
                  <a:pt x="0" y="3585089"/>
                </a:lnTo>
                <a:lnTo>
                  <a:pt x="0" y="2287533"/>
                </a:lnTo>
                <a:lnTo>
                  <a:pt x="51672" y="2123653"/>
                </a:lnTo>
                <a:cubicBezTo>
                  <a:pt x="208567" y="1671963"/>
                  <a:pt x="415601" y="1243726"/>
                  <a:pt x="666110" y="845602"/>
                </a:cubicBezTo>
                <a:lnTo>
                  <a:pt x="687111" y="813690"/>
                </a:lnTo>
                <a:lnTo>
                  <a:pt x="739246" y="729608"/>
                </a:lnTo>
                <a:cubicBezTo>
                  <a:pt x="865415" y="535393"/>
                  <a:pt x="1002031" y="348593"/>
                  <a:pt x="1148300" y="170002"/>
                </a:cubicBezTo>
                <a:close/>
              </a:path>
            </a:pathLst>
          </a:custGeom>
          <a:ln>
            <a:noFill/>
          </a:ln>
        </p:spPr>
        <p:txBody>
          <a:bodyPr wrap="square">
            <a:noAutofit/>
          </a:bodyPr>
          <a:lstStyle>
            <a:lvl1pPr marL="0" indent="0" algn="ctr">
              <a:buNone/>
              <a:defRPr>
                <a:solidFill>
                  <a:srgbClr val="5E5E5E"/>
                </a:solidFill>
              </a:defRPr>
            </a:lvl1pPr>
          </a:lstStyle>
          <a:p>
            <a:endParaRPr lang="en-US"/>
          </a:p>
          <a:p>
            <a:endParaRPr lang="en-US"/>
          </a:p>
          <a:p>
            <a:r>
              <a:rPr lang="en-US"/>
              <a:t>Click to add photo</a:t>
            </a:r>
          </a:p>
        </p:txBody>
      </p:sp>
      <p:sp>
        <p:nvSpPr>
          <p:cNvPr id="35" name="Freeform 34">
            <a:extLst>
              <a:ext uri="{FF2B5EF4-FFF2-40B4-BE49-F238E27FC236}">
                <a16:creationId xmlns:a16="http://schemas.microsoft.com/office/drawing/2014/main" id="{23A91863-5EA5-034B-9D61-FC2D65837866}"/>
              </a:ext>
            </a:extLst>
          </p:cNvPr>
          <p:cNvSpPr/>
          <p:nvPr userDrawn="1"/>
        </p:nvSpPr>
        <p:spPr>
          <a:xfrm>
            <a:off x="8456245" y="176782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AC3A166-E984-FF4B-AACA-2FC67E1BA6F5}"/>
              </a:ext>
            </a:extLst>
          </p:cNvPr>
          <p:cNvSpPr/>
          <p:nvPr userDrawn="1"/>
        </p:nvSpPr>
        <p:spPr>
          <a:xfrm>
            <a:off x="9575436" y="265067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CA54045-4139-6141-AA47-E151A66C30C6}"/>
              </a:ext>
            </a:extLst>
          </p:cNvPr>
          <p:cNvCxnSpPr>
            <a:cxnSpLocks/>
          </p:cNvCxnSpPr>
          <p:nvPr userDrawn="1"/>
        </p:nvCxnSpPr>
        <p:spPr>
          <a:xfrm>
            <a:off x="4796852" y="3807502"/>
            <a:ext cx="0" cy="2353455"/>
          </a:xfrm>
          <a:prstGeom prst="line">
            <a:avLst/>
          </a:prstGeom>
          <a:ln>
            <a:solidFill>
              <a:srgbClr val="F5C05B"/>
            </a:solidFill>
          </a:ln>
        </p:spPr>
        <p:style>
          <a:lnRef idx="1">
            <a:schemeClr val="accent1"/>
          </a:lnRef>
          <a:fillRef idx="0">
            <a:schemeClr val="accent1"/>
          </a:fillRef>
          <a:effectRef idx="0">
            <a:schemeClr val="accent1"/>
          </a:effectRef>
          <a:fontRef idx="minor">
            <a:schemeClr val="tx1"/>
          </a:fontRef>
        </p:style>
      </p:cxnSp>
      <p:sp>
        <p:nvSpPr>
          <p:cNvPr id="37" name="Text Placeholder 25">
            <a:extLst>
              <a:ext uri="{FF2B5EF4-FFF2-40B4-BE49-F238E27FC236}">
                <a16:creationId xmlns:a16="http://schemas.microsoft.com/office/drawing/2014/main" id="{E9FDD1ED-6E32-0045-8A11-815BC4878797}"/>
              </a:ext>
            </a:extLst>
          </p:cNvPr>
          <p:cNvSpPr>
            <a:spLocks noGrp="1"/>
          </p:cNvSpPr>
          <p:nvPr>
            <p:ph type="body" sz="quarter" idx="17" hasCustomPrompt="1"/>
          </p:nvPr>
        </p:nvSpPr>
        <p:spPr>
          <a:xfrm>
            <a:off x="5006714" y="3962385"/>
            <a:ext cx="6859047" cy="1911602"/>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pic>
        <p:nvPicPr>
          <p:cNvPr id="38" name="Picture 37" descr="A picture containing drawing&#10;&#10;Description automatically generated">
            <a:extLst>
              <a:ext uri="{FF2B5EF4-FFF2-40B4-BE49-F238E27FC236}">
                <a16:creationId xmlns:a16="http://schemas.microsoft.com/office/drawing/2014/main" id="{440F79AD-8017-C741-B39C-D97128D38C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613" y="6202300"/>
            <a:ext cx="203964" cy="269828"/>
          </a:xfrm>
          <a:prstGeom prst="rect">
            <a:avLst/>
          </a:prstGeom>
        </p:spPr>
      </p:pic>
      <p:sp>
        <p:nvSpPr>
          <p:cNvPr id="39" name="TextBox 38">
            <a:extLst>
              <a:ext uri="{FF2B5EF4-FFF2-40B4-BE49-F238E27FC236}">
                <a16:creationId xmlns:a16="http://schemas.microsoft.com/office/drawing/2014/main" id="{53D6BF0D-DCCB-2048-9949-C20605E3FD77}"/>
              </a:ext>
            </a:extLst>
          </p:cNvPr>
          <p:cNvSpPr txBox="1"/>
          <p:nvPr userDrawn="1"/>
        </p:nvSpPr>
        <p:spPr>
          <a:xfrm>
            <a:off x="793577" y="6261968"/>
            <a:ext cx="10599865" cy="246221"/>
          </a:xfrm>
          <a:prstGeom prst="rect">
            <a:avLst/>
          </a:prstGeom>
          <a:noFill/>
        </p:spPr>
        <p:txBody>
          <a:bodyPr wrap="square" rtlCol="0">
            <a:spAutoFit/>
          </a:bodyPr>
          <a:lstStyle/>
          <a:p>
            <a:pPr algn="l"/>
            <a:r>
              <a:rPr lang="en-US" sz="1000">
                <a:solidFill>
                  <a:srgbClr val="406F70"/>
                </a:solidFill>
              </a:rPr>
              <a:t>INNOVATION FOR THE FOOD SERVICE SECTOR</a:t>
            </a:r>
          </a:p>
        </p:txBody>
      </p:sp>
    </p:spTree>
    <p:extLst>
      <p:ext uri="{BB962C8B-B14F-4D97-AF65-F5344CB8AC3E}">
        <p14:creationId xmlns:p14="http://schemas.microsoft.com/office/powerpoint/2010/main" val="1107843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hotos Slide">
    <p:spTree>
      <p:nvGrpSpPr>
        <p:cNvPr id="1" name=""/>
        <p:cNvGrpSpPr/>
        <p:nvPr/>
      </p:nvGrpSpPr>
      <p:grpSpPr>
        <a:xfrm>
          <a:off x="0" y="0"/>
          <a:ext cx="0" cy="0"/>
          <a:chOff x="0" y="0"/>
          <a:chExt cx="0" cy="0"/>
        </a:xfrm>
      </p:grpSpPr>
      <p:pic>
        <p:nvPicPr>
          <p:cNvPr id="49" name="Picture 48" descr="A picture containing drawing&#10;&#10;Description automatically generated">
            <a:extLst>
              <a:ext uri="{FF2B5EF4-FFF2-40B4-BE49-F238E27FC236}">
                <a16:creationId xmlns:a16="http://schemas.microsoft.com/office/drawing/2014/main" id="{321A129C-AE24-4647-93B2-5854962C0C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8432" y="6223371"/>
            <a:ext cx="203964" cy="269828"/>
          </a:xfrm>
          <a:prstGeom prst="rect">
            <a:avLst/>
          </a:prstGeom>
        </p:spPr>
      </p:pic>
      <p:sp>
        <p:nvSpPr>
          <p:cNvPr id="50" name="TextBox 49">
            <a:extLst>
              <a:ext uri="{FF2B5EF4-FFF2-40B4-BE49-F238E27FC236}">
                <a16:creationId xmlns:a16="http://schemas.microsoft.com/office/drawing/2014/main" id="{68867DF8-CD5D-A144-82EA-C1773F260396}"/>
              </a:ext>
            </a:extLst>
          </p:cNvPr>
          <p:cNvSpPr txBox="1"/>
          <p:nvPr userDrawn="1"/>
        </p:nvSpPr>
        <p:spPr>
          <a:xfrm>
            <a:off x="8659333" y="6246978"/>
            <a:ext cx="2749099" cy="246221"/>
          </a:xfrm>
          <a:prstGeom prst="rect">
            <a:avLst/>
          </a:prstGeom>
          <a:noFill/>
        </p:spPr>
        <p:txBody>
          <a:bodyPr wrap="square" rtlCol="0">
            <a:spAutoFit/>
          </a:bodyPr>
          <a:lstStyle/>
          <a:p>
            <a:pPr algn="r"/>
            <a:r>
              <a:rPr lang="en-US" sz="1000">
                <a:solidFill>
                  <a:srgbClr val="406F70"/>
                </a:solidFill>
              </a:rPr>
              <a:t>INNOVATION FOR THE FOOD SERVICE SECTOR</a:t>
            </a:r>
          </a:p>
        </p:txBody>
      </p:sp>
      <p:cxnSp>
        <p:nvCxnSpPr>
          <p:cNvPr id="54" name="Straight Connector 53">
            <a:extLst>
              <a:ext uri="{FF2B5EF4-FFF2-40B4-BE49-F238E27FC236}">
                <a16:creationId xmlns:a16="http://schemas.microsoft.com/office/drawing/2014/main" id="{97400C71-AB78-0A42-AB2E-8469E97585C9}"/>
              </a:ext>
            </a:extLst>
          </p:cNvPr>
          <p:cNvCxnSpPr/>
          <p:nvPr userDrawn="1"/>
        </p:nvCxnSpPr>
        <p:spPr>
          <a:xfrm flipH="1">
            <a:off x="6234807" y="1711826"/>
            <a:ext cx="5377589" cy="0"/>
          </a:xfrm>
          <a:prstGeom prst="line">
            <a:avLst/>
          </a:prstGeom>
          <a:ln w="19050">
            <a:solidFill>
              <a:srgbClr val="F5C05B"/>
            </a:solidFill>
          </a:ln>
        </p:spPr>
        <p:style>
          <a:lnRef idx="1">
            <a:schemeClr val="accent1"/>
          </a:lnRef>
          <a:fillRef idx="0">
            <a:schemeClr val="accent1"/>
          </a:fillRef>
          <a:effectRef idx="0">
            <a:schemeClr val="accent1"/>
          </a:effectRef>
          <a:fontRef idx="minor">
            <a:schemeClr val="tx1"/>
          </a:fontRef>
        </p:style>
      </p:cxnSp>
      <p:sp>
        <p:nvSpPr>
          <p:cNvPr id="55" name="Text Placeholder 23">
            <a:extLst>
              <a:ext uri="{FF2B5EF4-FFF2-40B4-BE49-F238E27FC236}">
                <a16:creationId xmlns:a16="http://schemas.microsoft.com/office/drawing/2014/main" id="{A85599C3-DEB6-F941-B964-10AF6B4D0C79}"/>
              </a:ext>
            </a:extLst>
          </p:cNvPr>
          <p:cNvSpPr>
            <a:spLocks noGrp="1"/>
          </p:cNvSpPr>
          <p:nvPr>
            <p:ph type="body" sz="quarter" idx="16" hasCustomPrompt="1"/>
          </p:nvPr>
        </p:nvSpPr>
        <p:spPr>
          <a:xfrm>
            <a:off x="6318620" y="819599"/>
            <a:ext cx="5279028" cy="697353"/>
          </a:xfrm>
        </p:spPr>
        <p:txBody>
          <a:bodyPr>
            <a:normAutofit/>
          </a:bodyPr>
          <a:lstStyle>
            <a:lvl1pPr marL="0" indent="0" algn="r">
              <a:buNone/>
              <a:defRPr sz="3600">
                <a:solidFill>
                  <a:srgbClr val="5E5E5E"/>
                </a:solidFill>
                <a:latin typeface="+mn-lt"/>
              </a:defRPr>
            </a:lvl1pPr>
          </a:lstStyle>
          <a:p>
            <a:pPr lvl="0"/>
            <a:r>
              <a:rPr lang="en-US"/>
              <a:t>TITLE</a:t>
            </a:r>
          </a:p>
        </p:txBody>
      </p:sp>
      <p:sp>
        <p:nvSpPr>
          <p:cNvPr id="56" name="Text Placeholder 25">
            <a:extLst>
              <a:ext uri="{FF2B5EF4-FFF2-40B4-BE49-F238E27FC236}">
                <a16:creationId xmlns:a16="http://schemas.microsoft.com/office/drawing/2014/main" id="{17724B10-6126-564F-A5D3-887B140EE4C1}"/>
              </a:ext>
            </a:extLst>
          </p:cNvPr>
          <p:cNvSpPr>
            <a:spLocks noGrp="1"/>
          </p:cNvSpPr>
          <p:nvPr>
            <p:ph type="body" sz="quarter" idx="17" hasCustomPrompt="1"/>
          </p:nvPr>
        </p:nvSpPr>
        <p:spPr>
          <a:xfrm>
            <a:off x="6325568" y="1953078"/>
            <a:ext cx="5273104" cy="3947440"/>
          </a:xfrm>
        </p:spPr>
        <p:txBody>
          <a:bodyPr>
            <a:noAutofit/>
          </a:bodyPr>
          <a:lstStyle>
            <a:lvl1pPr marL="0" indent="0" algn="just">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Picture Placeholder 66">
            <a:extLst>
              <a:ext uri="{FF2B5EF4-FFF2-40B4-BE49-F238E27FC236}">
                <a16:creationId xmlns:a16="http://schemas.microsoft.com/office/drawing/2014/main" id="{C1AEDE74-8885-6943-BC09-2D89D1600A23}"/>
              </a:ext>
            </a:extLst>
          </p:cNvPr>
          <p:cNvSpPr>
            <a:spLocks noGrp="1"/>
          </p:cNvSpPr>
          <p:nvPr>
            <p:ph type="pic" sz="quarter" idx="18"/>
          </p:nvPr>
        </p:nvSpPr>
        <p:spPr>
          <a:xfrm>
            <a:off x="0" y="-14989"/>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txBody>
          <a:bodyPr wrap="square" anchor="t">
            <a:noAutofit/>
          </a:bodyPr>
          <a:lstStyle>
            <a:lvl1pPr marL="0" indent="0" algn="ctr">
              <a:buNone/>
              <a:defRPr>
                <a:solidFill>
                  <a:srgbClr val="5E5E5E"/>
                </a:solidFill>
              </a:defRPr>
            </a:lvl1pPr>
          </a:lstStyle>
          <a:p>
            <a:endParaRPr lang="en-US"/>
          </a:p>
          <a:p>
            <a:endParaRPr lang="en-US"/>
          </a:p>
          <a:p>
            <a:endParaRPr lang="en-US"/>
          </a:p>
          <a:p>
            <a:endParaRPr lang="en-US"/>
          </a:p>
          <a:p>
            <a:r>
              <a:rPr lang="en-US"/>
              <a:t>Click to add photo</a:t>
            </a:r>
          </a:p>
        </p:txBody>
      </p:sp>
      <p:sp>
        <p:nvSpPr>
          <p:cNvPr id="65" name="Freeform 64">
            <a:extLst>
              <a:ext uri="{FF2B5EF4-FFF2-40B4-BE49-F238E27FC236}">
                <a16:creationId xmlns:a16="http://schemas.microsoft.com/office/drawing/2014/main" id="{C0ED7FF7-F7D6-8C4B-8D46-DB29490CC4BA}"/>
              </a:ext>
            </a:extLst>
          </p:cNvPr>
          <p:cNvSpPr/>
          <p:nvPr userDrawn="1"/>
        </p:nvSpPr>
        <p:spPr>
          <a:xfrm>
            <a:off x="2085425" y="4109757"/>
            <a:ext cx="2953770" cy="1305474"/>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solidFill>
            <a:srgbClr val="40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a:extLst>
              <a:ext uri="{FF2B5EF4-FFF2-40B4-BE49-F238E27FC236}">
                <a16:creationId xmlns:a16="http://schemas.microsoft.com/office/drawing/2014/main" id="{2CFCBA6A-C5E2-0E4D-9DE3-A035457BCA97}"/>
              </a:ext>
            </a:extLst>
          </p:cNvPr>
          <p:cNvSpPr/>
          <p:nvPr userDrawn="1"/>
        </p:nvSpPr>
        <p:spPr>
          <a:xfrm>
            <a:off x="3204616" y="4992602"/>
            <a:ext cx="1834579" cy="815098"/>
          </a:xfrm>
          <a:custGeom>
            <a:avLst/>
            <a:gdLst>
              <a:gd name="connsiteX0" fmla="*/ 5426896 w 11332213"/>
              <a:gd name="connsiteY0" fmla="*/ 0 h 5008483"/>
              <a:gd name="connsiteX1" fmla="*/ 6133050 w 11332213"/>
              <a:gd name="connsiteY1" fmla="*/ 0 h 5008483"/>
              <a:gd name="connsiteX2" fmla="*/ 6133050 w 11332213"/>
              <a:gd name="connsiteY2" fmla="*/ 3 h 5008483"/>
              <a:gd name="connsiteX3" fmla="*/ 11332213 w 11332213"/>
              <a:gd name="connsiteY3" fmla="*/ 3 h 5008483"/>
              <a:gd name="connsiteX4" fmla="*/ 11330326 w 11332213"/>
              <a:gd name="connsiteY4" fmla="*/ 37406 h 5008483"/>
              <a:gd name="connsiteX5" fmla="*/ 10575758 w 11332213"/>
              <a:gd name="connsiteY5" fmla="*/ 2305541 h 5008483"/>
              <a:gd name="connsiteX6" fmla="*/ 10433608 w 11332213"/>
              <a:gd name="connsiteY6" fmla="*/ 2526432 h 5008483"/>
              <a:gd name="connsiteX7" fmla="*/ 10436809 w 11332213"/>
              <a:gd name="connsiteY7" fmla="*/ 2526432 h 5008483"/>
              <a:gd name="connsiteX8" fmla="*/ 10322366 w 11332213"/>
              <a:gd name="connsiteY8" fmla="*/ 2694743 h 5008483"/>
              <a:gd name="connsiteX9" fmla="*/ 6397432 w 11332213"/>
              <a:gd name="connsiteY9" fmla="*/ 4983631 h 5008483"/>
              <a:gd name="connsiteX10" fmla="*/ 5905318 w 11332213"/>
              <a:gd name="connsiteY10" fmla="*/ 5008480 h 5008483"/>
              <a:gd name="connsiteX11" fmla="*/ 5905318 w 11332213"/>
              <a:gd name="connsiteY11" fmla="*/ 5008483 h 5008483"/>
              <a:gd name="connsiteX12" fmla="*/ 5199163 w 11332213"/>
              <a:gd name="connsiteY12" fmla="*/ 5008483 h 5008483"/>
              <a:gd name="connsiteX13" fmla="*/ 5199163 w 11332213"/>
              <a:gd name="connsiteY13" fmla="*/ 5008480 h 5008483"/>
              <a:gd name="connsiteX14" fmla="*/ 0 w 11332213"/>
              <a:gd name="connsiteY14" fmla="*/ 5008480 h 5008483"/>
              <a:gd name="connsiteX15" fmla="*/ 1887 w 11332213"/>
              <a:gd name="connsiteY15" fmla="*/ 4971077 h 5008483"/>
              <a:gd name="connsiteX16" fmla="*/ 815394 w 11332213"/>
              <a:gd name="connsiteY16" fmla="*/ 2607114 h 5008483"/>
              <a:gd name="connsiteX17" fmla="*/ 833803 w 11332213"/>
              <a:gd name="connsiteY17" fmla="*/ 2579140 h 5008483"/>
              <a:gd name="connsiteX18" fmla="*/ 879503 w 11332213"/>
              <a:gd name="connsiteY18" fmla="*/ 2505436 h 5008483"/>
              <a:gd name="connsiteX19" fmla="*/ 4934782 w 11332213"/>
              <a:gd name="connsiteY19" fmla="*/ 24852 h 5008483"/>
              <a:gd name="connsiteX20" fmla="*/ 5426896 w 11332213"/>
              <a:gd name="connsiteY20" fmla="*/ 3 h 500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332213" h="5008483">
                <a:moveTo>
                  <a:pt x="5426896" y="0"/>
                </a:moveTo>
                <a:lnTo>
                  <a:pt x="6133050" y="0"/>
                </a:lnTo>
                <a:lnTo>
                  <a:pt x="6133050" y="3"/>
                </a:lnTo>
                <a:lnTo>
                  <a:pt x="11332213" y="3"/>
                </a:lnTo>
                <a:lnTo>
                  <a:pt x="11330326" y="37406"/>
                </a:lnTo>
                <a:cubicBezTo>
                  <a:pt x="11246722" y="860639"/>
                  <a:pt x="10981656" y="1630227"/>
                  <a:pt x="10575758" y="2305541"/>
                </a:cubicBezTo>
                <a:lnTo>
                  <a:pt x="10433608" y="2526432"/>
                </a:lnTo>
                <a:lnTo>
                  <a:pt x="10436809" y="2526432"/>
                </a:lnTo>
                <a:lnTo>
                  <a:pt x="10322366" y="2694743"/>
                </a:lnTo>
                <a:cubicBezTo>
                  <a:pt x="9427334" y="3953341"/>
                  <a:pt x="8016078" y="4819248"/>
                  <a:pt x="6397432" y="4983631"/>
                </a:cubicBezTo>
                <a:lnTo>
                  <a:pt x="5905318" y="5008480"/>
                </a:lnTo>
                <a:lnTo>
                  <a:pt x="5905318" y="5008483"/>
                </a:lnTo>
                <a:lnTo>
                  <a:pt x="5199163" y="5008483"/>
                </a:lnTo>
                <a:lnTo>
                  <a:pt x="5199163" y="5008480"/>
                </a:lnTo>
                <a:lnTo>
                  <a:pt x="0" y="5008480"/>
                </a:lnTo>
                <a:lnTo>
                  <a:pt x="1887" y="4971077"/>
                </a:lnTo>
                <a:cubicBezTo>
                  <a:pt x="89472" y="4108643"/>
                  <a:pt x="376213" y="3305084"/>
                  <a:pt x="815394" y="2607114"/>
                </a:cubicBezTo>
                <a:lnTo>
                  <a:pt x="833803" y="2579140"/>
                </a:lnTo>
                <a:lnTo>
                  <a:pt x="879503" y="2505436"/>
                </a:lnTo>
                <a:cubicBezTo>
                  <a:pt x="1764272" y="1143487"/>
                  <a:pt x="3235203" y="197454"/>
                  <a:pt x="4934782" y="24852"/>
                </a:cubicBezTo>
                <a:lnTo>
                  <a:pt x="5426896" y="3"/>
                </a:lnTo>
                <a:close/>
              </a:path>
            </a:pathLst>
          </a:custGeom>
          <a:noFill/>
          <a:ln>
            <a:solidFill>
              <a:srgbClr val="F5C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720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12/2/21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82" r:id="rId4"/>
    <p:sldLayoutId id="2147483684" r:id="rId5"/>
    <p:sldLayoutId id="2147483687" r:id="rId6"/>
    <p:sldLayoutId id="2147483671" r:id="rId7"/>
    <p:sldLayoutId id="2147483652" r:id="rId8"/>
    <p:sldLayoutId id="2147483653" r:id="rId9"/>
    <p:sldLayoutId id="2147483678" r:id="rId10"/>
    <p:sldLayoutId id="2147483679" r:id="rId11"/>
    <p:sldLayoutId id="2147483680" r:id="rId12"/>
    <p:sldLayoutId id="2147483673" r:id="rId13"/>
    <p:sldLayoutId id="2147483676" r:id="rId14"/>
    <p:sldLayoutId id="2147483677" r:id="rId15"/>
    <p:sldLayoutId id="2147483685" r:id="rId16"/>
    <p:sldLayoutId id="2147483686" r:id="rId17"/>
    <p:sldLayoutId id="2147483672" r:id="rId18"/>
    <p:sldLayoutId id="2147483670" r:id="rId19"/>
    <p:sldLayoutId id="2147483664" r:id="rId20"/>
    <p:sldLayoutId id="2147483674" r:id="rId21"/>
    <p:sldLayoutId id="2147483675" r:id="rId22"/>
    <p:sldLayoutId id="2147483683"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assets.wwf.org.uk/downloads/wwf_catering_full_report.pdf?_ga=2.260765005.179122158.1561971478-1152898316.1561547209"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foodinnovation.how/wp-content/uploads/2021/08/43-Gourmet-Bag-Project.pdf" TargetMode="External"/><Relationship Id="rId2" Type="http://schemas.openxmlformats.org/officeDocument/2006/relationships/hyperlink" Target="https://www.gipuzkoa.eus/eu/-/-gourmet-bag-2-0-jatetxeetako-elikagaien-xahutzea-saihesteko-soluzio-ekologikoa" TargetMode="Externa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pribaronu.si/contact-and-company-details/?lang=en" TargetMode="External"/><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hyperlink" Target="https://www.foodinnovation.how/wp-content/uploads/2021/08/46-Ecological-Didactic-Farm-1.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zerowastescotland.org.uk/press-release/consider-carbon-footprint-food-climate-week-2"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https://www.evocco.com/about"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myemissions.green/food-carbon-footprint-calculator/" TargetMode="Externa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telegraph.co.uk/food-and-drink/features/carbon-neutral-restaurants-future-dining/"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diagramColors" Target="../diagrams/colors1.xml"/><Relationship Id="rId12" Type="http://schemas.openxmlformats.org/officeDocument/2006/relationships/image" Target="../media/image36.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openxmlformats.org/officeDocument/2006/relationships/image" Target="../media/image35.png"/><Relationship Id="rId5" Type="http://schemas.openxmlformats.org/officeDocument/2006/relationships/diagramLayout" Target="../diagrams/layout1.xml"/><Relationship Id="rId10" Type="http://schemas.openxmlformats.org/officeDocument/2006/relationships/image" Target="../media/image34.svg"/><Relationship Id="rId4" Type="http://schemas.openxmlformats.org/officeDocument/2006/relationships/diagramData" Target="../diagrams/data1.xml"/><Relationship Id="rId9" Type="http://schemas.openxmlformats.org/officeDocument/2006/relationships/image" Target="../media/image33.png"/><Relationship Id="rId14" Type="http://schemas.openxmlformats.org/officeDocument/2006/relationships/image" Target="../media/image3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stopfoodwaste.ie/resources/business/food-waste-in-your-business" TargetMode="External"/><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VGTPKKOVoz4&amp;t=17s" TargetMode="External"/><Relationship Id="rId2" Type="http://schemas.openxmlformats.org/officeDocument/2006/relationships/slideLayout" Target="../slideLayouts/slideLayout21.xml"/><Relationship Id="rId1" Type="http://schemas.openxmlformats.org/officeDocument/2006/relationships/video" Target="https://www.youtube.com/embed/VGTPKKOVoz4?start=17&amp;feature=oembed" TargetMode="Externa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customXml" Target="../ink/ink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eoi.es/blogs/piotradamlubiewa/2011/12/04/dp-2-food-waste-in-gastronomy-industry/" TargetMode="External"/><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unep.org/people/massimo-bottura" TargetMode="External"/><Relationship Id="rId7" Type="http://schemas.openxmlformats.org/officeDocument/2006/relationships/image" Target="../media/image51.jpeg"/><Relationship Id="rId2" Type="http://schemas.openxmlformats.org/officeDocument/2006/relationships/slideLayout" Target="../slideLayouts/slideLayout8.xml"/><Relationship Id="rId1" Type="http://schemas.openxmlformats.org/officeDocument/2006/relationships/video" Target="https://www.youtube.com/embed/Vz5lK5lzqYY?feature=oembed" TargetMode="External"/><Relationship Id="rId6" Type="http://schemas.openxmlformats.org/officeDocument/2006/relationships/hyperlink" Target="https://www.youtube.com/watch?v=Vz5lK5lzqYY&amp;t=24s" TargetMode="External"/><Relationship Id="rId5" Type="http://schemas.openxmlformats.org/officeDocument/2006/relationships/hyperlink" Target="https://www.ktchnrebel.com/douglas-mcmaster-zero-waste/" TargetMode="External"/><Relationship Id="rId4" Type="http://schemas.openxmlformats.org/officeDocument/2006/relationships/hyperlink" Target="https://www.bighospitality.co.uk/Article/2017/10/18/Matt-Orlando-chef-Amass-waste-cooking"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FMtSY7Gjkbk&amp;t=3s" TargetMode="External"/><Relationship Id="rId2" Type="http://schemas.openxmlformats.org/officeDocument/2006/relationships/slideLayout" Target="../slideLayouts/slideLayout21.xml"/><Relationship Id="rId1" Type="http://schemas.openxmlformats.org/officeDocument/2006/relationships/video" Target="https://www.youtube.com/embed/FMtSY7Gjkbk?start=3&amp;feature=oembed" TargetMode="External"/><Relationship Id="rId6" Type="http://schemas.openxmlformats.org/officeDocument/2006/relationships/image" Target="../media/image52.jpeg"/><Relationship Id="rId5" Type="http://schemas.openxmlformats.org/officeDocument/2006/relationships/hyperlink" Target="https://lovefoodhatewaste.com/fwaw" TargetMode="External"/><Relationship Id="rId4" Type="http://schemas.openxmlformats.org/officeDocument/2006/relationships/hyperlink" Target="https://wrap.org.u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1.xml"/><Relationship Id="rId1" Type="http://schemas.openxmlformats.org/officeDocument/2006/relationships/video" Target="https://www.youtube.com/embed/xj9P2Gawk9I?feature=oembed" TargetMode="External"/><Relationship Id="rId6" Type="http://schemas.openxmlformats.org/officeDocument/2006/relationships/image" Target="../media/image55.jpeg"/><Relationship Id="rId5" Type="http://schemas.openxmlformats.org/officeDocument/2006/relationships/hyperlink" Target="https://www.youtube.com/watch?v=xj9P2Gawk9I" TargetMode="Externa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hyperlink" Target="https://www.nottingham.ac.uk/biosciences/documents/business/food-innovation-centre/food-waste-management-and-valorisation.pdf" TargetMode="External"/><Relationship Id="rId3" Type="http://schemas.openxmlformats.org/officeDocument/2006/relationships/hyperlink" Target="http://www.foodwaste.ie/" TargetMode="External"/><Relationship Id="rId7" Type="http://schemas.openxmlformats.org/officeDocument/2006/relationships/hyperlink" Target="https://foodtank.com/news/2019/09/spains-first-food-sharing-app-is-tackling-food-waste/" TargetMode="External"/><Relationship Id="rId2" Type="http://schemas.openxmlformats.org/officeDocument/2006/relationships/hyperlink" Target="https://stopfoodwaste.ie/resource/top-tips-for-reducing-food-waste-in-food-service-businesses" TargetMode="External"/><Relationship Id="rId1" Type="http://schemas.openxmlformats.org/officeDocument/2006/relationships/slideLayout" Target="../slideLayouts/slideLayout14.xml"/><Relationship Id="rId6" Type="http://schemas.openxmlformats.org/officeDocument/2006/relationships/hyperlink" Target="https://ec.europa.eu/newsroom/sante/items/691528" TargetMode="External"/><Relationship Id="rId5" Type="http://schemas.openxmlformats.org/officeDocument/2006/relationships/hyperlink" Target="https://www.cheaperwaste.co.uk/blog/food-waste-the-complete-2020-guide/" TargetMode="External"/><Relationship Id="rId4" Type="http://schemas.openxmlformats.org/officeDocument/2006/relationships/hyperlink" Target="https://foodwastecharter.i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fao.org/3/a0701e/a0701e00.htm" TargetMode="External"/><Relationship Id="rId1" Type="http://schemas.openxmlformats.org/officeDocument/2006/relationships/slideLayout" Target="../slideLayouts/slideLayout13.xml"/><Relationship Id="rId4" Type="http://schemas.openxmlformats.org/officeDocument/2006/relationships/hyperlink" Target="https://pxhere.com/en/photo/854819"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uTyEuOSY_pY" TargetMode="External"/><Relationship Id="rId2" Type="http://schemas.openxmlformats.org/officeDocument/2006/relationships/slideLayout" Target="../slideLayouts/slideLayout21.xml"/><Relationship Id="rId1" Type="http://schemas.openxmlformats.org/officeDocument/2006/relationships/video" Target="https://www.youtube.com/embed/uTyEuOSY_pY?feature=oembed" TargetMode="Externa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citytosea.org.uk/plastic-free-living/" TargetMode="Externa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s://www.cafebrands.ie/everything-you-need-to-know-about-bagasse-use-in-food-packaging/" TargetMode="Externa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hyperlink" Target="https://www.europeansources.info/record/you-are-part-of-the-food-chain-key-facts-and-figures-on-the-food-supply-chain-in-the-european-union/" TargetMode="Externa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hyperlink" Target="https://www.foeeurope.org/sites/default/files/materials_and_waste/2018/unwrapped_-_throwaway_plastic_failing_to_solve_europes_food_waste_problem.pdf" TargetMode="External"/><Relationship Id="rId2" Type="http://schemas.openxmlformats.org/officeDocument/2006/relationships/hyperlink" Target="https://ec.europa.eu/food/sites/food/files/safety/docs/fw_lib_fw_expo2015_fusions_data-set_151015.pdf"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hyperlink" Target="https://ourworldindata.org/food-ghg-emissions" TargetMode="Externa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hyperlink" Target="http://ec.europa.eu/eurostat/data/database?p_p_id=NavTreeportletprod_WAR_NavTreeportletprod_INSTANCE_nPqeVbPXRmWQ&amp;p_p_lifecycle=0&amp;p_p_state=normal&amp;p_p_mode=view&amp;p_p_col_id=column-2&amp;p_p_col_count=1.%20" TargetMode="External"/><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foodinnovation.how/wp-content/uploads/2021/08/94-Simply-Green.pdf" TargetMode="Externa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1.xml"/><Relationship Id="rId1" Type="http://schemas.openxmlformats.org/officeDocument/2006/relationships/video" Target="https://www.youtube.com/embed/_6xlNyWPpB8?feature=oembed" TargetMode="External"/><Relationship Id="rId4" Type="http://schemas.openxmlformats.org/officeDocument/2006/relationships/hyperlink" Target="https://www.youtube.com/watch?v=_6xlNyWPpB8&amp;list=RDCMUCsooa4yRKGN_zEE8iknghZA&amp;index=1"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ourworldindata.org/about" TargetMode="Externa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5.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foodinnovation.how/wp-content/uploads/2021/08/83-Organic-Dairy-Vending-Machines.pdf" TargetMode="Externa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hyperlink" Target="https://www.irishtimes.com/news/environment/reuse-repair-recycle-circular-economy-legislation-set-to-have-huge-impact-1.4597151" TargetMode="Externa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ec.europa.eu/info/sites/default/files/conferences/food2030_2017/4.1.2_food_in_a_green_light-cathy_maguire_eea_0.pdf"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s://www.wrap.org.uk/sites/files/wrap/Considerations-for-compostable-plastic-packaging.pdf#page=16" TargetMode="External"/><Relationship Id="rId2" Type="http://schemas.openxmlformats.org/officeDocument/2006/relationships/image" Target="../media/image83.jpeg"/><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hyperlink" Target="https://bbsrc.ukri.org/research/food-security/" TargetMode="External"/><Relationship Id="rId2" Type="http://schemas.openxmlformats.org/officeDocument/2006/relationships/image" Target="../media/image19.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F4C7CE-415E-B446-A374-02A0FC4D1E84}"/>
              </a:ext>
            </a:extLst>
          </p:cNvPr>
          <p:cNvSpPr>
            <a:spLocks noGrp="1"/>
          </p:cNvSpPr>
          <p:nvPr>
            <p:ph type="body" sz="quarter" idx="19"/>
          </p:nvPr>
        </p:nvSpPr>
        <p:spPr>
          <a:xfrm>
            <a:off x="576715" y="4895851"/>
            <a:ext cx="4564302" cy="1590674"/>
          </a:xfrm>
        </p:spPr>
        <p:txBody>
          <a:bodyPr>
            <a:noAutofit/>
          </a:bodyPr>
          <a:lstStyle/>
          <a:p>
            <a:r>
              <a:rPr lang="sl-SI" sz="3600" dirty="0"/>
              <a:t>Prehranski trendi v dobi podnebnih sprememb</a:t>
            </a:r>
            <a:endParaRPr lang="en-US" sz="3600" dirty="0"/>
          </a:p>
        </p:txBody>
      </p:sp>
      <p:sp>
        <p:nvSpPr>
          <p:cNvPr id="5" name="Text Placeholder 4">
            <a:extLst>
              <a:ext uri="{FF2B5EF4-FFF2-40B4-BE49-F238E27FC236}">
                <a16:creationId xmlns:a16="http://schemas.microsoft.com/office/drawing/2014/main" id="{C334D751-361D-314B-9BE7-2E8A64BE0AC2}"/>
              </a:ext>
            </a:extLst>
          </p:cNvPr>
          <p:cNvSpPr>
            <a:spLocks noGrp="1"/>
          </p:cNvSpPr>
          <p:nvPr>
            <p:ph type="body" sz="quarter" idx="20"/>
          </p:nvPr>
        </p:nvSpPr>
        <p:spPr>
          <a:xfrm>
            <a:off x="576716" y="4125269"/>
            <a:ext cx="3195485" cy="837258"/>
          </a:xfrm>
        </p:spPr>
        <p:txBody>
          <a:bodyPr>
            <a:normAutofit/>
          </a:bodyPr>
          <a:lstStyle/>
          <a:p>
            <a:r>
              <a:rPr lang="en-US" sz="4800" dirty="0"/>
              <a:t>Modul 2</a:t>
            </a:r>
          </a:p>
        </p:txBody>
      </p:sp>
      <p:pic>
        <p:nvPicPr>
          <p:cNvPr id="6" name="Picture 5" descr="A picture containing person, holding, indoor, hand&#10;&#10;Description automatically generated">
            <a:extLst>
              <a:ext uri="{FF2B5EF4-FFF2-40B4-BE49-F238E27FC236}">
                <a16:creationId xmlns:a16="http://schemas.microsoft.com/office/drawing/2014/main" id="{5301411B-83D8-9C47-B90F-3A1D1253C5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45532" y="-444608"/>
            <a:ext cx="10246468" cy="8299665"/>
          </a:xfrm>
          <a:prstGeom prst="rect">
            <a:avLst/>
          </a:prstGeom>
        </p:spPr>
      </p:pic>
    </p:spTree>
    <p:extLst>
      <p:ext uri="{BB962C8B-B14F-4D97-AF65-F5344CB8AC3E}">
        <p14:creationId xmlns:p14="http://schemas.microsoft.com/office/powerpoint/2010/main" val="250316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89576C3-B392-4D96-B866-39667B674094}"/>
              </a:ext>
            </a:extLst>
          </p:cNvPr>
          <p:cNvSpPr txBox="1"/>
          <p:nvPr/>
        </p:nvSpPr>
        <p:spPr>
          <a:xfrm>
            <a:off x="4060194" y="246580"/>
            <a:ext cx="4225324" cy="646331"/>
          </a:xfrm>
          <a:prstGeom prst="rect">
            <a:avLst/>
          </a:prstGeom>
          <a:noFill/>
        </p:spPr>
        <p:txBody>
          <a:bodyPr wrap="none" rtlCol="0">
            <a:spAutoFit/>
          </a:bodyPr>
          <a:lstStyle/>
          <a:p>
            <a:pPr algn="ctr"/>
            <a:r>
              <a:rPr lang="sl-SI" sz="3600" b="1" dirty="0">
                <a:solidFill>
                  <a:srgbClr val="F5C05B"/>
                </a:solidFill>
              </a:rPr>
              <a:t>Kaj se mora zgoditi </a:t>
            </a:r>
            <a:r>
              <a:rPr lang="en-US" sz="3600" b="1" dirty="0">
                <a:solidFill>
                  <a:srgbClr val="F5C05B"/>
                </a:solidFill>
              </a:rPr>
              <a:t>…</a:t>
            </a:r>
            <a:endParaRPr lang="en-IE" sz="3600" b="1" dirty="0">
              <a:solidFill>
                <a:srgbClr val="F5C05B"/>
              </a:solidFill>
            </a:endParaRPr>
          </a:p>
        </p:txBody>
      </p:sp>
      <p:sp>
        <p:nvSpPr>
          <p:cNvPr id="2" name="TextBox 1">
            <a:extLst>
              <a:ext uri="{FF2B5EF4-FFF2-40B4-BE49-F238E27FC236}">
                <a16:creationId xmlns:a16="http://schemas.microsoft.com/office/drawing/2014/main" id="{E579C5AA-0B5E-4CED-9A62-3036A2854185}"/>
              </a:ext>
            </a:extLst>
          </p:cNvPr>
          <p:cNvSpPr txBox="1"/>
          <p:nvPr/>
        </p:nvSpPr>
        <p:spPr>
          <a:xfrm>
            <a:off x="91440" y="6108672"/>
            <a:ext cx="4202130" cy="615553"/>
          </a:xfrm>
          <a:prstGeom prst="rect">
            <a:avLst/>
          </a:prstGeom>
          <a:noFill/>
        </p:spPr>
        <p:txBody>
          <a:bodyPr wrap="square" rtlCol="0">
            <a:spAutoFit/>
          </a:bodyPr>
          <a:lstStyle/>
          <a:p>
            <a:r>
              <a:rPr lang="en-US" sz="1600" dirty="0">
                <a:solidFill>
                  <a:srgbClr val="085156"/>
                </a:solidFill>
              </a:rPr>
              <a:t>Source: </a:t>
            </a:r>
            <a:r>
              <a:rPr lang="en-US" sz="1600" u="sng" dirty="0">
                <a:solidFill>
                  <a:srgbClr val="0070C0"/>
                </a:solidFill>
              </a:rPr>
              <a:t>http:www.wri.org/sustfoodfuture</a:t>
            </a:r>
          </a:p>
          <a:p>
            <a:endParaRPr lang="en-US" dirty="0"/>
          </a:p>
        </p:txBody>
      </p:sp>
      <p:pic>
        <p:nvPicPr>
          <p:cNvPr id="6" name="Picture 5">
            <a:extLst>
              <a:ext uri="{FF2B5EF4-FFF2-40B4-BE49-F238E27FC236}">
                <a16:creationId xmlns:a16="http://schemas.microsoft.com/office/drawing/2014/main" id="{A8FA1D58-7DDE-410F-925F-6A7292395AAA}"/>
              </a:ext>
            </a:extLst>
          </p:cNvPr>
          <p:cNvPicPr/>
          <p:nvPr/>
        </p:nvPicPr>
        <p:blipFill rotWithShape="1">
          <a:blip r:embed="rId2" cstate="screen">
            <a:extLst>
              <a:ext uri="{28A0092B-C50C-407E-A947-70E740481C1C}">
                <a14:useLocalDpi xmlns:a14="http://schemas.microsoft.com/office/drawing/2010/main"/>
              </a:ext>
            </a:extLst>
          </a:blip>
          <a:srcRect l="13699" t="17835" r="6418" b="11790"/>
          <a:stretch/>
        </p:blipFill>
        <p:spPr>
          <a:xfrm>
            <a:off x="871269" y="734060"/>
            <a:ext cx="10979835" cy="5666733"/>
          </a:xfrm>
          <a:prstGeom prst="rect">
            <a:avLst/>
          </a:prstGeom>
        </p:spPr>
      </p:pic>
      <p:sp>
        <p:nvSpPr>
          <p:cNvPr id="3" name="Text Box 2">
            <a:extLst>
              <a:ext uri="{FF2B5EF4-FFF2-40B4-BE49-F238E27FC236}">
                <a16:creationId xmlns:a16="http://schemas.microsoft.com/office/drawing/2014/main" id="{BCE79005-0A88-45F3-A164-4E13932B1945}"/>
              </a:ext>
            </a:extLst>
          </p:cNvPr>
          <p:cNvSpPr txBox="1">
            <a:spLocks noChangeArrowheads="1"/>
          </p:cNvSpPr>
          <p:nvPr/>
        </p:nvSpPr>
        <p:spPr bwMode="auto">
          <a:xfrm>
            <a:off x="1277805" y="1315407"/>
            <a:ext cx="18294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POTREBOVALI BOMO</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4" name="Text Box 9">
            <a:extLst>
              <a:ext uri="{FF2B5EF4-FFF2-40B4-BE49-F238E27FC236}">
                <a16:creationId xmlns:a16="http://schemas.microsoft.com/office/drawing/2014/main" id="{4233CF65-1DCE-4298-8151-B7A3D8EA4706}"/>
              </a:ext>
            </a:extLst>
          </p:cNvPr>
          <p:cNvSpPr txBox="1">
            <a:spLocks noChangeArrowheads="1"/>
          </p:cNvSpPr>
          <p:nvPr/>
        </p:nvSpPr>
        <p:spPr bwMode="auto">
          <a:xfrm>
            <a:off x="9049310" y="4384025"/>
            <a:ext cx="189388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Boljša krma</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9" name="Text Box 21">
            <a:extLst>
              <a:ext uri="{FF2B5EF4-FFF2-40B4-BE49-F238E27FC236}">
                <a16:creationId xmlns:a16="http://schemas.microsoft.com/office/drawing/2014/main" id="{6D2EBCA2-86C4-4886-9CA1-1081A809013A}"/>
              </a:ext>
            </a:extLst>
          </p:cNvPr>
          <p:cNvSpPr txBox="1">
            <a:spLocks noChangeArrowheads="1"/>
          </p:cNvSpPr>
          <p:nvPr/>
        </p:nvSpPr>
        <p:spPr bwMode="auto">
          <a:xfrm>
            <a:off x="10642177" y="4809232"/>
            <a:ext cx="113295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Rastlinski </a:t>
            </a:r>
            <a:r>
              <a:rPr kumimoji="0" lang="sl-SI" altLang="en-US" sz="1100" b="1" i="0" u="none" strike="noStrike" cap="none" normalizeH="0" baseline="0" dirty="0" err="1">
                <a:ln>
                  <a:noFill/>
                </a:ln>
                <a:solidFill>
                  <a:srgbClr val="CC9030"/>
                </a:solidFill>
                <a:effectLst/>
                <a:latin typeface="Source Sans 3" charset="0"/>
                <a:ea typeface="Meiryo" panose="020B0604030504040204" pitchFamily="34" charset="-128"/>
                <a:cs typeface="Times New Roman" panose="02020603050405020304" pitchFamily="18" charset="0"/>
              </a:rPr>
              <a:t>burgerji</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0" name="Text Box 23">
            <a:extLst>
              <a:ext uri="{FF2B5EF4-FFF2-40B4-BE49-F238E27FC236}">
                <a16:creationId xmlns:a16="http://schemas.microsoft.com/office/drawing/2014/main" id="{81C3CC67-5D46-4B85-80AD-9EF3162D2844}"/>
              </a:ext>
            </a:extLst>
          </p:cNvPr>
          <p:cNvSpPr txBox="1">
            <a:spLocks noChangeArrowheads="1"/>
          </p:cNvSpPr>
          <p:nvPr/>
        </p:nvSpPr>
        <p:spPr bwMode="auto">
          <a:xfrm>
            <a:off x="6096000" y="2067724"/>
            <a:ext cx="1166813"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Trenutno za kmetijstvo uporabljamo</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1" name="Text Box 28">
            <a:extLst>
              <a:ext uri="{FF2B5EF4-FFF2-40B4-BE49-F238E27FC236}">
                <a16:creationId xmlns:a16="http://schemas.microsoft.com/office/drawing/2014/main" id="{A459CBBF-2DD4-4910-A6D5-E23D71BA1D2C}"/>
              </a:ext>
            </a:extLst>
          </p:cNvPr>
          <p:cNvSpPr txBox="1">
            <a:spLocks noChangeArrowheads="1"/>
          </p:cNvSpPr>
          <p:nvPr/>
        </p:nvSpPr>
        <p:spPr bwMode="auto">
          <a:xfrm>
            <a:off x="4690066" y="1340025"/>
            <a:ext cx="296556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l-SI"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PREPREČITI MORAMO ŠIRITEV KMETIJSTVA</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12" name="Text Box 29">
            <a:extLst>
              <a:ext uri="{FF2B5EF4-FFF2-40B4-BE49-F238E27FC236}">
                <a16:creationId xmlns:a16="http://schemas.microsoft.com/office/drawing/2014/main" id="{6409497E-6B37-4DD8-96E4-FB79E9E96244}"/>
              </a:ext>
            </a:extLst>
          </p:cNvPr>
          <p:cNvSpPr txBox="1">
            <a:spLocks noChangeArrowheads="1"/>
          </p:cNvSpPr>
          <p:nvPr/>
        </p:nvSpPr>
        <p:spPr bwMode="auto">
          <a:xfrm>
            <a:off x="8235544" y="1331159"/>
            <a:ext cx="240663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EMISIJE LAHKO ZNIŽAMO</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13" name="Text Box 25">
            <a:extLst>
              <a:ext uri="{FF2B5EF4-FFF2-40B4-BE49-F238E27FC236}">
                <a16:creationId xmlns:a16="http://schemas.microsoft.com/office/drawing/2014/main" id="{E77AAC7E-3280-4FDF-8D1E-091B28B73341}"/>
              </a:ext>
            </a:extLst>
          </p:cNvPr>
          <p:cNvSpPr txBox="1">
            <a:spLocks noChangeArrowheads="1"/>
          </p:cNvSpPr>
          <p:nvPr/>
        </p:nvSpPr>
        <p:spPr bwMode="auto">
          <a:xfrm>
            <a:off x="3441943" y="2206784"/>
            <a:ext cx="1002999"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sl-SI" altLang="en-US" sz="1100" b="1" dirty="0">
                <a:solidFill>
                  <a:srgbClr val="CC9030"/>
                </a:solidFill>
                <a:latin typeface="Source Sans 3" charset="0"/>
                <a:ea typeface="Meiryo" panose="020B0604030504040204" pitchFamily="34" charset="-128"/>
                <a:cs typeface="Times New Roman" panose="02020603050405020304" pitchFamily="18" charset="0"/>
              </a:rPr>
              <a:t>V</a:t>
            </a:r>
            <a:r>
              <a:rPr kumimoji="0" lang="sl-SI"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EČ HRANE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4" name="Text Box 30">
            <a:extLst>
              <a:ext uri="{FF2B5EF4-FFF2-40B4-BE49-F238E27FC236}">
                <a16:creationId xmlns:a16="http://schemas.microsoft.com/office/drawing/2014/main" id="{F507CAF0-4046-4C8D-82CA-AD43859FB2E4}"/>
              </a:ext>
            </a:extLst>
          </p:cNvPr>
          <p:cNvSpPr txBox="1">
            <a:spLocks noChangeArrowheads="1"/>
          </p:cNvSpPr>
          <p:nvPr/>
        </p:nvSpPr>
        <p:spPr bwMode="auto">
          <a:xfrm>
            <a:off x="1680476" y="2822081"/>
            <a:ext cx="611506"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FFFF"/>
                </a:solidFill>
                <a:effectLst/>
                <a:latin typeface="DIN Condensed" charset="0"/>
                <a:ea typeface="Meiryo" panose="020B0604030504040204" pitchFamily="34" charset="-128"/>
                <a:cs typeface="Times New Roman" panose="02020603050405020304" pitchFamily="18" charset="0"/>
              </a:rPr>
              <a:t>2010</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5" name="Text Box 31">
            <a:extLst>
              <a:ext uri="{FF2B5EF4-FFF2-40B4-BE49-F238E27FC236}">
                <a16:creationId xmlns:a16="http://schemas.microsoft.com/office/drawing/2014/main" id="{06B669BE-068A-4731-A27C-A24EFEF4B31E}"/>
              </a:ext>
            </a:extLst>
          </p:cNvPr>
          <p:cNvSpPr txBox="1">
            <a:spLocks noChangeArrowheads="1"/>
          </p:cNvSpPr>
          <p:nvPr/>
        </p:nvSpPr>
        <p:spPr bwMode="auto">
          <a:xfrm>
            <a:off x="2517115" y="2808271"/>
            <a:ext cx="538399"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FFFF"/>
                </a:solidFill>
                <a:effectLst/>
                <a:latin typeface="DIN Condensed" charset="0"/>
                <a:ea typeface="Meiryo" panose="020B0604030504040204" pitchFamily="34" charset="-128"/>
                <a:cs typeface="Times New Roman" panose="02020603050405020304" pitchFamily="18" charset="0"/>
              </a:rPr>
              <a:t>2050</a:t>
            </a:r>
            <a:endParaRPr kumimoji="0" lang="en-US" altLang="en-US" sz="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6" name="Text Box 34">
            <a:extLst>
              <a:ext uri="{FF2B5EF4-FFF2-40B4-BE49-F238E27FC236}">
                <a16:creationId xmlns:a16="http://schemas.microsoft.com/office/drawing/2014/main" id="{B6D46BB9-D9D8-49BA-8633-79198D2A1B06}"/>
              </a:ext>
            </a:extLst>
          </p:cNvPr>
          <p:cNvSpPr txBox="1">
            <a:spLocks noChangeArrowheads="1"/>
          </p:cNvSpPr>
          <p:nvPr/>
        </p:nvSpPr>
        <p:spPr bwMode="auto">
          <a:xfrm>
            <a:off x="9580283" y="2505152"/>
            <a:ext cx="7078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-67%</a:t>
            </a:r>
            <a:endParaRPr kumimoji="0" lang="en-US" altLang="en-US" sz="1600" b="1" i="0" u="none" strike="noStrike" cap="none" normalizeH="0" baseline="0" dirty="0">
              <a:ln>
                <a:noFill/>
              </a:ln>
              <a:solidFill>
                <a:schemeClr val="tx1"/>
              </a:solidFill>
              <a:effectLst/>
              <a:latin typeface="Arial" panose="020B0604020202020204" pitchFamily="34" charset="0"/>
            </a:endParaRPr>
          </a:p>
        </p:txBody>
      </p:sp>
      <p:sp>
        <p:nvSpPr>
          <p:cNvPr id="17" name="Text Box 36">
            <a:extLst>
              <a:ext uri="{FF2B5EF4-FFF2-40B4-BE49-F238E27FC236}">
                <a16:creationId xmlns:a16="http://schemas.microsoft.com/office/drawing/2014/main" id="{CE29868F-C6A8-4842-B348-E697B895063A}"/>
              </a:ext>
            </a:extLst>
          </p:cNvPr>
          <p:cNvSpPr txBox="1">
            <a:spLocks noChangeArrowheads="1"/>
          </p:cNvSpPr>
          <p:nvPr/>
        </p:nvSpPr>
        <p:spPr bwMode="auto">
          <a:xfrm>
            <a:off x="8704147" y="2036040"/>
            <a:ext cx="6270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12 Gt CO</a:t>
            </a:r>
            <a:r>
              <a:rPr kumimoji="0" lang="en-US" altLang="en-US" sz="1200" b="1" i="0" u="none" strike="noStrike" cap="none" normalizeH="0" baseline="-30000" dirty="0">
                <a:ln>
                  <a:noFill/>
                </a:ln>
                <a:solidFill>
                  <a:schemeClr val="bg1"/>
                </a:solidFill>
                <a:effectLst/>
                <a:latin typeface="DIN Condensed" charset="0"/>
                <a:ea typeface="Meiryo" panose="020B0604030504040204" pitchFamily="34" charset="-128"/>
                <a:cs typeface="Times New Roman" panose="02020603050405020304" pitchFamily="18" charset="0"/>
              </a:rPr>
              <a:t>2</a:t>
            </a: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e</a:t>
            </a:r>
            <a:endParaRPr kumimoji="0" lang="en-US" altLang="en-US" sz="1200" b="1" i="0" u="none" strike="noStrike" cap="none" normalizeH="0" baseline="0" dirty="0">
              <a:ln>
                <a:noFill/>
              </a:ln>
              <a:solidFill>
                <a:schemeClr val="bg1"/>
              </a:solidFill>
              <a:effectLst/>
              <a:latin typeface="Arial" panose="020B0604020202020204" pitchFamily="34" charset="0"/>
            </a:endParaRPr>
          </a:p>
        </p:txBody>
      </p:sp>
      <p:sp>
        <p:nvSpPr>
          <p:cNvPr id="18" name="Text Box 38">
            <a:extLst>
              <a:ext uri="{FF2B5EF4-FFF2-40B4-BE49-F238E27FC236}">
                <a16:creationId xmlns:a16="http://schemas.microsoft.com/office/drawing/2014/main" id="{07C9334E-9BCF-4EC2-9C60-57502EE9EADF}"/>
              </a:ext>
            </a:extLst>
          </p:cNvPr>
          <p:cNvSpPr txBox="1">
            <a:spLocks noChangeArrowheads="1"/>
          </p:cNvSpPr>
          <p:nvPr/>
        </p:nvSpPr>
        <p:spPr bwMode="auto">
          <a:xfrm>
            <a:off x="3670443" y="1916007"/>
            <a:ext cx="7078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56%</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9" name="Text Box 35">
            <a:extLst>
              <a:ext uri="{FF2B5EF4-FFF2-40B4-BE49-F238E27FC236}">
                <a16:creationId xmlns:a16="http://schemas.microsoft.com/office/drawing/2014/main" id="{1B64F1D0-DB97-494B-9700-EB97BCF81D2F}"/>
              </a:ext>
            </a:extLst>
          </p:cNvPr>
          <p:cNvSpPr txBox="1">
            <a:spLocks noChangeArrowheads="1"/>
          </p:cNvSpPr>
          <p:nvPr/>
        </p:nvSpPr>
        <p:spPr bwMode="auto">
          <a:xfrm>
            <a:off x="6096000" y="2575065"/>
            <a:ext cx="9144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24">
            <a:extLst>
              <a:ext uri="{FF2B5EF4-FFF2-40B4-BE49-F238E27FC236}">
                <a16:creationId xmlns:a16="http://schemas.microsoft.com/office/drawing/2014/main" id="{F770B71B-3B71-4FE8-851C-ED994269AF97}"/>
              </a:ext>
            </a:extLst>
          </p:cNvPr>
          <p:cNvSpPr txBox="1">
            <a:spLocks noChangeArrowheads="1"/>
          </p:cNvSpPr>
          <p:nvPr/>
        </p:nvSpPr>
        <p:spPr bwMode="auto">
          <a:xfrm>
            <a:off x="6158425" y="2937695"/>
            <a:ext cx="116681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sl-SI" altLang="en-US" sz="1100" b="1" dirty="0">
                <a:solidFill>
                  <a:srgbClr val="CC9030"/>
                </a:solidFill>
                <a:latin typeface="Source Sans 3" charset="0"/>
                <a:ea typeface="Meiryo" panose="020B0604030504040204" pitchFamily="34" charset="-128"/>
                <a:cs typeface="Times New Roman" panose="02020603050405020304" pitchFamily="18" charset="0"/>
              </a:rPr>
              <a:t>r</a:t>
            </a:r>
            <a:r>
              <a:rPr kumimoji="0" lang="sl-SI"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azpoložljivih rodovitnih kapacitet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1" name="Text Box 32">
            <a:extLst>
              <a:ext uri="{FF2B5EF4-FFF2-40B4-BE49-F238E27FC236}">
                <a16:creationId xmlns:a16="http://schemas.microsoft.com/office/drawing/2014/main" id="{DB5DB628-666A-429B-BD61-21D54C681D07}"/>
              </a:ext>
            </a:extLst>
          </p:cNvPr>
          <p:cNvSpPr txBox="1">
            <a:spLocks noChangeArrowheads="1"/>
          </p:cNvSpPr>
          <p:nvPr/>
        </p:nvSpPr>
        <p:spPr bwMode="auto">
          <a:xfrm>
            <a:off x="4154488" y="1835150"/>
            <a:ext cx="4572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DIN Condensed" charset="0"/>
                <a:ea typeface="Meiryo" panose="020B0604030504040204" pitchFamily="34" charset="-128"/>
                <a:cs typeface="Times New Roman" panose="02020603050405020304" pitchFamily="18" charset="0"/>
              </a:rPr>
              <a:t>2010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33">
            <a:extLst>
              <a:ext uri="{FF2B5EF4-FFF2-40B4-BE49-F238E27FC236}">
                <a16:creationId xmlns:a16="http://schemas.microsoft.com/office/drawing/2014/main" id="{2D76D1B0-5C32-47B9-9BA3-F7B7E601639D}"/>
              </a:ext>
            </a:extLst>
          </p:cNvPr>
          <p:cNvSpPr txBox="1">
            <a:spLocks noChangeArrowheads="1"/>
          </p:cNvSpPr>
          <p:nvPr/>
        </p:nvSpPr>
        <p:spPr bwMode="auto">
          <a:xfrm>
            <a:off x="4611688" y="1835150"/>
            <a:ext cx="45720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FFFFFF"/>
                </a:solidFill>
                <a:effectLst/>
                <a:latin typeface="DIN Condensed" charset="0"/>
                <a:ea typeface="Meiryo" panose="020B0604030504040204" pitchFamily="34" charset="-128"/>
                <a:cs typeface="Times New Roman" panose="02020603050405020304" pitchFamily="18" charset="0"/>
              </a:rPr>
              <a:t>2050</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3" name="Text Box 37">
            <a:extLst>
              <a:ext uri="{FF2B5EF4-FFF2-40B4-BE49-F238E27FC236}">
                <a16:creationId xmlns:a16="http://schemas.microsoft.com/office/drawing/2014/main" id="{A974399D-DC1E-4638-B18B-B57E9A8773A1}"/>
              </a:ext>
            </a:extLst>
          </p:cNvPr>
          <p:cNvSpPr txBox="1">
            <a:spLocks noChangeArrowheads="1"/>
          </p:cNvSpPr>
          <p:nvPr/>
        </p:nvSpPr>
        <p:spPr bwMode="auto">
          <a:xfrm>
            <a:off x="9468210" y="2872032"/>
            <a:ext cx="707850" cy="44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4 Gt CO</a:t>
            </a:r>
            <a:r>
              <a:rPr kumimoji="0" lang="en-US" altLang="en-US" sz="1200" b="1" i="0" u="none" strike="noStrike" cap="none" normalizeH="0" baseline="-30000" dirty="0">
                <a:ln>
                  <a:noFill/>
                </a:ln>
                <a:solidFill>
                  <a:schemeClr val="bg1"/>
                </a:solidFill>
                <a:effectLst/>
                <a:latin typeface="DIN Condensed" charset="0"/>
                <a:ea typeface="Meiryo" panose="020B0604030504040204" pitchFamily="34" charset="-128"/>
                <a:cs typeface="Times New Roman" panose="02020603050405020304" pitchFamily="18" charset="0"/>
              </a:rPr>
              <a:t>2</a:t>
            </a:r>
            <a:r>
              <a:rPr kumimoji="0" lang="en-US" altLang="en-US" sz="1200" b="1" i="0" u="none" strike="noStrike" cap="none" normalizeH="0" baseline="0" dirty="0">
                <a:ln>
                  <a:noFill/>
                </a:ln>
                <a:solidFill>
                  <a:schemeClr val="bg1"/>
                </a:solidFill>
                <a:effectLst/>
                <a:latin typeface="DIN Condensed" charset="0"/>
                <a:ea typeface="Meiryo" panose="020B0604030504040204" pitchFamily="34" charset="-128"/>
                <a:cs typeface="Times New Roman" panose="02020603050405020304" pitchFamily="18" charset="0"/>
              </a:rPr>
              <a:t>e</a:t>
            </a:r>
            <a:endParaRPr kumimoji="0" lang="en-US" altLang="en-US" sz="1200" b="1" i="0" u="none" strike="noStrike" cap="none" normalizeH="0" baseline="0" dirty="0">
              <a:ln>
                <a:noFill/>
              </a:ln>
              <a:solidFill>
                <a:schemeClr val="bg1"/>
              </a:solidFill>
              <a:effectLst/>
              <a:latin typeface="Arial" panose="020B0604020202020204" pitchFamily="34" charset="0"/>
            </a:endParaRPr>
          </a:p>
        </p:txBody>
      </p:sp>
      <p:sp>
        <p:nvSpPr>
          <p:cNvPr id="24" name="Text Box 41">
            <a:extLst>
              <a:ext uri="{FF2B5EF4-FFF2-40B4-BE49-F238E27FC236}">
                <a16:creationId xmlns:a16="http://schemas.microsoft.com/office/drawing/2014/main" id="{6B30AB64-0ACF-44DF-A91B-584BBABBB6CC}"/>
              </a:ext>
            </a:extLst>
          </p:cNvPr>
          <p:cNvSpPr txBox="1">
            <a:spLocks noChangeArrowheads="1"/>
          </p:cNvSpPr>
          <p:nvPr/>
        </p:nvSpPr>
        <p:spPr bwMode="auto">
          <a:xfrm>
            <a:off x="3266983" y="3357186"/>
            <a:ext cx="134470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l-SI" altLang="en-US" sz="12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DA NAHRANIMO PRIBLIŽNO</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5" name="Text Box 42">
            <a:extLst>
              <a:ext uri="{FF2B5EF4-FFF2-40B4-BE49-F238E27FC236}">
                <a16:creationId xmlns:a16="http://schemas.microsoft.com/office/drawing/2014/main" id="{2F1A8B74-650D-469D-A0EE-5B3FB0F9EFF9}"/>
              </a:ext>
            </a:extLst>
          </p:cNvPr>
          <p:cNvSpPr txBox="1">
            <a:spLocks noChangeArrowheads="1"/>
          </p:cNvSpPr>
          <p:nvPr/>
        </p:nvSpPr>
        <p:spPr bwMode="auto">
          <a:xfrm>
            <a:off x="9218027" y="3492145"/>
            <a:ext cx="134470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2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Z UPORABO INOVATIVNIH TEHNOLOGIJ</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6" name="Text Box 44">
            <a:extLst>
              <a:ext uri="{FF2B5EF4-FFF2-40B4-BE49-F238E27FC236}">
                <a16:creationId xmlns:a16="http://schemas.microsoft.com/office/drawing/2014/main" id="{582F8CE8-09CC-4711-AFB0-FC6FA8B5C026}"/>
              </a:ext>
            </a:extLst>
          </p:cNvPr>
          <p:cNvSpPr txBox="1">
            <a:spLocks noChangeArrowheads="1"/>
          </p:cNvSpPr>
          <p:nvPr/>
        </p:nvSpPr>
        <p:spPr bwMode="auto">
          <a:xfrm>
            <a:off x="6813176" y="4155171"/>
            <a:ext cx="1359095" cy="99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400" b="1"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DA OHRANIMO POGOZDENA OBMOČJA V POVRŠINI </a:t>
            </a:r>
            <a:endParaRPr kumimoji="0" lang="en-US" altLang="en-US" sz="1400" b="1" i="0" u="none" strike="noStrike" cap="none" normalizeH="0" baseline="0" dirty="0">
              <a:ln>
                <a:noFill/>
              </a:ln>
              <a:solidFill>
                <a:schemeClr val="tx1"/>
              </a:solidFill>
              <a:effectLst/>
              <a:latin typeface="Arial" panose="020B0604020202020204" pitchFamily="34" charset="0"/>
            </a:endParaRPr>
          </a:p>
        </p:txBody>
      </p:sp>
      <p:sp>
        <p:nvSpPr>
          <p:cNvPr id="27" name="Text Box 45">
            <a:extLst>
              <a:ext uri="{FF2B5EF4-FFF2-40B4-BE49-F238E27FC236}">
                <a16:creationId xmlns:a16="http://schemas.microsoft.com/office/drawing/2014/main" id="{9A53B9BB-10CD-4A34-AF87-C6111EB94E6E}"/>
              </a:ext>
            </a:extLst>
          </p:cNvPr>
          <p:cNvSpPr txBox="1">
            <a:spLocks noChangeArrowheads="1"/>
          </p:cNvSpPr>
          <p:nvPr/>
        </p:nvSpPr>
        <p:spPr bwMode="auto">
          <a:xfrm>
            <a:off x="3541681" y="4439071"/>
            <a:ext cx="81521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l-SI" altLang="en-US" sz="24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10 </a:t>
            </a:r>
            <a:r>
              <a:rPr kumimoji="0" lang="sl-SI" altLang="en-US" sz="1600" b="1" i="0" u="none" strike="noStrike" cap="none" normalizeH="0" baseline="0" dirty="0" err="1">
                <a:ln>
                  <a:noFill/>
                </a:ln>
                <a:solidFill>
                  <a:srgbClr val="CC9030"/>
                </a:solidFill>
                <a:effectLst/>
                <a:latin typeface="DIN Condensed" charset="0"/>
                <a:ea typeface="Meiryo" panose="020B0604030504040204" pitchFamily="34" charset="-128"/>
                <a:cs typeface="Times New Roman" panose="02020603050405020304" pitchFamily="18" charset="0"/>
              </a:rPr>
              <a:t>miliard</a:t>
            </a:r>
            <a:r>
              <a:rPr kumimoji="0" lang="sl-SI" altLang="en-US" sz="16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 </a:t>
            </a:r>
            <a:r>
              <a:rPr kumimoji="0" lang="sl-SI" altLang="en-US" sz="16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ljudi leta </a:t>
            </a:r>
            <a:r>
              <a:rPr kumimoji="0" lang="sl-SI" altLang="en-US" sz="2400" b="1"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2050</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29" name="Text Box 22">
            <a:extLst>
              <a:ext uri="{FF2B5EF4-FFF2-40B4-BE49-F238E27FC236}">
                <a16:creationId xmlns:a16="http://schemas.microsoft.com/office/drawing/2014/main" id="{52AC92A7-9035-4142-8343-122CEF845DFB}"/>
              </a:ext>
            </a:extLst>
          </p:cNvPr>
          <p:cNvSpPr txBox="1">
            <a:spLocks noChangeArrowheads="1"/>
          </p:cNvSpPr>
          <p:nvPr/>
        </p:nvSpPr>
        <p:spPr bwMode="auto">
          <a:xfrm>
            <a:off x="9186554" y="5702388"/>
            <a:ext cx="189388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Odpornejše rastlinske vrste</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31" name="Text Box 40">
            <a:extLst>
              <a:ext uri="{FF2B5EF4-FFF2-40B4-BE49-F238E27FC236}">
                <a16:creationId xmlns:a16="http://schemas.microsoft.com/office/drawing/2014/main" id="{26864878-5B1B-468A-9DE7-BF05F6A9B931}"/>
              </a:ext>
            </a:extLst>
          </p:cNvPr>
          <p:cNvSpPr txBox="1">
            <a:spLocks noChangeArrowheads="1"/>
          </p:cNvSpPr>
          <p:nvPr/>
        </p:nvSpPr>
        <p:spPr bwMode="auto">
          <a:xfrm>
            <a:off x="6361186" y="5058602"/>
            <a:ext cx="1492865" cy="45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sl-SI" altLang="en-US" sz="26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2 Indij</a:t>
            </a:r>
            <a:endParaRPr kumimoji="0" lang="en-US" altLang="en-US" sz="2600" b="0" i="0" u="none" strike="noStrike" cap="none" normalizeH="0" baseline="0" dirty="0">
              <a:ln>
                <a:noFill/>
              </a:ln>
              <a:solidFill>
                <a:schemeClr val="tx1"/>
              </a:solidFill>
              <a:effectLst/>
              <a:latin typeface="Arial" panose="020B0604020202020204" pitchFamily="34" charset="0"/>
            </a:endParaRPr>
          </a:p>
        </p:txBody>
      </p:sp>
      <p:sp>
        <p:nvSpPr>
          <p:cNvPr id="33" name="Rectangle 27">
            <a:extLst>
              <a:ext uri="{FF2B5EF4-FFF2-40B4-BE49-F238E27FC236}">
                <a16:creationId xmlns:a16="http://schemas.microsoft.com/office/drawing/2014/main" id="{B7951A51-4A16-4E0B-A947-9F0D3D00C1F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34" name="Rectangle 54">
            <a:extLst>
              <a:ext uri="{FF2B5EF4-FFF2-40B4-BE49-F238E27FC236}">
                <a16:creationId xmlns:a16="http://schemas.microsoft.com/office/drawing/2014/main" id="{40AAA759-AD39-4237-88C5-A1739F763AB8}"/>
              </a:ext>
            </a:extLst>
          </p:cNvPr>
          <p:cNvSpPr>
            <a:spLocks noChangeArrowheads="1"/>
          </p:cNvSpPr>
          <p:nvPr/>
        </p:nvSpPr>
        <p:spPr bwMode="auto">
          <a:xfrm>
            <a:off x="-45085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2444A"/>
              </a:solidFill>
              <a:effectLst/>
              <a:latin typeface="DIN Condensed"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a:ln>
                  <a:noFill/>
                </a:ln>
                <a:solidFill>
                  <a:srgbClr val="02444A"/>
                </a:solidFill>
                <a:effectLst/>
                <a:latin typeface="DIN Condensed" charset="0"/>
                <a:ea typeface="Calibri" panose="020F0502020204030204" pitchFamily="34"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66477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6CEED6-7C51-4F88-A483-662091A22F85}"/>
              </a:ext>
            </a:extLst>
          </p:cNvPr>
          <p:cNvSpPr>
            <a:spLocks noGrp="1"/>
          </p:cNvSpPr>
          <p:nvPr>
            <p:ph type="body" sz="quarter" idx="19"/>
          </p:nvPr>
        </p:nvSpPr>
        <p:spPr>
          <a:xfrm>
            <a:off x="398881" y="735117"/>
            <a:ext cx="8857251" cy="1160989"/>
          </a:xfrm>
        </p:spPr>
        <p:txBody>
          <a:bodyPr/>
          <a:lstStyle/>
          <a:p>
            <a:r>
              <a:rPr lang="sl-SI" b="1" dirty="0">
                <a:solidFill>
                  <a:srgbClr val="F5C05B"/>
                </a:solidFill>
              </a:rPr>
              <a:t>Tukaj lahko začnemo … CILJI TRAJNOSTNEGA RAZVOJA pri OZN</a:t>
            </a:r>
            <a:endParaRPr lang="en-IE" b="1" dirty="0">
              <a:solidFill>
                <a:srgbClr val="F5C05B"/>
              </a:solidFill>
            </a:endParaRPr>
          </a:p>
        </p:txBody>
      </p:sp>
      <p:sp>
        <p:nvSpPr>
          <p:cNvPr id="3" name="Text Placeholder 2">
            <a:extLst>
              <a:ext uri="{FF2B5EF4-FFF2-40B4-BE49-F238E27FC236}">
                <a16:creationId xmlns:a16="http://schemas.microsoft.com/office/drawing/2014/main" id="{BC37ACDF-06AB-47DA-B2EF-AC46B35A5F2A}"/>
              </a:ext>
            </a:extLst>
          </p:cNvPr>
          <p:cNvSpPr>
            <a:spLocks noGrp="1"/>
          </p:cNvSpPr>
          <p:nvPr>
            <p:ph type="body" sz="quarter" idx="20"/>
          </p:nvPr>
        </p:nvSpPr>
        <p:spPr>
          <a:xfrm>
            <a:off x="398881" y="1960114"/>
            <a:ext cx="10968810" cy="3689182"/>
          </a:xfrm>
        </p:spPr>
        <p:txBody>
          <a:bodyPr/>
          <a:lstStyle/>
          <a:p>
            <a:pPr lvl="0" algn="just">
              <a:spcBef>
                <a:spcPts val="600"/>
              </a:spcBef>
            </a:pPr>
            <a:r>
              <a:rPr lang="en-IE" dirty="0" err="1">
                <a:solidFill>
                  <a:srgbClr val="085156"/>
                </a:solidFill>
              </a:rPr>
              <a:t>Cilji</a:t>
            </a:r>
            <a:r>
              <a:rPr lang="en-IE" dirty="0">
                <a:solidFill>
                  <a:srgbClr val="085156"/>
                </a:solidFill>
              </a:rPr>
              <a:t> </a:t>
            </a:r>
            <a:r>
              <a:rPr lang="en-IE" dirty="0" err="1">
                <a:solidFill>
                  <a:srgbClr val="085156"/>
                </a:solidFill>
              </a:rPr>
              <a:t>trajnostnega</a:t>
            </a:r>
            <a:r>
              <a:rPr lang="en-IE" dirty="0">
                <a:solidFill>
                  <a:srgbClr val="085156"/>
                </a:solidFill>
              </a:rPr>
              <a:t> </a:t>
            </a:r>
            <a:r>
              <a:rPr lang="en-IE" dirty="0" err="1">
                <a:solidFill>
                  <a:srgbClr val="085156"/>
                </a:solidFill>
              </a:rPr>
              <a:t>razvoja</a:t>
            </a:r>
            <a:r>
              <a:rPr lang="en-IE" dirty="0">
                <a:solidFill>
                  <a:srgbClr val="085156"/>
                </a:solidFill>
              </a:rPr>
              <a:t> ZN so </a:t>
            </a:r>
            <a:r>
              <a:rPr lang="en-IE" dirty="0" err="1">
                <a:solidFill>
                  <a:srgbClr val="085156"/>
                </a:solidFill>
              </a:rPr>
              <a:t>načrt</a:t>
            </a:r>
            <a:r>
              <a:rPr lang="en-IE" dirty="0">
                <a:solidFill>
                  <a:srgbClr val="085156"/>
                </a:solidFill>
              </a:rPr>
              <a:t> za </a:t>
            </a:r>
            <a:r>
              <a:rPr lang="en-IE" dirty="0" err="1">
                <a:solidFill>
                  <a:srgbClr val="085156"/>
                </a:solidFill>
              </a:rPr>
              <a:t>doseganje</a:t>
            </a:r>
            <a:r>
              <a:rPr lang="en-IE" dirty="0">
                <a:solidFill>
                  <a:srgbClr val="085156"/>
                </a:solidFill>
              </a:rPr>
              <a:t> </a:t>
            </a:r>
            <a:r>
              <a:rPr lang="en-IE" dirty="0" err="1">
                <a:solidFill>
                  <a:srgbClr val="085156"/>
                </a:solidFill>
              </a:rPr>
              <a:t>boljše</a:t>
            </a:r>
            <a:r>
              <a:rPr lang="en-IE" dirty="0">
                <a:solidFill>
                  <a:srgbClr val="085156"/>
                </a:solidFill>
              </a:rPr>
              <a:t> in </a:t>
            </a:r>
            <a:r>
              <a:rPr lang="en-IE" dirty="0" err="1">
                <a:solidFill>
                  <a:srgbClr val="085156"/>
                </a:solidFill>
              </a:rPr>
              <a:t>bolj</a:t>
            </a:r>
            <a:r>
              <a:rPr lang="en-IE" dirty="0">
                <a:solidFill>
                  <a:srgbClr val="085156"/>
                </a:solidFill>
              </a:rPr>
              <a:t> </a:t>
            </a:r>
            <a:r>
              <a:rPr lang="en-IE" dirty="0" err="1">
                <a:solidFill>
                  <a:srgbClr val="085156"/>
                </a:solidFill>
              </a:rPr>
              <a:t>trajnostne</a:t>
            </a:r>
            <a:r>
              <a:rPr lang="en-IE" dirty="0">
                <a:solidFill>
                  <a:srgbClr val="085156"/>
                </a:solidFill>
              </a:rPr>
              <a:t> </a:t>
            </a:r>
            <a:r>
              <a:rPr lang="en-IE" dirty="0" err="1">
                <a:solidFill>
                  <a:srgbClr val="085156"/>
                </a:solidFill>
              </a:rPr>
              <a:t>prihodnosti</a:t>
            </a:r>
            <a:r>
              <a:rPr lang="en-IE" dirty="0">
                <a:solidFill>
                  <a:srgbClr val="085156"/>
                </a:solidFill>
              </a:rPr>
              <a:t> za </a:t>
            </a:r>
            <a:r>
              <a:rPr lang="en-IE" dirty="0" err="1">
                <a:solidFill>
                  <a:srgbClr val="085156"/>
                </a:solidFill>
              </a:rPr>
              <a:t>vse</a:t>
            </a:r>
            <a:r>
              <a:rPr lang="en-IE" dirty="0">
                <a:solidFill>
                  <a:srgbClr val="085156"/>
                </a:solidFill>
              </a:rPr>
              <a:t>. </a:t>
            </a:r>
            <a:r>
              <a:rPr lang="en-IE" dirty="0" err="1">
                <a:solidFill>
                  <a:srgbClr val="085156"/>
                </a:solidFill>
              </a:rPr>
              <a:t>Obravnavajo</a:t>
            </a:r>
            <a:r>
              <a:rPr lang="en-IE" dirty="0">
                <a:solidFill>
                  <a:srgbClr val="085156"/>
                </a:solidFill>
              </a:rPr>
              <a:t> </a:t>
            </a:r>
            <a:r>
              <a:rPr lang="en-IE" dirty="0" err="1">
                <a:solidFill>
                  <a:srgbClr val="085156"/>
                </a:solidFill>
              </a:rPr>
              <a:t>globalne</a:t>
            </a:r>
            <a:r>
              <a:rPr lang="en-IE" dirty="0">
                <a:solidFill>
                  <a:srgbClr val="085156"/>
                </a:solidFill>
              </a:rPr>
              <a:t> </a:t>
            </a:r>
            <a:r>
              <a:rPr lang="en-IE" dirty="0" err="1">
                <a:solidFill>
                  <a:srgbClr val="085156"/>
                </a:solidFill>
              </a:rPr>
              <a:t>izzive</a:t>
            </a:r>
            <a:r>
              <a:rPr lang="en-IE" dirty="0">
                <a:solidFill>
                  <a:srgbClr val="085156"/>
                </a:solidFill>
              </a:rPr>
              <a:t>, s </a:t>
            </a:r>
            <a:r>
              <a:rPr lang="en-IE" dirty="0" err="1">
                <a:solidFill>
                  <a:srgbClr val="085156"/>
                </a:solidFill>
              </a:rPr>
              <a:t>katerimi</a:t>
            </a:r>
            <a:r>
              <a:rPr lang="en-IE" dirty="0">
                <a:solidFill>
                  <a:srgbClr val="085156"/>
                </a:solidFill>
              </a:rPr>
              <a:t> se </a:t>
            </a:r>
            <a:r>
              <a:rPr lang="en-IE" dirty="0" err="1">
                <a:solidFill>
                  <a:srgbClr val="085156"/>
                </a:solidFill>
              </a:rPr>
              <a:t>soočamo</a:t>
            </a:r>
            <a:r>
              <a:rPr lang="en-IE" dirty="0">
                <a:solidFill>
                  <a:srgbClr val="085156"/>
                </a:solidFill>
              </a:rPr>
              <a:t>, </a:t>
            </a:r>
            <a:r>
              <a:rPr lang="en-IE" dirty="0" err="1">
                <a:solidFill>
                  <a:srgbClr val="085156"/>
                </a:solidFill>
              </a:rPr>
              <a:t>vključno</a:t>
            </a:r>
            <a:r>
              <a:rPr lang="en-IE" dirty="0">
                <a:solidFill>
                  <a:srgbClr val="085156"/>
                </a:solidFill>
              </a:rPr>
              <a:t> s </a:t>
            </a:r>
            <a:r>
              <a:rPr lang="en-IE" dirty="0" err="1">
                <a:solidFill>
                  <a:srgbClr val="085156"/>
                </a:solidFill>
              </a:rPr>
              <a:t>tistimi</a:t>
            </a:r>
            <a:r>
              <a:rPr lang="en-IE" dirty="0">
                <a:solidFill>
                  <a:srgbClr val="085156"/>
                </a:solidFill>
              </a:rPr>
              <a:t>, ki so </a:t>
            </a:r>
            <a:r>
              <a:rPr lang="en-IE" dirty="0" err="1">
                <a:solidFill>
                  <a:srgbClr val="085156"/>
                </a:solidFill>
              </a:rPr>
              <a:t>povezani</a:t>
            </a:r>
            <a:r>
              <a:rPr lang="en-IE" dirty="0">
                <a:solidFill>
                  <a:srgbClr val="085156"/>
                </a:solidFill>
              </a:rPr>
              <a:t> z </a:t>
            </a:r>
            <a:r>
              <a:rPr lang="en-IE" dirty="0" err="1">
                <a:solidFill>
                  <a:srgbClr val="085156"/>
                </a:solidFill>
              </a:rPr>
              <a:t>revščino</a:t>
            </a:r>
            <a:r>
              <a:rPr lang="en-IE" dirty="0">
                <a:solidFill>
                  <a:srgbClr val="085156"/>
                </a:solidFill>
              </a:rPr>
              <a:t>, </a:t>
            </a:r>
            <a:r>
              <a:rPr lang="en-IE" dirty="0" err="1">
                <a:solidFill>
                  <a:srgbClr val="085156"/>
                </a:solidFill>
              </a:rPr>
              <a:t>neenakostjo</a:t>
            </a:r>
            <a:r>
              <a:rPr lang="en-IE" dirty="0">
                <a:solidFill>
                  <a:srgbClr val="085156"/>
                </a:solidFill>
              </a:rPr>
              <a:t>, </a:t>
            </a:r>
            <a:r>
              <a:rPr lang="en-IE" dirty="0" err="1">
                <a:solidFill>
                  <a:srgbClr val="085156"/>
                </a:solidFill>
              </a:rPr>
              <a:t>podnebnimi</a:t>
            </a:r>
            <a:r>
              <a:rPr lang="en-IE" dirty="0">
                <a:solidFill>
                  <a:srgbClr val="085156"/>
                </a:solidFill>
              </a:rPr>
              <a:t> </a:t>
            </a:r>
            <a:r>
              <a:rPr lang="en-IE" dirty="0" err="1">
                <a:solidFill>
                  <a:srgbClr val="085156"/>
                </a:solidFill>
              </a:rPr>
              <a:t>spremembami</a:t>
            </a:r>
            <a:r>
              <a:rPr lang="en-IE" dirty="0">
                <a:solidFill>
                  <a:srgbClr val="085156"/>
                </a:solidFill>
              </a:rPr>
              <a:t>, </a:t>
            </a:r>
            <a:r>
              <a:rPr lang="en-IE" dirty="0" err="1">
                <a:solidFill>
                  <a:srgbClr val="085156"/>
                </a:solidFill>
              </a:rPr>
              <a:t>degradacijo</a:t>
            </a:r>
            <a:r>
              <a:rPr lang="en-IE" dirty="0">
                <a:solidFill>
                  <a:srgbClr val="085156"/>
                </a:solidFill>
              </a:rPr>
              <a:t> </a:t>
            </a:r>
            <a:r>
              <a:rPr lang="en-IE" dirty="0" err="1">
                <a:solidFill>
                  <a:srgbClr val="085156"/>
                </a:solidFill>
              </a:rPr>
              <a:t>okolja</a:t>
            </a:r>
            <a:r>
              <a:rPr lang="en-IE" dirty="0">
                <a:solidFill>
                  <a:srgbClr val="085156"/>
                </a:solidFill>
              </a:rPr>
              <a:t>, </a:t>
            </a:r>
            <a:r>
              <a:rPr lang="en-IE" dirty="0" err="1">
                <a:solidFill>
                  <a:srgbClr val="085156"/>
                </a:solidFill>
              </a:rPr>
              <a:t>mirom</a:t>
            </a:r>
            <a:r>
              <a:rPr lang="en-IE" dirty="0">
                <a:solidFill>
                  <a:srgbClr val="085156"/>
                </a:solidFill>
              </a:rPr>
              <a:t> in </a:t>
            </a:r>
            <a:r>
              <a:rPr lang="en-IE" dirty="0" err="1">
                <a:solidFill>
                  <a:srgbClr val="085156"/>
                </a:solidFill>
              </a:rPr>
              <a:t>pravičnostjo</a:t>
            </a:r>
            <a:r>
              <a:rPr lang="en-IE" dirty="0">
                <a:solidFill>
                  <a:srgbClr val="085156"/>
                </a:solidFill>
              </a:rPr>
              <a:t>. </a:t>
            </a:r>
          </a:p>
          <a:p>
            <a:pPr lvl="0" algn="just">
              <a:spcBef>
                <a:spcPts val="600"/>
              </a:spcBef>
            </a:pPr>
            <a:r>
              <a:rPr lang="en-IE" dirty="0" err="1">
                <a:solidFill>
                  <a:srgbClr val="085156"/>
                </a:solidFill>
              </a:rPr>
              <a:t>Vseh</a:t>
            </a:r>
            <a:r>
              <a:rPr lang="en-IE" dirty="0">
                <a:solidFill>
                  <a:srgbClr val="085156"/>
                </a:solidFill>
              </a:rPr>
              <a:t> 17 </a:t>
            </a:r>
            <a:r>
              <a:rPr lang="en-IE" dirty="0" err="1">
                <a:solidFill>
                  <a:srgbClr val="085156"/>
                </a:solidFill>
              </a:rPr>
              <a:t>ciljev</a:t>
            </a:r>
            <a:r>
              <a:rPr lang="en-IE" dirty="0">
                <a:solidFill>
                  <a:srgbClr val="085156"/>
                </a:solidFill>
              </a:rPr>
              <a:t> je </a:t>
            </a:r>
            <a:r>
              <a:rPr lang="en-IE" dirty="0" err="1">
                <a:solidFill>
                  <a:srgbClr val="085156"/>
                </a:solidFill>
              </a:rPr>
              <a:t>medsebojno</a:t>
            </a:r>
            <a:r>
              <a:rPr lang="en-IE" dirty="0">
                <a:solidFill>
                  <a:srgbClr val="085156"/>
                </a:solidFill>
              </a:rPr>
              <a:t> </a:t>
            </a:r>
            <a:r>
              <a:rPr lang="en-IE" dirty="0" err="1">
                <a:solidFill>
                  <a:srgbClr val="085156"/>
                </a:solidFill>
              </a:rPr>
              <a:t>povezanih</a:t>
            </a:r>
            <a:r>
              <a:rPr lang="en-IE" dirty="0">
                <a:solidFill>
                  <a:srgbClr val="085156"/>
                </a:solidFill>
              </a:rPr>
              <a:t>, da bi </a:t>
            </a:r>
            <a:r>
              <a:rPr lang="en-IE" dirty="0" err="1">
                <a:solidFill>
                  <a:srgbClr val="085156"/>
                </a:solidFill>
              </a:rPr>
              <a:t>zagotovili</a:t>
            </a:r>
            <a:r>
              <a:rPr lang="sl-SI" dirty="0">
                <a:solidFill>
                  <a:srgbClr val="085156"/>
                </a:solidFill>
              </a:rPr>
              <a:t> vključenost vseh.</a:t>
            </a:r>
            <a:endParaRPr lang="en-IE" dirty="0">
              <a:solidFill>
                <a:srgbClr val="085156"/>
              </a:solidFill>
            </a:endParaRPr>
          </a:p>
          <a:p>
            <a:pPr lvl="0" algn="just">
              <a:spcBef>
                <a:spcPts val="600"/>
              </a:spcBef>
            </a:pPr>
            <a:r>
              <a:rPr lang="en-IE" dirty="0" err="1">
                <a:solidFill>
                  <a:srgbClr val="085156"/>
                </a:solidFill>
              </a:rPr>
              <a:t>Podjetja</a:t>
            </a:r>
            <a:r>
              <a:rPr lang="en-IE" dirty="0">
                <a:solidFill>
                  <a:srgbClr val="085156"/>
                </a:solidFill>
              </a:rPr>
              <a:t> </a:t>
            </a:r>
            <a:r>
              <a:rPr lang="en-IE" dirty="0" err="1">
                <a:solidFill>
                  <a:srgbClr val="085156"/>
                </a:solidFill>
              </a:rPr>
              <a:t>uporabljajo</a:t>
            </a:r>
            <a:r>
              <a:rPr lang="en-IE" dirty="0">
                <a:solidFill>
                  <a:srgbClr val="085156"/>
                </a:solidFill>
              </a:rPr>
              <a:t> </a:t>
            </a:r>
            <a:r>
              <a:rPr lang="sl-SI" dirty="0">
                <a:solidFill>
                  <a:srgbClr val="085156"/>
                </a:solidFill>
              </a:rPr>
              <a:t>te </a:t>
            </a:r>
            <a:r>
              <a:rPr lang="en-IE" dirty="0" err="1">
                <a:solidFill>
                  <a:srgbClr val="085156"/>
                </a:solidFill>
              </a:rPr>
              <a:t>cilje</a:t>
            </a:r>
            <a:r>
              <a:rPr lang="en-IE" dirty="0">
                <a:solidFill>
                  <a:srgbClr val="085156"/>
                </a:solidFill>
              </a:rPr>
              <a:t> </a:t>
            </a:r>
            <a:r>
              <a:rPr lang="en-IE" dirty="0" err="1">
                <a:solidFill>
                  <a:srgbClr val="085156"/>
                </a:solidFill>
              </a:rPr>
              <a:t>kot</a:t>
            </a:r>
            <a:r>
              <a:rPr lang="en-IE" dirty="0">
                <a:solidFill>
                  <a:srgbClr val="085156"/>
                </a:solidFill>
              </a:rPr>
              <a:t> </a:t>
            </a:r>
            <a:r>
              <a:rPr lang="sl-SI" dirty="0">
                <a:solidFill>
                  <a:srgbClr val="085156"/>
                </a:solidFill>
              </a:rPr>
              <a:t>vodnik</a:t>
            </a:r>
            <a:r>
              <a:rPr lang="en-IE" dirty="0">
                <a:solidFill>
                  <a:srgbClr val="085156"/>
                </a:solidFill>
              </a:rPr>
              <a:t> za </a:t>
            </a:r>
            <a:r>
              <a:rPr lang="sl-SI" dirty="0">
                <a:solidFill>
                  <a:srgbClr val="085156"/>
                </a:solidFill>
              </a:rPr>
              <a:t>dobro delo, </a:t>
            </a:r>
          </a:p>
          <a:p>
            <a:pPr lvl="0" algn="just">
              <a:spcBef>
                <a:spcPts val="600"/>
              </a:spcBef>
            </a:pPr>
            <a:r>
              <a:rPr lang="sl-SI" dirty="0">
                <a:solidFill>
                  <a:srgbClr val="085156"/>
                </a:solidFill>
              </a:rPr>
              <a:t>hkrati pa </a:t>
            </a:r>
            <a:r>
              <a:rPr lang="en-IE" dirty="0">
                <a:solidFill>
                  <a:srgbClr val="085156"/>
                </a:solidFill>
              </a:rPr>
              <a:t>se </a:t>
            </a:r>
            <a:r>
              <a:rPr lang="sl-SI" dirty="0">
                <a:solidFill>
                  <a:srgbClr val="085156"/>
                </a:solidFill>
              </a:rPr>
              <a:t>med seboj </a:t>
            </a:r>
            <a:r>
              <a:rPr lang="en-IE" dirty="0" err="1">
                <a:solidFill>
                  <a:srgbClr val="085156"/>
                </a:solidFill>
              </a:rPr>
              <a:t>primerjajo</a:t>
            </a:r>
            <a:r>
              <a:rPr lang="sl-SI" dirty="0">
                <a:solidFill>
                  <a:srgbClr val="085156"/>
                </a:solidFill>
              </a:rPr>
              <a:t> in sodelujejo </a:t>
            </a:r>
            <a:r>
              <a:rPr lang="en-IE" dirty="0">
                <a:solidFill>
                  <a:srgbClr val="085156"/>
                </a:solidFill>
              </a:rPr>
              <a:t> </a:t>
            </a:r>
            <a:r>
              <a:rPr lang="en-IE" dirty="0" err="1">
                <a:solidFill>
                  <a:srgbClr val="085156"/>
                </a:solidFill>
              </a:rPr>
              <a:t>pri</a:t>
            </a:r>
            <a:r>
              <a:rPr lang="en-IE" dirty="0">
                <a:solidFill>
                  <a:srgbClr val="085156"/>
                </a:solidFill>
              </a:rPr>
              <a:t> </a:t>
            </a:r>
            <a:endParaRPr lang="sl-SI" dirty="0">
              <a:solidFill>
                <a:srgbClr val="085156"/>
              </a:solidFill>
            </a:endParaRPr>
          </a:p>
          <a:p>
            <a:pPr lvl="0" algn="just">
              <a:spcBef>
                <a:spcPts val="600"/>
              </a:spcBef>
            </a:pPr>
            <a:r>
              <a:rPr lang="en-IE" dirty="0" err="1">
                <a:solidFill>
                  <a:srgbClr val="085156"/>
                </a:solidFill>
              </a:rPr>
              <a:t>razvijanju</a:t>
            </a:r>
            <a:r>
              <a:rPr lang="en-IE" dirty="0">
                <a:solidFill>
                  <a:srgbClr val="085156"/>
                </a:solidFill>
              </a:rPr>
              <a:t> </a:t>
            </a:r>
            <a:r>
              <a:rPr lang="en-IE" dirty="0" err="1">
                <a:solidFill>
                  <a:srgbClr val="085156"/>
                </a:solidFill>
              </a:rPr>
              <a:t>novih</a:t>
            </a:r>
            <a:r>
              <a:rPr lang="en-IE" dirty="0">
                <a:solidFill>
                  <a:srgbClr val="085156"/>
                </a:solidFill>
              </a:rPr>
              <a:t> </a:t>
            </a:r>
            <a:r>
              <a:rPr lang="en-IE" dirty="0" err="1">
                <a:solidFill>
                  <a:srgbClr val="085156"/>
                </a:solidFill>
              </a:rPr>
              <a:t>izdelk</a:t>
            </a:r>
            <a:r>
              <a:rPr lang="sl-SI" dirty="0">
                <a:solidFill>
                  <a:srgbClr val="085156"/>
                </a:solidFill>
              </a:rPr>
              <a:t>ov</a:t>
            </a:r>
            <a:r>
              <a:rPr lang="en-IE" dirty="0">
                <a:solidFill>
                  <a:srgbClr val="085156"/>
                </a:solidFill>
              </a:rPr>
              <a:t> </a:t>
            </a:r>
            <a:r>
              <a:rPr lang="en-IE" dirty="0" err="1">
                <a:solidFill>
                  <a:srgbClr val="085156"/>
                </a:solidFill>
              </a:rPr>
              <a:t>ali</a:t>
            </a:r>
            <a:r>
              <a:rPr lang="en-IE" dirty="0">
                <a:solidFill>
                  <a:srgbClr val="085156"/>
                </a:solidFill>
              </a:rPr>
              <a:t> </a:t>
            </a:r>
            <a:r>
              <a:rPr lang="en-IE" dirty="0" err="1">
                <a:solidFill>
                  <a:srgbClr val="085156"/>
                </a:solidFill>
              </a:rPr>
              <a:t>storitve</a:t>
            </a:r>
            <a:r>
              <a:rPr lang="en-IE" dirty="0">
                <a:solidFill>
                  <a:srgbClr val="085156"/>
                </a:solidFill>
              </a:rPr>
              <a:t>.  </a:t>
            </a:r>
          </a:p>
          <a:p>
            <a:pPr lvl="0" algn="just">
              <a:spcBef>
                <a:spcPts val="600"/>
              </a:spcBef>
            </a:pPr>
            <a:r>
              <a:rPr lang="en-IE" dirty="0" err="1">
                <a:solidFill>
                  <a:srgbClr val="085156"/>
                </a:solidFill>
              </a:rPr>
              <a:t>Cilji</a:t>
            </a:r>
            <a:r>
              <a:rPr lang="en-IE" dirty="0">
                <a:solidFill>
                  <a:srgbClr val="085156"/>
                </a:solidFill>
              </a:rPr>
              <a:t> </a:t>
            </a:r>
            <a:r>
              <a:rPr lang="en-IE" dirty="0" err="1">
                <a:solidFill>
                  <a:srgbClr val="085156"/>
                </a:solidFill>
              </a:rPr>
              <a:t>trajnostnega</a:t>
            </a:r>
            <a:r>
              <a:rPr lang="en-IE" dirty="0">
                <a:solidFill>
                  <a:srgbClr val="085156"/>
                </a:solidFill>
              </a:rPr>
              <a:t> </a:t>
            </a:r>
            <a:r>
              <a:rPr lang="en-IE" dirty="0" err="1">
                <a:solidFill>
                  <a:srgbClr val="085156"/>
                </a:solidFill>
              </a:rPr>
              <a:t>razvoja</a:t>
            </a:r>
            <a:r>
              <a:rPr lang="en-IE" dirty="0">
                <a:solidFill>
                  <a:srgbClr val="085156"/>
                </a:solidFill>
              </a:rPr>
              <a:t> so </a:t>
            </a:r>
            <a:r>
              <a:rPr lang="en-IE" dirty="0" err="1">
                <a:solidFill>
                  <a:srgbClr val="085156"/>
                </a:solidFill>
              </a:rPr>
              <a:t>obravnavani</a:t>
            </a:r>
            <a:r>
              <a:rPr lang="en-IE" dirty="0">
                <a:solidFill>
                  <a:srgbClr val="085156"/>
                </a:solidFill>
              </a:rPr>
              <a:t> </a:t>
            </a:r>
            <a:r>
              <a:rPr lang="en-IE" dirty="0" err="1">
                <a:solidFill>
                  <a:srgbClr val="085156"/>
                </a:solidFill>
              </a:rPr>
              <a:t>tudi</a:t>
            </a:r>
            <a:r>
              <a:rPr lang="en-IE" dirty="0">
                <a:solidFill>
                  <a:srgbClr val="085156"/>
                </a:solidFill>
              </a:rPr>
              <a:t> v </a:t>
            </a:r>
            <a:endParaRPr lang="sl-SI" dirty="0">
              <a:solidFill>
                <a:srgbClr val="085156"/>
              </a:solidFill>
            </a:endParaRPr>
          </a:p>
          <a:p>
            <a:pPr lvl="0" algn="just">
              <a:spcBef>
                <a:spcPts val="600"/>
              </a:spcBef>
            </a:pPr>
            <a:r>
              <a:rPr lang="en-IE" dirty="0" err="1">
                <a:solidFill>
                  <a:srgbClr val="085156"/>
                </a:solidFill>
              </a:rPr>
              <a:t>modulu</a:t>
            </a:r>
            <a:r>
              <a:rPr lang="en-IE" dirty="0">
                <a:solidFill>
                  <a:srgbClr val="085156"/>
                </a:solidFill>
              </a:rPr>
              <a:t> 4. </a:t>
            </a:r>
          </a:p>
        </p:txBody>
      </p:sp>
      <p:pic>
        <p:nvPicPr>
          <p:cNvPr id="5" name="Picture 4">
            <a:extLst>
              <a:ext uri="{FF2B5EF4-FFF2-40B4-BE49-F238E27FC236}">
                <a16:creationId xmlns:a16="http://schemas.microsoft.com/office/drawing/2014/main" id="{38F41B8A-5AC9-4C67-806B-3FA81BF96A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8731" y="3916542"/>
            <a:ext cx="4933269" cy="2747439"/>
          </a:xfrm>
          <a:prstGeom prst="rect">
            <a:avLst/>
          </a:prstGeom>
        </p:spPr>
      </p:pic>
    </p:spTree>
    <p:extLst>
      <p:ext uri="{BB962C8B-B14F-4D97-AF65-F5344CB8AC3E}">
        <p14:creationId xmlns:p14="http://schemas.microsoft.com/office/powerpoint/2010/main" val="2735782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0247F4-3BF4-4A9A-AE43-DA10EC1A97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20" b="954"/>
          <a:stretch/>
        </p:blipFill>
        <p:spPr>
          <a:xfrm>
            <a:off x="20" y="10"/>
            <a:ext cx="12191980" cy="6857990"/>
          </a:xfrm>
          <a:prstGeom prst="rect">
            <a:avLst/>
          </a:prstGeom>
        </p:spPr>
      </p:pic>
    </p:spTree>
    <p:extLst>
      <p:ext uri="{BB962C8B-B14F-4D97-AF65-F5344CB8AC3E}">
        <p14:creationId xmlns:p14="http://schemas.microsoft.com/office/powerpoint/2010/main" val="178365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6C48E-DFFF-4E51-9B33-EE8D5110D495}"/>
              </a:ext>
            </a:extLst>
          </p:cNvPr>
          <p:cNvSpPr>
            <a:spLocks noGrp="1"/>
          </p:cNvSpPr>
          <p:nvPr>
            <p:ph type="body" sz="quarter" idx="19"/>
          </p:nvPr>
        </p:nvSpPr>
        <p:spPr>
          <a:xfrm>
            <a:off x="2762905" y="354871"/>
            <a:ext cx="8775233" cy="1160989"/>
          </a:xfrm>
        </p:spPr>
        <p:txBody>
          <a:bodyPr>
            <a:normAutofit lnSpcReduction="10000"/>
          </a:bodyPr>
          <a:lstStyle/>
          <a:p>
            <a:pPr algn="l"/>
            <a:r>
              <a:rPr lang="sl-SI" b="1" dirty="0">
                <a:solidFill>
                  <a:srgbClr val="F5C05B"/>
                </a:solidFill>
              </a:rPr>
              <a:t>RAZVOJNI CILJI EU </a:t>
            </a:r>
            <a:r>
              <a:rPr lang="en-IE" b="1" dirty="0">
                <a:solidFill>
                  <a:srgbClr val="F5C05B"/>
                </a:solidFill>
              </a:rPr>
              <a:t>…</a:t>
            </a:r>
          </a:p>
          <a:p>
            <a:pPr algn="l"/>
            <a:r>
              <a:rPr lang="sl-SI" b="1" dirty="0">
                <a:solidFill>
                  <a:srgbClr val="F5C05B"/>
                </a:solidFill>
              </a:rPr>
              <a:t>V POVEZAVI Z GOSTINSTVOM</a:t>
            </a:r>
            <a:endParaRPr lang="en-IE" b="1" dirty="0">
              <a:solidFill>
                <a:srgbClr val="F5C05B"/>
              </a:solidFill>
            </a:endParaRPr>
          </a:p>
        </p:txBody>
      </p:sp>
      <p:sp>
        <p:nvSpPr>
          <p:cNvPr id="3" name="Text Placeholder 2">
            <a:extLst>
              <a:ext uri="{FF2B5EF4-FFF2-40B4-BE49-F238E27FC236}">
                <a16:creationId xmlns:a16="http://schemas.microsoft.com/office/drawing/2014/main" id="{028EF8A6-67CE-4EE3-A4C6-5F53A836DD14}"/>
              </a:ext>
            </a:extLst>
          </p:cNvPr>
          <p:cNvSpPr>
            <a:spLocks noGrp="1"/>
          </p:cNvSpPr>
          <p:nvPr>
            <p:ph type="body" sz="quarter" idx="20"/>
          </p:nvPr>
        </p:nvSpPr>
        <p:spPr>
          <a:xfrm>
            <a:off x="236306" y="1869896"/>
            <a:ext cx="11301832" cy="4417887"/>
          </a:xfrm>
        </p:spPr>
        <p:txBody>
          <a:bodyPr/>
          <a:lstStyle/>
          <a:p>
            <a:pPr marL="342900" lvl="0" indent="-342900" algn="just">
              <a:buFont typeface="Arial" panose="020B0604020202020204" pitchFamily="34" charset="0"/>
              <a:buChar char="•"/>
            </a:pPr>
            <a:r>
              <a:rPr lang="sl-SI" b="1" dirty="0">
                <a:solidFill>
                  <a:srgbClr val="085156"/>
                </a:solidFill>
              </a:rPr>
              <a:t>S</a:t>
            </a:r>
            <a:r>
              <a:rPr lang="en-IE" b="1" dirty="0" err="1">
                <a:solidFill>
                  <a:srgbClr val="085156"/>
                </a:solidFill>
              </a:rPr>
              <a:t>podbuja</a:t>
            </a:r>
            <a:r>
              <a:rPr lang="sl-SI" b="1" dirty="0">
                <a:solidFill>
                  <a:srgbClr val="085156"/>
                </a:solidFill>
              </a:rPr>
              <a:t>nje</a:t>
            </a:r>
            <a:r>
              <a:rPr lang="en-IE" b="1" dirty="0">
                <a:solidFill>
                  <a:srgbClr val="085156"/>
                </a:solidFill>
              </a:rPr>
              <a:t> </a:t>
            </a:r>
            <a:r>
              <a:rPr lang="en-IE" b="1" dirty="0" err="1">
                <a:solidFill>
                  <a:srgbClr val="085156"/>
                </a:solidFill>
              </a:rPr>
              <a:t>inovativn</a:t>
            </a:r>
            <a:r>
              <a:rPr lang="sl-SI" b="1" dirty="0">
                <a:solidFill>
                  <a:srgbClr val="085156"/>
                </a:solidFill>
              </a:rPr>
              <a:t>ih</a:t>
            </a:r>
            <a:r>
              <a:rPr lang="en-IE" b="1" dirty="0">
                <a:solidFill>
                  <a:srgbClr val="085156"/>
                </a:solidFill>
              </a:rPr>
              <a:t> </a:t>
            </a:r>
            <a:r>
              <a:rPr lang="en-IE" b="1" dirty="0" err="1">
                <a:solidFill>
                  <a:srgbClr val="085156"/>
                </a:solidFill>
              </a:rPr>
              <a:t>ukrep</a:t>
            </a:r>
            <a:r>
              <a:rPr lang="sl-SI" b="1" dirty="0">
                <a:solidFill>
                  <a:srgbClr val="085156"/>
                </a:solidFill>
              </a:rPr>
              <a:t>ov</a:t>
            </a:r>
            <a:r>
              <a:rPr lang="en-IE" b="1" dirty="0">
                <a:solidFill>
                  <a:srgbClr val="085156"/>
                </a:solidFill>
              </a:rPr>
              <a:t>, ki </a:t>
            </a:r>
            <a:r>
              <a:rPr lang="en-IE" b="1" dirty="0" err="1">
                <a:solidFill>
                  <a:srgbClr val="085156"/>
                </a:solidFill>
              </a:rPr>
              <a:t>omogočajo</a:t>
            </a:r>
            <a:r>
              <a:rPr lang="en-IE" b="1" dirty="0">
                <a:solidFill>
                  <a:srgbClr val="085156"/>
                </a:solidFill>
              </a:rPr>
              <a:t> </a:t>
            </a:r>
            <a:r>
              <a:rPr lang="en-IE" b="1" dirty="0" err="1">
                <a:solidFill>
                  <a:srgbClr val="085156"/>
                </a:solidFill>
              </a:rPr>
              <a:t>prehod</a:t>
            </a:r>
            <a:r>
              <a:rPr lang="en-IE" b="1" dirty="0">
                <a:solidFill>
                  <a:srgbClr val="085156"/>
                </a:solidFill>
              </a:rPr>
              <a:t> na </a:t>
            </a:r>
            <a:r>
              <a:rPr lang="en-IE" b="1" dirty="0" err="1">
                <a:solidFill>
                  <a:srgbClr val="085156"/>
                </a:solidFill>
              </a:rPr>
              <a:t>rešitve</a:t>
            </a:r>
            <a:r>
              <a:rPr lang="en-IE" b="1" dirty="0">
                <a:solidFill>
                  <a:srgbClr val="085156"/>
                </a:solidFill>
              </a:rPr>
              <a:t> </a:t>
            </a:r>
            <a:r>
              <a:rPr lang="en-IE" b="1" dirty="0" err="1">
                <a:solidFill>
                  <a:srgbClr val="085156"/>
                </a:solidFill>
              </a:rPr>
              <a:t>brez</a:t>
            </a:r>
            <a:r>
              <a:rPr lang="en-IE" b="1" dirty="0">
                <a:solidFill>
                  <a:srgbClr val="085156"/>
                </a:solidFill>
              </a:rPr>
              <a:t> </a:t>
            </a:r>
            <a:r>
              <a:rPr lang="en-IE" b="1" dirty="0" err="1">
                <a:solidFill>
                  <a:srgbClr val="085156"/>
                </a:solidFill>
              </a:rPr>
              <a:t>odpadkov</a:t>
            </a:r>
            <a:r>
              <a:rPr lang="en-IE" b="1" dirty="0">
                <a:solidFill>
                  <a:srgbClr val="085156"/>
                </a:solidFill>
              </a:rPr>
              <a:t>. </a:t>
            </a:r>
            <a:r>
              <a:rPr lang="en-IE" dirty="0" err="1">
                <a:solidFill>
                  <a:srgbClr val="085156"/>
                </a:solidFill>
              </a:rPr>
              <a:t>Nekatera</a:t>
            </a:r>
            <a:r>
              <a:rPr lang="en-IE" dirty="0">
                <a:solidFill>
                  <a:srgbClr val="085156"/>
                </a:solidFill>
              </a:rPr>
              <a:t> </a:t>
            </a:r>
            <a:r>
              <a:rPr lang="en-IE" dirty="0" err="1">
                <a:solidFill>
                  <a:srgbClr val="085156"/>
                </a:solidFill>
              </a:rPr>
              <a:t>področja</a:t>
            </a:r>
            <a:r>
              <a:rPr lang="en-IE" dirty="0">
                <a:solidFill>
                  <a:srgbClr val="085156"/>
                </a:solidFill>
              </a:rPr>
              <a:t> </a:t>
            </a:r>
            <a:r>
              <a:rPr lang="sl-SI" dirty="0">
                <a:solidFill>
                  <a:srgbClr val="085156"/>
                </a:solidFill>
              </a:rPr>
              <a:t>gostinstva </a:t>
            </a:r>
            <a:r>
              <a:rPr lang="en-IE" dirty="0" err="1">
                <a:solidFill>
                  <a:srgbClr val="085156"/>
                </a:solidFill>
              </a:rPr>
              <a:t>veljajo</a:t>
            </a:r>
            <a:r>
              <a:rPr lang="en-IE" dirty="0">
                <a:solidFill>
                  <a:srgbClr val="085156"/>
                </a:solidFill>
              </a:rPr>
              <a:t> za </a:t>
            </a:r>
            <a:r>
              <a:rPr lang="en-IE" dirty="0" err="1">
                <a:solidFill>
                  <a:srgbClr val="085156"/>
                </a:solidFill>
              </a:rPr>
              <a:t>zelo</a:t>
            </a:r>
            <a:r>
              <a:rPr lang="en-IE" dirty="0">
                <a:solidFill>
                  <a:srgbClr val="085156"/>
                </a:solidFill>
              </a:rPr>
              <a:t> </a:t>
            </a:r>
            <a:r>
              <a:rPr lang="en-IE" dirty="0" err="1">
                <a:solidFill>
                  <a:srgbClr val="085156"/>
                </a:solidFill>
              </a:rPr>
              <a:t>potratne</a:t>
            </a:r>
            <a:r>
              <a:rPr lang="en-IE" dirty="0">
                <a:solidFill>
                  <a:srgbClr val="085156"/>
                </a:solidFill>
              </a:rPr>
              <a:t> </a:t>
            </a:r>
            <a:r>
              <a:rPr lang="en-IE" dirty="0" err="1">
                <a:solidFill>
                  <a:srgbClr val="085156"/>
                </a:solidFill>
              </a:rPr>
              <a:t>sektorje</a:t>
            </a:r>
            <a:r>
              <a:rPr lang="en-IE" dirty="0">
                <a:solidFill>
                  <a:srgbClr val="085156"/>
                </a:solidFill>
              </a:rPr>
              <a:t> (</a:t>
            </a:r>
            <a:r>
              <a:rPr lang="en-IE" dirty="0" err="1">
                <a:solidFill>
                  <a:srgbClr val="085156"/>
                </a:solidFill>
              </a:rPr>
              <a:t>npr</a:t>
            </a:r>
            <a:r>
              <a:rPr lang="en-IE" dirty="0">
                <a:solidFill>
                  <a:srgbClr val="085156"/>
                </a:solidFill>
              </a:rPr>
              <a:t>. </a:t>
            </a:r>
            <a:r>
              <a:rPr lang="sl-SI" dirty="0">
                <a:solidFill>
                  <a:srgbClr val="085156"/>
                </a:solidFill>
              </a:rPr>
              <a:t>pogostitve na dogodkih, </a:t>
            </a:r>
            <a:r>
              <a:rPr lang="en-IE" dirty="0" err="1">
                <a:solidFill>
                  <a:srgbClr val="085156"/>
                </a:solidFill>
              </a:rPr>
              <a:t>dostav</a:t>
            </a:r>
            <a:r>
              <a:rPr lang="sl-SI" dirty="0">
                <a:solidFill>
                  <a:srgbClr val="085156"/>
                </a:solidFill>
              </a:rPr>
              <a:t>a</a:t>
            </a:r>
            <a:r>
              <a:rPr lang="en-IE" dirty="0">
                <a:solidFill>
                  <a:srgbClr val="085156"/>
                </a:solidFill>
              </a:rPr>
              <a:t> </a:t>
            </a:r>
            <a:r>
              <a:rPr lang="en-IE" dirty="0" err="1">
                <a:solidFill>
                  <a:srgbClr val="085156"/>
                </a:solidFill>
              </a:rPr>
              <a:t>hrane</a:t>
            </a:r>
            <a:r>
              <a:rPr lang="en-IE" dirty="0">
                <a:solidFill>
                  <a:srgbClr val="085156"/>
                </a:solidFill>
              </a:rPr>
              <a:t>).  </a:t>
            </a:r>
            <a:r>
              <a:rPr lang="sl-SI" dirty="0">
                <a:solidFill>
                  <a:srgbClr val="085156"/>
                </a:solidFill>
              </a:rPr>
              <a:t>Kateri </a:t>
            </a:r>
            <a:r>
              <a:rPr lang="en-IE" dirty="0" err="1">
                <a:solidFill>
                  <a:srgbClr val="085156"/>
                </a:solidFill>
              </a:rPr>
              <a:t>trajnostn</a:t>
            </a:r>
            <a:r>
              <a:rPr lang="sl-SI" dirty="0">
                <a:solidFill>
                  <a:srgbClr val="085156"/>
                </a:solidFill>
              </a:rPr>
              <a:t>i</a:t>
            </a:r>
            <a:r>
              <a:rPr lang="en-IE" dirty="0">
                <a:solidFill>
                  <a:srgbClr val="085156"/>
                </a:solidFill>
              </a:rPr>
              <a:t> </a:t>
            </a:r>
            <a:r>
              <a:rPr lang="en-IE" dirty="0" err="1">
                <a:solidFill>
                  <a:srgbClr val="085156"/>
                </a:solidFill>
              </a:rPr>
              <a:t>ukrep</a:t>
            </a:r>
            <a:r>
              <a:rPr lang="sl-SI" dirty="0">
                <a:solidFill>
                  <a:srgbClr val="085156"/>
                </a:solidFill>
              </a:rPr>
              <a:t>i</a:t>
            </a:r>
            <a:r>
              <a:rPr lang="en-IE" dirty="0">
                <a:solidFill>
                  <a:srgbClr val="085156"/>
                </a:solidFill>
              </a:rPr>
              <a:t> </a:t>
            </a:r>
            <a:r>
              <a:rPr lang="sl-SI" dirty="0">
                <a:solidFill>
                  <a:srgbClr val="085156"/>
                </a:solidFill>
              </a:rPr>
              <a:t>bi bili v tem primeru izvedljivi</a:t>
            </a:r>
            <a:r>
              <a:rPr lang="en-IE" dirty="0">
                <a:solidFill>
                  <a:srgbClr val="085156"/>
                </a:solidFill>
              </a:rPr>
              <a:t>?</a:t>
            </a:r>
          </a:p>
          <a:p>
            <a:pPr marL="342900" lvl="0" indent="-342900" algn="just">
              <a:buFont typeface="Arial" panose="020B0604020202020204" pitchFamily="34" charset="0"/>
              <a:buChar char="•"/>
            </a:pPr>
            <a:r>
              <a:rPr lang="en-IE" b="1" dirty="0" err="1">
                <a:solidFill>
                  <a:srgbClr val="085156"/>
                </a:solidFill>
              </a:rPr>
              <a:t>Sodelovanje</a:t>
            </a:r>
            <a:r>
              <a:rPr lang="en-IE" b="1" dirty="0">
                <a:solidFill>
                  <a:srgbClr val="085156"/>
                </a:solidFill>
              </a:rPr>
              <a:t> v </a:t>
            </a:r>
            <a:r>
              <a:rPr lang="en-IE" b="1" dirty="0" err="1">
                <a:solidFill>
                  <a:srgbClr val="085156"/>
                </a:solidFill>
              </a:rPr>
              <a:t>pobudah</a:t>
            </a:r>
            <a:r>
              <a:rPr lang="en-IE" b="1" dirty="0">
                <a:solidFill>
                  <a:srgbClr val="085156"/>
                </a:solidFill>
              </a:rPr>
              <a:t> za </a:t>
            </a:r>
            <a:r>
              <a:rPr lang="en-IE" b="1" dirty="0" err="1">
                <a:solidFill>
                  <a:srgbClr val="085156"/>
                </a:solidFill>
              </a:rPr>
              <a:t>uvedbo</a:t>
            </a:r>
            <a:r>
              <a:rPr lang="en-IE" b="1" dirty="0">
                <a:solidFill>
                  <a:srgbClr val="085156"/>
                </a:solidFill>
              </a:rPr>
              <a:t> </a:t>
            </a:r>
            <a:r>
              <a:rPr lang="en-IE" b="1" dirty="0" err="1">
                <a:solidFill>
                  <a:srgbClr val="085156"/>
                </a:solidFill>
              </a:rPr>
              <a:t>storitev</a:t>
            </a:r>
            <a:r>
              <a:rPr lang="en-IE" b="1" dirty="0">
                <a:solidFill>
                  <a:srgbClr val="085156"/>
                </a:solidFill>
              </a:rPr>
              <a:t> </a:t>
            </a:r>
            <a:r>
              <a:rPr lang="en-IE" b="1" dirty="0" err="1">
                <a:solidFill>
                  <a:srgbClr val="085156"/>
                </a:solidFill>
              </a:rPr>
              <a:t>zagotavljanja</a:t>
            </a:r>
            <a:r>
              <a:rPr lang="en-IE" b="1" dirty="0">
                <a:solidFill>
                  <a:srgbClr val="085156"/>
                </a:solidFill>
              </a:rPr>
              <a:t> </a:t>
            </a:r>
            <a:r>
              <a:rPr lang="en-IE" b="1" dirty="0" err="1">
                <a:solidFill>
                  <a:srgbClr val="085156"/>
                </a:solidFill>
              </a:rPr>
              <a:t>hrane</a:t>
            </a:r>
            <a:r>
              <a:rPr lang="en-IE" b="1" dirty="0">
                <a:solidFill>
                  <a:srgbClr val="085156"/>
                </a:solidFill>
              </a:rPr>
              <a:t> </a:t>
            </a:r>
            <a:r>
              <a:rPr lang="en-IE" b="1" dirty="0" err="1">
                <a:solidFill>
                  <a:srgbClr val="085156"/>
                </a:solidFill>
              </a:rPr>
              <a:t>brez</a:t>
            </a:r>
            <a:r>
              <a:rPr lang="en-IE" b="1" dirty="0">
                <a:solidFill>
                  <a:srgbClr val="085156"/>
                </a:solidFill>
              </a:rPr>
              <a:t> </a:t>
            </a:r>
            <a:r>
              <a:rPr lang="en-IE" b="1" dirty="0" err="1">
                <a:solidFill>
                  <a:srgbClr val="085156"/>
                </a:solidFill>
              </a:rPr>
              <a:t>odpadkov</a:t>
            </a:r>
            <a:r>
              <a:rPr lang="en-IE" b="1" dirty="0">
                <a:solidFill>
                  <a:srgbClr val="085156"/>
                </a:solidFill>
              </a:rPr>
              <a:t> </a:t>
            </a:r>
            <a:r>
              <a:rPr lang="en-IE" b="1" dirty="0" err="1">
                <a:solidFill>
                  <a:srgbClr val="085156"/>
                </a:solidFill>
              </a:rPr>
              <a:t>ali</a:t>
            </a:r>
            <a:r>
              <a:rPr lang="en-IE" b="1" dirty="0">
                <a:solidFill>
                  <a:srgbClr val="085156"/>
                </a:solidFill>
              </a:rPr>
              <a:t> </a:t>
            </a:r>
            <a:r>
              <a:rPr lang="en-IE" b="1" dirty="0" err="1">
                <a:solidFill>
                  <a:srgbClr val="085156"/>
                </a:solidFill>
              </a:rPr>
              <a:t>brez</a:t>
            </a:r>
            <a:r>
              <a:rPr lang="en-IE" b="1" dirty="0">
                <a:solidFill>
                  <a:srgbClr val="085156"/>
                </a:solidFill>
              </a:rPr>
              <a:t> </a:t>
            </a:r>
            <a:r>
              <a:rPr lang="en-IE" b="1" dirty="0" err="1">
                <a:solidFill>
                  <a:srgbClr val="085156"/>
                </a:solidFill>
              </a:rPr>
              <a:t>embalaže</a:t>
            </a:r>
            <a:r>
              <a:rPr lang="en-IE" b="1" dirty="0">
                <a:solidFill>
                  <a:srgbClr val="085156"/>
                </a:solidFill>
              </a:rPr>
              <a:t> </a:t>
            </a:r>
            <a:r>
              <a:rPr lang="en-IE" dirty="0">
                <a:solidFill>
                  <a:srgbClr val="085156"/>
                </a:solidFill>
              </a:rPr>
              <a:t>je </a:t>
            </a:r>
            <a:r>
              <a:rPr lang="en-IE" dirty="0" err="1">
                <a:solidFill>
                  <a:srgbClr val="085156"/>
                </a:solidFill>
              </a:rPr>
              <a:t>lahko</a:t>
            </a:r>
            <a:r>
              <a:rPr lang="en-IE" dirty="0">
                <a:solidFill>
                  <a:srgbClr val="085156"/>
                </a:solidFill>
              </a:rPr>
              <a:t> </a:t>
            </a:r>
            <a:r>
              <a:rPr lang="en-IE" dirty="0" err="1">
                <a:solidFill>
                  <a:srgbClr val="085156"/>
                </a:solidFill>
              </a:rPr>
              <a:t>poslovno</a:t>
            </a:r>
            <a:r>
              <a:rPr lang="en-IE" dirty="0">
                <a:solidFill>
                  <a:srgbClr val="085156"/>
                </a:solidFill>
              </a:rPr>
              <a:t> </a:t>
            </a:r>
            <a:r>
              <a:rPr lang="en-IE" dirty="0" err="1">
                <a:solidFill>
                  <a:srgbClr val="085156"/>
                </a:solidFill>
              </a:rPr>
              <a:t>zelo</a:t>
            </a:r>
            <a:r>
              <a:rPr lang="en-IE" dirty="0">
                <a:solidFill>
                  <a:srgbClr val="085156"/>
                </a:solidFill>
              </a:rPr>
              <a:t> </a:t>
            </a:r>
            <a:r>
              <a:rPr lang="en-IE" dirty="0" err="1">
                <a:solidFill>
                  <a:srgbClr val="085156"/>
                </a:solidFill>
              </a:rPr>
              <a:t>smiselno</a:t>
            </a:r>
            <a:r>
              <a:rPr lang="en-IE" dirty="0">
                <a:solidFill>
                  <a:srgbClr val="085156"/>
                </a:solidFill>
              </a:rPr>
              <a:t>. </a:t>
            </a:r>
            <a:r>
              <a:rPr lang="en-IE" dirty="0" err="1">
                <a:solidFill>
                  <a:srgbClr val="085156"/>
                </a:solidFill>
              </a:rPr>
              <a:t>Omogočite</a:t>
            </a:r>
            <a:r>
              <a:rPr lang="en-IE" dirty="0">
                <a:solidFill>
                  <a:srgbClr val="085156"/>
                </a:solidFill>
              </a:rPr>
              <a:t> </a:t>
            </a:r>
            <a:r>
              <a:rPr lang="en-IE" dirty="0" err="1">
                <a:solidFill>
                  <a:srgbClr val="085156"/>
                </a:solidFill>
              </a:rPr>
              <a:t>ločeno</a:t>
            </a:r>
            <a:r>
              <a:rPr lang="en-IE" dirty="0">
                <a:solidFill>
                  <a:srgbClr val="085156"/>
                </a:solidFill>
              </a:rPr>
              <a:t> </a:t>
            </a:r>
            <a:r>
              <a:rPr lang="en-IE" dirty="0" err="1">
                <a:solidFill>
                  <a:srgbClr val="085156"/>
                </a:solidFill>
              </a:rPr>
              <a:t>zbiranje</a:t>
            </a:r>
            <a:r>
              <a:rPr lang="en-IE" dirty="0">
                <a:solidFill>
                  <a:srgbClr val="085156"/>
                </a:solidFill>
              </a:rPr>
              <a:t> </a:t>
            </a:r>
            <a:r>
              <a:rPr lang="en-IE" dirty="0" err="1">
                <a:solidFill>
                  <a:srgbClr val="085156"/>
                </a:solidFill>
              </a:rPr>
              <a:t>različnih</a:t>
            </a:r>
            <a:r>
              <a:rPr lang="en-IE" dirty="0">
                <a:solidFill>
                  <a:srgbClr val="085156"/>
                </a:solidFill>
              </a:rPr>
              <a:t> </a:t>
            </a:r>
            <a:r>
              <a:rPr lang="en-IE" dirty="0" err="1">
                <a:solidFill>
                  <a:srgbClr val="085156"/>
                </a:solidFill>
              </a:rPr>
              <a:t>tokov</a:t>
            </a:r>
            <a:r>
              <a:rPr lang="en-IE" dirty="0">
                <a:solidFill>
                  <a:srgbClr val="085156"/>
                </a:solidFill>
              </a:rPr>
              <a:t> </a:t>
            </a:r>
            <a:r>
              <a:rPr lang="en-IE" dirty="0" err="1">
                <a:solidFill>
                  <a:srgbClr val="085156"/>
                </a:solidFill>
              </a:rPr>
              <a:t>odpadkov</a:t>
            </a:r>
            <a:r>
              <a:rPr lang="en-IE" dirty="0">
                <a:solidFill>
                  <a:srgbClr val="085156"/>
                </a:solidFill>
              </a:rPr>
              <a:t>, </a:t>
            </a:r>
            <a:r>
              <a:rPr lang="en-IE" dirty="0" err="1">
                <a:solidFill>
                  <a:srgbClr val="085156"/>
                </a:solidFill>
              </a:rPr>
              <a:t>vključno</a:t>
            </a:r>
            <a:r>
              <a:rPr lang="en-IE" dirty="0">
                <a:solidFill>
                  <a:srgbClr val="085156"/>
                </a:solidFill>
              </a:rPr>
              <a:t> s </a:t>
            </a:r>
            <a:r>
              <a:rPr lang="en-IE" dirty="0" err="1">
                <a:solidFill>
                  <a:srgbClr val="085156"/>
                </a:solidFill>
              </a:rPr>
              <a:t>plastično</a:t>
            </a:r>
            <a:r>
              <a:rPr lang="en-IE" dirty="0">
                <a:solidFill>
                  <a:srgbClr val="085156"/>
                </a:solidFill>
              </a:rPr>
              <a:t> </a:t>
            </a:r>
            <a:r>
              <a:rPr lang="en-IE" dirty="0" err="1">
                <a:solidFill>
                  <a:srgbClr val="085156"/>
                </a:solidFill>
              </a:rPr>
              <a:t>embalažo</a:t>
            </a:r>
            <a:r>
              <a:rPr lang="en-IE" dirty="0">
                <a:solidFill>
                  <a:srgbClr val="085156"/>
                </a:solidFill>
              </a:rPr>
              <a:t> in </a:t>
            </a:r>
            <a:r>
              <a:rPr lang="en-IE" dirty="0" err="1">
                <a:solidFill>
                  <a:srgbClr val="085156"/>
                </a:solidFill>
              </a:rPr>
              <a:t>organskimi</a:t>
            </a:r>
            <a:r>
              <a:rPr lang="en-IE" dirty="0">
                <a:solidFill>
                  <a:srgbClr val="085156"/>
                </a:solidFill>
              </a:rPr>
              <a:t> </a:t>
            </a:r>
            <a:r>
              <a:rPr lang="en-IE" dirty="0" err="1">
                <a:solidFill>
                  <a:srgbClr val="085156"/>
                </a:solidFill>
              </a:rPr>
              <a:t>odpadki</a:t>
            </a:r>
            <a:r>
              <a:rPr lang="en-IE" dirty="0">
                <a:solidFill>
                  <a:srgbClr val="085156"/>
                </a:solidFill>
              </a:rPr>
              <a:t>. </a:t>
            </a:r>
          </a:p>
          <a:p>
            <a:pPr marL="342900" lvl="0" indent="-342900" algn="just">
              <a:buFont typeface="Arial" panose="020B0604020202020204" pitchFamily="34" charset="0"/>
              <a:buChar char="•"/>
            </a:pPr>
            <a:r>
              <a:rPr lang="en-IE" b="1" dirty="0" err="1">
                <a:solidFill>
                  <a:srgbClr val="085156"/>
                </a:solidFill>
              </a:rPr>
              <a:t>Možnosti</a:t>
            </a:r>
            <a:r>
              <a:rPr lang="en-IE" b="1" dirty="0">
                <a:solidFill>
                  <a:srgbClr val="085156"/>
                </a:solidFill>
              </a:rPr>
              <a:t> </a:t>
            </a:r>
            <a:r>
              <a:rPr lang="en-IE" b="1" dirty="0" err="1">
                <a:solidFill>
                  <a:srgbClr val="085156"/>
                </a:solidFill>
              </a:rPr>
              <a:t>financiranja</a:t>
            </a:r>
            <a:r>
              <a:rPr lang="en-IE" b="1" dirty="0">
                <a:solidFill>
                  <a:srgbClr val="085156"/>
                </a:solidFill>
              </a:rPr>
              <a:t> </a:t>
            </a:r>
            <a:r>
              <a:rPr lang="sl-SI" b="1" dirty="0">
                <a:solidFill>
                  <a:srgbClr val="085156"/>
                </a:solidFill>
              </a:rPr>
              <a:t>- </a:t>
            </a:r>
            <a:r>
              <a:rPr lang="sl-SI" dirty="0">
                <a:solidFill>
                  <a:srgbClr val="085156"/>
                </a:solidFill>
              </a:rPr>
              <a:t>p</a:t>
            </a:r>
            <a:r>
              <a:rPr lang="en-IE" dirty="0" err="1">
                <a:solidFill>
                  <a:srgbClr val="085156"/>
                </a:solidFill>
              </a:rPr>
              <a:t>reverite</a:t>
            </a:r>
            <a:r>
              <a:rPr lang="en-IE" dirty="0">
                <a:solidFill>
                  <a:srgbClr val="085156"/>
                </a:solidFill>
              </a:rPr>
              <a:t> </a:t>
            </a:r>
            <a:r>
              <a:rPr lang="en-IE" dirty="0" err="1">
                <a:solidFill>
                  <a:srgbClr val="085156"/>
                </a:solidFill>
              </a:rPr>
              <a:t>lokaln</a:t>
            </a:r>
            <a:r>
              <a:rPr lang="sl-SI" dirty="0">
                <a:solidFill>
                  <a:srgbClr val="085156"/>
                </a:solidFill>
              </a:rPr>
              <a:t>e</a:t>
            </a:r>
            <a:r>
              <a:rPr lang="en-IE" dirty="0">
                <a:solidFill>
                  <a:srgbClr val="085156"/>
                </a:solidFill>
              </a:rPr>
              <a:t> in </a:t>
            </a:r>
            <a:r>
              <a:rPr lang="en-IE" dirty="0" err="1">
                <a:solidFill>
                  <a:srgbClr val="085156"/>
                </a:solidFill>
              </a:rPr>
              <a:t>regionaln</a:t>
            </a:r>
            <a:r>
              <a:rPr lang="sl-SI" dirty="0">
                <a:solidFill>
                  <a:srgbClr val="085156"/>
                </a:solidFill>
              </a:rPr>
              <a:t>e</a:t>
            </a:r>
            <a:r>
              <a:rPr lang="en-IE" dirty="0">
                <a:solidFill>
                  <a:srgbClr val="085156"/>
                </a:solidFill>
              </a:rPr>
              <a:t> </a:t>
            </a:r>
            <a:r>
              <a:rPr lang="sl-SI" dirty="0">
                <a:solidFill>
                  <a:srgbClr val="085156"/>
                </a:solidFill>
              </a:rPr>
              <a:t>razpise</a:t>
            </a:r>
            <a:r>
              <a:rPr lang="en-IE" dirty="0">
                <a:solidFill>
                  <a:srgbClr val="085156"/>
                </a:solidFill>
              </a:rPr>
              <a:t> za </a:t>
            </a:r>
            <a:r>
              <a:rPr lang="en-IE" dirty="0" err="1">
                <a:solidFill>
                  <a:srgbClr val="085156"/>
                </a:solidFill>
              </a:rPr>
              <a:t>naložbe</a:t>
            </a:r>
            <a:r>
              <a:rPr lang="en-IE" dirty="0">
                <a:solidFill>
                  <a:srgbClr val="085156"/>
                </a:solidFill>
              </a:rPr>
              <a:t>, </a:t>
            </a:r>
            <a:r>
              <a:rPr lang="en-IE" dirty="0" err="1">
                <a:solidFill>
                  <a:srgbClr val="085156"/>
                </a:solidFill>
              </a:rPr>
              <a:t>kot</a:t>
            </a:r>
            <a:r>
              <a:rPr lang="en-IE" dirty="0">
                <a:solidFill>
                  <a:srgbClr val="085156"/>
                </a:solidFill>
              </a:rPr>
              <a:t> je </a:t>
            </a:r>
            <a:r>
              <a:rPr lang="en-IE" dirty="0" err="1">
                <a:solidFill>
                  <a:srgbClr val="085156"/>
                </a:solidFill>
              </a:rPr>
              <a:t>vračanje</a:t>
            </a:r>
            <a:r>
              <a:rPr lang="en-IE" dirty="0">
                <a:solidFill>
                  <a:srgbClr val="085156"/>
                </a:solidFill>
              </a:rPr>
              <a:t> </a:t>
            </a:r>
            <a:r>
              <a:rPr lang="en-IE" dirty="0" err="1">
                <a:solidFill>
                  <a:srgbClr val="085156"/>
                </a:solidFill>
              </a:rPr>
              <a:t>embalaže</a:t>
            </a:r>
            <a:r>
              <a:rPr lang="en-IE" dirty="0">
                <a:solidFill>
                  <a:srgbClr val="085156"/>
                </a:solidFill>
              </a:rPr>
              <a:t> za </a:t>
            </a:r>
            <a:r>
              <a:rPr lang="en-IE" dirty="0" err="1">
                <a:solidFill>
                  <a:srgbClr val="085156"/>
                </a:solidFill>
              </a:rPr>
              <a:t>večkratno</a:t>
            </a:r>
            <a:r>
              <a:rPr lang="en-IE" dirty="0">
                <a:solidFill>
                  <a:srgbClr val="085156"/>
                </a:solidFill>
              </a:rPr>
              <a:t> </a:t>
            </a:r>
            <a:r>
              <a:rPr lang="en-IE" dirty="0" err="1">
                <a:solidFill>
                  <a:srgbClr val="085156"/>
                </a:solidFill>
              </a:rPr>
              <a:t>uporabo</a:t>
            </a:r>
            <a:r>
              <a:rPr lang="en-IE" dirty="0">
                <a:solidFill>
                  <a:srgbClr val="085156"/>
                </a:solidFill>
              </a:rPr>
              <a:t> (</a:t>
            </a:r>
            <a:r>
              <a:rPr lang="en-IE" dirty="0" err="1">
                <a:solidFill>
                  <a:srgbClr val="085156"/>
                </a:solidFill>
              </a:rPr>
              <a:t>povratna</a:t>
            </a:r>
            <a:r>
              <a:rPr lang="en-IE" dirty="0">
                <a:solidFill>
                  <a:srgbClr val="085156"/>
                </a:solidFill>
              </a:rPr>
              <a:t> </a:t>
            </a:r>
            <a:r>
              <a:rPr lang="en-IE" dirty="0" err="1">
                <a:solidFill>
                  <a:srgbClr val="085156"/>
                </a:solidFill>
              </a:rPr>
              <a:t>logistika</a:t>
            </a:r>
            <a:r>
              <a:rPr lang="en-IE" dirty="0">
                <a:solidFill>
                  <a:srgbClr val="085156"/>
                </a:solidFill>
              </a:rPr>
              <a:t>), </a:t>
            </a:r>
            <a:r>
              <a:rPr lang="en-IE" dirty="0" err="1">
                <a:solidFill>
                  <a:srgbClr val="085156"/>
                </a:solidFill>
              </a:rPr>
              <a:t>pri</a:t>
            </a:r>
            <a:r>
              <a:rPr lang="en-IE" dirty="0">
                <a:solidFill>
                  <a:srgbClr val="085156"/>
                </a:solidFill>
              </a:rPr>
              <a:t> </a:t>
            </a:r>
            <a:r>
              <a:rPr lang="en-IE" dirty="0" err="1">
                <a:solidFill>
                  <a:srgbClr val="085156"/>
                </a:solidFill>
              </a:rPr>
              <a:t>čemer</a:t>
            </a:r>
            <a:r>
              <a:rPr lang="en-IE" dirty="0">
                <a:solidFill>
                  <a:srgbClr val="085156"/>
                </a:solidFill>
              </a:rPr>
              <a:t> se </a:t>
            </a:r>
            <a:r>
              <a:rPr lang="en-IE" dirty="0" err="1">
                <a:solidFill>
                  <a:srgbClr val="085156"/>
                </a:solidFill>
              </a:rPr>
              <a:t>zavedajte</a:t>
            </a:r>
            <a:r>
              <a:rPr lang="en-IE" dirty="0">
                <a:solidFill>
                  <a:srgbClr val="085156"/>
                </a:solidFill>
              </a:rPr>
              <a:t> </a:t>
            </a:r>
            <a:r>
              <a:rPr lang="en-IE" dirty="0" err="1">
                <a:solidFill>
                  <a:srgbClr val="085156"/>
                </a:solidFill>
              </a:rPr>
              <a:t>njihovih</a:t>
            </a:r>
            <a:r>
              <a:rPr lang="en-IE" dirty="0">
                <a:solidFill>
                  <a:srgbClr val="085156"/>
                </a:solidFill>
              </a:rPr>
              <a:t> </a:t>
            </a:r>
            <a:r>
              <a:rPr lang="en-IE" dirty="0" err="1">
                <a:solidFill>
                  <a:srgbClr val="085156"/>
                </a:solidFill>
              </a:rPr>
              <a:t>koristi</a:t>
            </a:r>
            <a:r>
              <a:rPr lang="en-IE" dirty="0">
                <a:solidFill>
                  <a:srgbClr val="085156"/>
                </a:solidFill>
              </a:rPr>
              <a:t> </a:t>
            </a:r>
            <a:r>
              <a:rPr lang="en-IE" dirty="0" err="1">
                <a:solidFill>
                  <a:srgbClr val="085156"/>
                </a:solidFill>
              </a:rPr>
              <a:t>pri</a:t>
            </a:r>
            <a:r>
              <a:rPr lang="en-IE" dirty="0">
                <a:solidFill>
                  <a:srgbClr val="085156"/>
                </a:solidFill>
              </a:rPr>
              <a:t> </a:t>
            </a:r>
            <a:r>
              <a:rPr lang="en-IE" dirty="0" err="1">
                <a:solidFill>
                  <a:srgbClr val="085156"/>
                </a:solidFill>
              </a:rPr>
              <a:t>zmanjševanju</a:t>
            </a:r>
            <a:r>
              <a:rPr lang="en-IE" dirty="0">
                <a:solidFill>
                  <a:srgbClr val="085156"/>
                </a:solidFill>
              </a:rPr>
              <a:t> </a:t>
            </a:r>
            <a:r>
              <a:rPr lang="en-IE" dirty="0" err="1">
                <a:solidFill>
                  <a:srgbClr val="085156"/>
                </a:solidFill>
              </a:rPr>
              <a:t>količine</a:t>
            </a:r>
            <a:r>
              <a:rPr lang="en-IE" dirty="0">
                <a:solidFill>
                  <a:srgbClr val="085156"/>
                </a:solidFill>
              </a:rPr>
              <a:t> </a:t>
            </a:r>
            <a:r>
              <a:rPr lang="en-IE" dirty="0" err="1">
                <a:solidFill>
                  <a:srgbClr val="085156"/>
                </a:solidFill>
              </a:rPr>
              <a:t>odpadkov</a:t>
            </a:r>
            <a:r>
              <a:rPr lang="en-IE" dirty="0">
                <a:solidFill>
                  <a:srgbClr val="085156"/>
                </a:solidFill>
              </a:rPr>
              <a:t> in </a:t>
            </a:r>
            <a:r>
              <a:rPr lang="en-IE" dirty="0" err="1">
                <a:solidFill>
                  <a:srgbClr val="085156"/>
                </a:solidFill>
              </a:rPr>
              <a:t>podpiranju</a:t>
            </a:r>
            <a:r>
              <a:rPr lang="en-IE" dirty="0">
                <a:solidFill>
                  <a:srgbClr val="085156"/>
                </a:solidFill>
              </a:rPr>
              <a:t> </a:t>
            </a:r>
            <a:r>
              <a:rPr lang="en-IE" dirty="0" err="1">
                <a:solidFill>
                  <a:srgbClr val="085156"/>
                </a:solidFill>
              </a:rPr>
              <a:t>lokalnega</a:t>
            </a:r>
            <a:r>
              <a:rPr lang="en-IE" dirty="0">
                <a:solidFill>
                  <a:srgbClr val="085156"/>
                </a:solidFill>
              </a:rPr>
              <a:t> </a:t>
            </a:r>
            <a:r>
              <a:rPr lang="en-IE" dirty="0" err="1">
                <a:solidFill>
                  <a:srgbClr val="085156"/>
                </a:solidFill>
              </a:rPr>
              <a:t>gospodarskega</a:t>
            </a:r>
            <a:r>
              <a:rPr lang="en-IE" dirty="0">
                <a:solidFill>
                  <a:srgbClr val="085156"/>
                </a:solidFill>
              </a:rPr>
              <a:t> </a:t>
            </a:r>
            <a:r>
              <a:rPr lang="en-IE" dirty="0" err="1">
                <a:solidFill>
                  <a:srgbClr val="085156"/>
                </a:solidFill>
              </a:rPr>
              <a:t>razvoja</a:t>
            </a:r>
            <a:r>
              <a:rPr lang="en-IE" dirty="0">
                <a:solidFill>
                  <a:srgbClr val="085156"/>
                </a:solidFill>
              </a:rPr>
              <a:t>.</a:t>
            </a:r>
          </a:p>
          <a:p>
            <a:pPr marL="342900" lvl="0" indent="-342900" algn="just">
              <a:buFont typeface="Arial" panose="020B0604020202020204" pitchFamily="34" charset="0"/>
              <a:buChar char="•"/>
            </a:pPr>
            <a:r>
              <a:rPr lang="sl-SI" b="1" dirty="0">
                <a:solidFill>
                  <a:srgbClr val="085156"/>
                </a:solidFill>
              </a:rPr>
              <a:t>Naložbe </a:t>
            </a:r>
            <a:r>
              <a:rPr lang="en-IE" b="1" dirty="0">
                <a:solidFill>
                  <a:srgbClr val="085156"/>
                </a:solidFill>
              </a:rPr>
              <a:t>v </a:t>
            </a:r>
            <a:r>
              <a:rPr lang="en-IE" b="1" dirty="0" err="1">
                <a:solidFill>
                  <a:srgbClr val="085156"/>
                </a:solidFill>
              </a:rPr>
              <a:t>povezovanje</a:t>
            </a:r>
            <a:r>
              <a:rPr lang="en-IE" b="1" dirty="0">
                <a:solidFill>
                  <a:srgbClr val="085156"/>
                </a:solidFill>
              </a:rPr>
              <a:t> </a:t>
            </a:r>
            <a:r>
              <a:rPr lang="en-IE" b="1" dirty="0" err="1">
                <a:solidFill>
                  <a:srgbClr val="085156"/>
                </a:solidFill>
              </a:rPr>
              <a:t>verig</a:t>
            </a:r>
            <a:r>
              <a:rPr lang="en-IE" b="1" dirty="0">
                <a:solidFill>
                  <a:srgbClr val="085156"/>
                </a:solidFill>
              </a:rPr>
              <a:t> </a:t>
            </a:r>
            <a:r>
              <a:rPr lang="en-IE" b="1" dirty="0" err="1">
                <a:solidFill>
                  <a:srgbClr val="085156"/>
                </a:solidFill>
              </a:rPr>
              <a:t>preskrbe</a:t>
            </a:r>
            <a:r>
              <a:rPr lang="en-IE" b="1" dirty="0">
                <a:solidFill>
                  <a:srgbClr val="085156"/>
                </a:solidFill>
              </a:rPr>
              <a:t> s </a:t>
            </a:r>
            <a:r>
              <a:rPr lang="en-IE" b="1" dirty="0" err="1">
                <a:solidFill>
                  <a:srgbClr val="085156"/>
                </a:solidFill>
              </a:rPr>
              <a:t>hrano</a:t>
            </a:r>
            <a:r>
              <a:rPr lang="en-IE" dirty="0">
                <a:solidFill>
                  <a:srgbClr val="085156"/>
                </a:solidFill>
              </a:rPr>
              <a:t> med </a:t>
            </a:r>
            <a:r>
              <a:rPr lang="en-IE" dirty="0" err="1">
                <a:solidFill>
                  <a:srgbClr val="085156"/>
                </a:solidFill>
              </a:rPr>
              <a:t>podeželskimi</a:t>
            </a:r>
            <a:r>
              <a:rPr lang="en-IE" dirty="0">
                <a:solidFill>
                  <a:srgbClr val="085156"/>
                </a:solidFill>
              </a:rPr>
              <a:t> in </a:t>
            </a:r>
            <a:r>
              <a:rPr lang="en-IE" dirty="0" err="1">
                <a:solidFill>
                  <a:srgbClr val="085156"/>
                </a:solidFill>
              </a:rPr>
              <a:t>mestnimi</a:t>
            </a:r>
            <a:r>
              <a:rPr lang="en-IE" dirty="0">
                <a:solidFill>
                  <a:srgbClr val="085156"/>
                </a:solidFill>
              </a:rPr>
              <a:t> </a:t>
            </a:r>
            <a:r>
              <a:rPr lang="en-IE" dirty="0" err="1">
                <a:solidFill>
                  <a:srgbClr val="085156"/>
                </a:solidFill>
              </a:rPr>
              <a:t>območji</a:t>
            </a:r>
            <a:r>
              <a:rPr lang="sl-SI" dirty="0">
                <a:solidFill>
                  <a:srgbClr val="085156"/>
                </a:solidFill>
              </a:rPr>
              <a:t>. pri čemer se zavedajte priložnosti, ki obstajajo za zmanjšanje odpadkov in emisij</a:t>
            </a:r>
            <a:r>
              <a:rPr lang="en-IE" dirty="0">
                <a:solidFill>
                  <a:srgbClr val="085156"/>
                </a:solidFill>
              </a:rPr>
              <a:t>.</a:t>
            </a:r>
          </a:p>
          <a:p>
            <a:pPr algn="just"/>
            <a:endParaRPr lang="en-IE" dirty="0">
              <a:solidFill>
                <a:srgbClr val="085156"/>
              </a:solidFill>
            </a:endParaRPr>
          </a:p>
          <a:p>
            <a:pPr marL="342900" lvl="0" indent="-342900" algn="just">
              <a:buFont typeface="Arial" panose="020B0604020202020204" pitchFamily="34" charset="0"/>
              <a:buChar char="•"/>
            </a:pPr>
            <a:endParaRPr lang="en-IE" dirty="0"/>
          </a:p>
          <a:p>
            <a:pPr marL="342900" indent="-342900">
              <a:buFont typeface="Arial" panose="020B0604020202020204" pitchFamily="34" charset="0"/>
              <a:buChar char="•"/>
            </a:pPr>
            <a:endParaRPr lang="en-IE" dirty="0"/>
          </a:p>
        </p:txBody>
      </p:sp>
    </p:spTree>
    <p:extLst>
      <p:ext uri="{BB962C8B-B14F-4D97-AF65-F5344CB8AC3E}">
        <p14:creationId xmlns:p14="http://schemas.microsoft.com/office/powerpoint/2010/main" val="412358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0E6666-4F21-47C3-9B77-46E8F65A1152}"/>
              </a:ext>
            </a:extLst>
          </p:cNvPr>
          <p:cNvSpPr>
            <a:spLocks noGrp="1"/>
          </p:cNvSpPr>
          <p:nvPr>
            <p:ph type="body" sz="quarter" idx="16"/>
          </p:nvPr>
        </p:nvSpPr>
        <p:spPr>
          <a:xfrm>
            <a:off x="5728447" y="819599"/>
            <a:ext cx="5869201" cy="697353"/>
          </a:xfrm>
        </p:spPr>
        <p:txBody>
          <a:bodyPr vert="horz" lIns="91440" tIns="45720" rIns="91440" bIns="45720" rtlCol="0" anchor="t">
            <a:normAutofit fontScale="92500"/>
          </a:bodyPr>
          <a:lstStyle/>
          <a:p>
            <a:r>
              <a:rPr lang="sl-SI" b="1" dirty="0">
                <a:solidFill>
                  <a:srgbClr val="F5C05B"/>
                </a:solidFill>
                <a:cs typeface="Calibri"/>
              </a:rPr>
              <a:t>Trajnostni režimi prehranjevanja</a:t>
            </a:r>
            <a:endParaRPr lang="en-US" b="1" dirty="0">
              <a:solidFill>
                <a:srgbClr val="F5C05B"/>
              </a:solidFill>
              <a:cs typeface="Calibri"/>
            </a:endParaRPr>
          </a:p>
        </p:txBody>
      </p:sp>
      <p:sp>
        <p:nvSpPr>
          <p:cNvPr id="3" name="Text Placeholder 2">
            <a:extLst>
              <a:ext uri="{FF2B5EF4-FFF2-40B4-BE49-F238E27FC236}">
                <a16:creationId xmlns:a16="http://schemas.microsoft.com/office/drawing/2014/main" id="{F26E4AA6-DC53-48A4-A8AB-BA67D6E111A6}"/>
              </a:ext>
            </a:extLst>
          </p:cNvPr>
          <p:cNvSpPr>
            <a:spLocks noGrp="1"/>
          </p:cNvSpPr>
          <p:nvPr>
            <p:ph type="body" sz="quarter" idx="17"/>
          </p:nvPr>
        </p:nvSpPr>
        <p:spPr/>
        <p:txBody>
          <a:bodyPr vert="horz" lIns="91440" tIns="45720" rIns="91440" bIns="45720" rtlCol="0" anchor="t">
            <a:noAutofit/>
          </a:bodyPr>
          <a:lstStyle/>
          <a:p>
            <a:pPr algn="just"/>
            <a:r>
              <a:rPr lang="sl-SI" b="1" dirty="0">
                <a:solidFill>
                  <a:srgbClr val="085156"/>
                </a:solidFill>
                <a:ea typeface="+mn-lt"/>
                <a:cs typeface="+mn-lt"/>
              </a:rPr>
              <a:t>To so tisti režimi, ki </a:t>
            </a:r>
            <a:r>
              <a:rPr lang="en-IE" b="1" dirty="0">
                <a:solidFill>
                  <a:srgbClr val="085156"/>
                </a:solidFill>
                <a:ea typeface="+mn-lt"/>
                <a:cs typeface="+mn-lt"/>
              </a:rPr>
              <a:t>:</a:t>
            </a:r>
            <a:endParaRPr lang="en-US" dirty="0">
              <a:solidFill>
                <a:srgbClr val="085156"/>
              </a:solidFill>
              <a:ea typeface="+mn-lt"/>
              <a:cs typeface="+mn-lt"/>
            </a:endParaRPr>
          </a:p>
          <a:p>
            <a:pPr marL="285750" indent="-285750" algn="just">
              <a:buFont typeface="Symbol"/>
              <a:buChar char="•"/>
            </a:pPr>
            <a:r>
              <a:rPr lang="en-IE" dirty="0">
                <a:solidFill>
                  <a:srgbClr val="085156"/>
                </a:solidFill>
                <a:ea typeface="+mn-lt"/>
                <a:cs typeface="+mn-lt"/>
              </a:rPr>
              <a:t>var</a:t>
            </a:r>
            <a:r>
              <a:rPr lang="sl-SI" dirty="0">
                <a:solidFill>
                  <a:srgbClr val="085156"/>
                </a:solidFill>
                <a:ea typeface="+mn-lt"/>
                <a:cs typeface="+mn-lt"/>
              </a:rPr>
              <a:t>ujejo</a:t>
            </a:r>
            <a:r>
              <a:rPr lang="en-IE" dirty="0">
                <a:solidFill>
                  <a:srgbClr val="085156"/>
                </a:solidFill>
                <a:ea typeface="+mn-lt"/>
                <a:cs typeface="+mn-lt"/>
              </a:rPr>
              <a:t> </a:t>
            </a:r>
            <a:r>
              <a:rPr lang="en-IE" dirty="0" err="1">
                <a:solidFill>
                  <a:srgbClr val="085156"/>
                </a:solidFill>
                <a:ea typeface="+mn-lt"/>
                <a:cs typeface="+mn-lt"/>
              </a:rPr>
              <a:t>biotsk</a:t>
            </a:r>
            <a:r>
              <a:rPr lang="sl-SI" dirty="0">
                <a:solidFill>
                  <a:srgbClr val="085156"/>
                </a:solidFill>
                <a:ea typeface="+mn-lt"/>
                <a:cs typeface="+mn-lt"/>
              </a:rPr>
              <a:t>o</a:t>
            </a:r>
            <a:r>
              <a:rPr lang="en-IE" dirty="0">
                <a:solidFill>
                  <a:srgbClr val="085156"/>
                </a:solidFill>
                <a:ea typeface="+mn-lt"/>
                <a:cs typeface="+mn-lt"/>
              </a:rPr>
              <a:t> </a:t>
            </a:r>
            <a:r>
              <a:rPr lang="en-IE" dirty="0" err="1">
                <a:solidFill>
                  <a:srgbClr val="085156"/>
                </a:solidFill>
                <a:ea typeface="+mn-lt"/>
                <a:cs typeface="+mn-lt"/>
              </a:rPr>
              <a:t>raznovrstnost</a:t>
            </a:r>
            <a:r>
              <a:rPr lang="en-IE" dirty="0">
                <a:solidFill>
                  <a:srgbClr val="085156"/>
                </a:solidFill>
                <a:ea typeface="+mn-lt"/>
                <a:cs typeface="+mn-lt"/>
              </a:rPr>
              <a:t> in </a:t>
            </a:r>
            <a:r>
              <a:rPr lang="sl-SI" dirty="0">
                <a:solidFill>
                  <a:srgbClr val="085156"/>
                </a:solidFill>
                <a:ea typeface="+mn-lt"/>
                <a:cs typeface="+mn-lt"/>
              </a:rPr>
              <a:t>obstoj </a:t>
            </a:r>
            <a:r>
              <a:rPr lang="en-IE" dirty="0" err="1">
                <a:solidFill>
                  <a:srgbClr val="085156"/>
                </a:solidFill>
                <a:ea typeface="+mn-lt"/>
                <a:cs typeface="+mn-lt"/>
              </a:rPr>
              <a:t>ekosistemov</a:t>
            </a:r>
            <a:r>
              <a:rPr lang="sl-SI" dirty="0">
                <a:solidFill>
                  <a:srgbClr val="085156"/>
                </a:solidFill>
                <a:ea typeface="+mn-lt"/>
                <a:cs typeface="+mn-lt"/>
              </a:rPr>
              <a:t>,</a:t>
            </a:r>
            <a:endParaRPr lang="en-IE" dirty="0">
              <a:solidFill>
                <a:srgbClr val="085156"/>
              </a:solidFill>
              <a:ea typeface="+mn-lt"/>
              <a:cs typeface="+mn-lt"/>
            </a:endParaRPr>
          </a:p>
          <a:p>
            <a:pPr marL="285750" indent="-285750" algn="just">
              <a:buFont typeface="Symbol"/>
              <a:buChar char="•"/>
            </a:pPr>
            <a:r>
              <a:rPr lang="en-IE" dirty="0">
                <a:solidFill>
                  <a:srgbClr val="085156"/>
                </a:solidFill>
                <a:ea typeface="+mn-lt"/>
                <a:cs typeface="+mn-lt"/>
              </a:rPr>
              <a:t>so kultur</a:t>
            </a:r>
            <a:r>
              <a:rPr lang="sl-SI" dirty="0" err="1">
                <a:solidFill>
                  <a:srgbClr val="085156"/>
                </a:solidFill>
                <a:ea typeface="+mn-lt"/>
                <a:cs typeface="+mn-lt"/>
              </a:rPr>
              <a:t>ološk</a:t>
            </a:r>
            <a:r>
              <a:rPr lang="en-IE" dirty="0">
                <a:solidFill>
                  <a:srgbClr val="085156"/>
                </a:solidFill>
                <a:ea typeface="+mn-lt"/>
                <a:cs typeface="+mn-lt"/>
              </a:rPr>
              <a:t>o </a:t>
            </a:r>
            <a:r>
              <a:rPr lang="en-IE" dirty="0" err="1">
                <a:solidFill>
                  <a:srgbClr val="085156"/>
                </a:solidFill>
                <a:ea typeface="+mn-lt"/>
                <a:cs typeface="+mn-lt"/>
              </a:rPr>
              <a:t>sprejemljivi</a:t>
            </a:r>
            <a:r>
              <a:rPr lang="sl-SI" dirty="0">
                <a:solidFill>
                  <a:srgbClr val="085156"/>
                </a:solidFill>
                <a:ea typeface="+mn-lt"/>
                <a:cs typeface="+mn-lt"/>
              </a:rPr>
              <a:t>,</a:t>
            </a:r>
            <a:r>
              <a:rPr lang="en-IE" dirty="0">
                <a:solidFill>
                  <a:srgbClr val="085156"/>
                </a:solidFill>
                <a:ea typeface="+mn-lt"/>
                <a:cs typeface="+mn-lt"/>
              </a:rPr>
              <a:t> </a:t>
            </a:r>
          </a:p>
          <a:p>
            <a:pPr marL="285750" indent="-285750" algn="just">
              <a:buFont typeface="Symbol"/>
              <a:buChar char="•"/>
            </a:pPr>
            <a:r>
              <a:rPr lang="en-IE" dirty="0">
                <a:solidFill>
                  <a:srgbClr val="085156"/>
                </a:solidFill>
                <a:ea typeface="+mn-lt"/>
                <a:cs typeface="+mn-lt"/>
              </a:rPr>
              <a:t>so </a:t>
            </a:r>
            <a:r>
              <a:rPr lang="en-IE" dirty="0" err="1">
                <a:solidFill>
                  <a:srgbClr val="085156"/>
                </a:solidFill>
                <a:ea typeface="+mn-lt"/>
                <a:cs typeface="+mn-lt"/>
              </a:rPr>
              <a:t>lahko</a:t>
            </a:r>
            <a:r>
              <a:rPr lang="en-IE" dirty="0">
                <a:solidFill>
                  <a:srgbClr val="085156"/>
                </a:solidFill>
                <a:ea typeface="+mn-lt"/>
                <a:cs typeface="+mn-lt"/>
              </a:rPr>
              <a:t> </a:t>
            </a:r>
            <a:r>
              <a:rPr lang="en-IE" dirty="0" err="1">
                <a:solidFill>
                  <a:srgbClr val="085156"/>
                </a:solidFill>
                <a:ea typeface="+mn-lt"/>
                <a:cs typeface="+mn-lt"/>
              </a:rPr>
              <a:t>dostopni</a:t>
            </a:r>
            <a:r>
              <a:rPr lang="en-IE" dirty="0">
                <a:solidFill>
                  <a:srgbClr val="085156"/>
                </a:solidFill>
                <a:ea typeface="+mn-lt"/>
                <a:cs typeface="+mn-lt"/>
              </a:rPr>
              <a:t> in </a:t>
            </a:r>
            <a:r>
              <a:rPr lang="en-IE" dirty="0" err="1">
                <a:solidFill>
                  <a:srgbClr val="085156"/>
                </a:solidFill>
                <a:ea typeface="+mn-lt"/>
                <a:cs typeface="+mn-lt"/>
              </a:rPr>
              <a:t>cenovno</a:t>
            </a:r>
            <a:r>
              <a:rPr lang="en-IE" dirty="0">
                <a:solidFill>
                  <a:srgbClr val="085156"/>
                </a:solidFill>
                <a:ea typeface="+mn-lt"/>
                <a:cs typeface="+mn-lt"/>
              </a:rPr>
              <a:t> </a:t>
            </a:r>
            <a:r>
              <a:rPr lang="en-IE" dirty="0" err="1">
                <a:solidFill>
                  <a:srgbClr val="085156"/>
                </a:solidFill>
                <a:ea typeface="+mn-lt"/>
                <a:cs typeface="+mn-lt"/>
              </a:rPr>
              <a:t>ugodni</a:t>
            </a:r>
            <a:r>
              <a:rPr lang="sl-SI" dirty="0">
                <a:solidFill>
                  <a:srgbClr val="085156"/>
                </a:solidFill>
                <a:ea typeface="+mn-lt"/>
                <a:cs typeface="+mn-lt"/>
              </a:rPr>
              <a:t>,</a:t>
            </a:r>
            <a:r>
              <a:rPr lang="en-IE" dirty="0">
                <a:solidFill>
                  <a:srgbClr val="085156"/>
                </a:solidFill>
                <a:ea typeface="+mn-lt"/>
                <a:cs typeface="+mn-lt"/>
              </a:rPr>
              <a:t> </a:t>
            </a:r>
          </a:p>
          <a:p>
            <a:pPr marL="285750" indent="-285750" algn="just">
              <a:buFont typeface="Symbol"/>
              <a:buChar char="•"/>
            </a:pPr>
            <a:r>
              <a:rPr lang="en-IE" dirty="0" err="1">
                <a:solidFill>
                  <a:srgbClr val="085156"/>
                </a:solidFill>
                <a:ea typeface="+mn-lt"/>
                <a:cs typeface="+mn-lt"/>
              </a:rPr>
              <a:t>zagotavljajo</a:t>
            </a:r>
            <a:r>
              <a:rPr lang="en-IE" dirty="0">
                <a:solidFill>
                  <a:srgbClr val="085156"/>
                </a:solidFill>
                <a:ea typeface="+mn-lt"/>
                <a:cs typeface="+mn-lt"/>
              </a:rPr>
              <a:t> </a:t>
            </a:r>
            <a:r>
              <a:rPr lang="en-IE" dirty="0" err="1">
                <a:solidFill>
                  <a:srgbClr val="085156"/>
                </a:solidFill>
                <a:ea typeface="+mn-lt"/>
                <a:cs typeface="+mn-lt"/>
              </a:rPr>
              <a:t>hranljivo</a:t>
            </a:r>
            <a:r>
              <a:rPr lang="en-IE" dirty="0">
                <a:solidFill>
                  <a:srgbClr val="085156"/>
                </a:solidFill>
                <a:ea typeface="+mn-lt"/>
                <a:cs typeface="+mn-lt"/>
              </a:rPr>
              <a:t>, </a:t>
            </a:r>
            <a:r>
              <a:rPr lang="en-IE" dirty="0" err="1">
                <a:solidFill>
                  <a:srgbClr val="085156"/>
                </a:solidFill>
                <a:ea typeface="+mn-lt"/>
                <a:cs typeface="+mn-lt"/>
              </a:rPr>
              <a:t>zdravo</a:t>
            </a:r>
            <a:r>
              <a:rPr lang="en-IE" dirty="0">
                <a:solidFill>
                  <a:srgbClr val="085156"/>
                </a:solidFill>
                <a:ea typeface="+mn-lt"/>
                <a:cs typeface="+mn-lt"/>
              </a:rPr>
              <a:t>, </a:t>
            </a:r>
            <a:r>
              <a:rPr lang="en-IE" dirty="0" err="1">
                <a:solidFill>
                  <a:srgbClr val="085156"/>
                </a:solidFill>
                <a:ea typeface="+mn-lt"/>
                <a:cs typeface="+mn-lt"/>
              </a:rPr>
              <a:t>varno</a:t>
            </a:r>
            <a:r>
              <a:rPr lang="en-IE" dirty="0">
                <a:solidFill>
                  <a:srgbClr val="085156"/>
                </a:solidFill>
                <a:ea typeface="+mn-lt"/>
                <a:cs typeface="+mn-lt"/>
              </a:rPr>
              <a:t> in </a:t>
            </a:r>
            <a:r>
              <a:rPr lang="en-IE" dirty="0" err="1">
                <a:solidFill>
                  <a:srgbClr val="085156"/>
                </a:solidFill>
                <a:ea typeface="+mn-lt"/>
                <a:cs typeface="+mn-lt"/>
              </a:rPr>
              <a:t>ustrezno</a:t>
            </a:r>
            <a:r>
              <a:rPr lang="en-IE" dirty="0">
                <a:solidFill>
                  <a:srgbClr val="085156"/>
                </a:solidFill>
                <a:ea typeface="+mn-lt"/>
                <a:cs typeface="+mn-lt"/>
              </a:rPr>
              <a:t> </a:t>
            </a:r>
            <a:r>
              <a:rPr lang="en-IE" dirty="0" err="1">
                <a:solidFill>
                  <a:srgbClr val="085156"/>
                </a:solidFill>
                <a:ea typeface="+mn-lt"/>
                <a:cs typeface="+mn-lt"/>
              </a:rPr>
              <a:t>hrano</a:t>
            </a:r>
            <a:r>
              <a:rPr lang="en-IE" dirty="0">
                <a:solidFill>
                  <a:srgbClr val="085156"/>
                </a:solidFill>
                <a:ea typeface="+mn-lt"/>
                <a:cs typeface="+mn-lt"/>
              </a:rPr>
              <a:t> </a:t>
            </a:r>
            <a:r>
              <a:rPr lang="sl-SI" dirty="0">
                <a:solidFill>
                  <a:srgbClr val="085156"/>
                </a:solidFill>
                <a:ea typeface="+mn-lt"/>
                <a:cs typeface="+mn-lt"/>
              </a:rPr>
              <a:t>ter</a:t>
            </a:r>
            <a:endParaRPr lang="en-IE" dirty="0">
              <a:solidFill>
                <a:srgbClr val="085156"/>
              </a:solidFill>
              <a:ea typeface="+mn-lt"/>
              <a:cs typeface="+mn-lt"/>
            </a:endParaRPr>
          </a:p>
          <a:p>
            <a:pPr marL="285750" indent="-285750" algn="just">
              <a:buFont typeface="Symbol"/>
              <a:buChar char="•"/>
            </a:pPr>
            <a:r>
              <a:rPr lang="en-IE" dirty="0" err="1">
                <a:solidFill>
                  <a:srgbClr val="085156"/>
                </a:solidFill>
                <a:ea typeface="+mn-lt"/>
                <a:cs typeface="+mn-lt"/>
              </a:rPr>
              <a:t>optimizirajo</a:t>
            </a:r>
            <a:r>
              <a:rPr lang="en-IE" dirty="0">
                <a:solidFill>
                  <a:srgbClr val="085156"/>
                </a:solidFill>
                <a:ea typeface="+mn-lt"/>
                <a:cs typeface="+mn-lt"/>
              </a:rPr>
              <a:t> </a:t>
            </a:r>
            <a:r>
              <a:rPr lang="en-IE" dirty="0" err="1">
                <a:solidFill>
                  <a:srgbClr val="085156"/>
                </a:solidFill>
                <a:ea typeface="+mn-lt"/>
                <a:cs typeface="+mn-lt"/>
              </a:rPr>
              <a:t>naravne</a:t>
            </a:r>
            <a:r>
              <a:rPr lang="en-IE" dirty="0">
                <a:solidFill>
                  <a:srgbClr val="085156"/>
                </a:solidFill>
                <a:ea typeface="+mn-lt"/>
                <a:cs typeface="+mn-lt"/>
              </a:rPr>
              <a:t> in </a:t>
            </a:r>
            <a:r>
              <a:rPr lang="en-IE" dirty="0" err="1">
                <a:solidFill>
                  <a:srgbClr val="085156"/>
                </a:solidFill>
                <a:ea typeface="+mn-lt"/>
                <a:cs typeface="+mn-lt"/>
              </a:rPr>
              <a:t>človeške</a:t>
            </a:r>
            <a:r>
              <a:rPr lang="en-IE" dirty="0">
                <a:solidFill>
                  <a:srgbClr val="085156"/>
                </a:solidFill>
                <a:ea typeface="+mn-lt"/>
                <a:cs typeface="+mn-lt"/>
              </a:rPr>
              <a:t> </a:t>
            </a:r>
            <a:r>
              <a:rPr lang="en-IE" dirty="0" err="1">
                <a:solidFill>
                  <a:srgbClr val="085156"/>
                </a:solidFill>
                <a:ea typeface="+mn-lt"/>
                <a:cs typeface="+mn-lt"/>
              </a:rPr>
              <a:t>vire</a:t>
            </a:r>
            <a:r>
              <a:rPr lang="sl-SI" dirty="0">
                <a:solidFill>
                  <a:srgbClr val="085156"/>
                </a:solidFill>
                <a:ea typeface="+mn-lt"/>
                <a:cs typeface="+mn-lt"/>
              </a:rPr>
              <a:t>.</a:t>
            </a:r>
            <a:endParaRPr lang="en-IE" dirty="0">
              <a:solidFill>
                <a:srgbClr val="085156"/>
              </a:solidFill>
              <a:ea typeface="+mn-lt"/>
              <a:cs typeface="+mn-lt"/>
            </a:endParaRPr>
          </a:p>
          <a:p>
            <a:pPr algn="just"/>
            <a:r>
              <a:rPr lang="en-IE" sz="1400" b="1" u="sng" dirty="0">
                <a:ea typeface="+mn-lt"/>
                <a:cs typeface="+mn-lt"/>
                <a:hlinkClick r:id="rId2"/>
              </a:rPr>
              <a:t>http://assets.wwf.org.uk/downloads/wwf_catering_full_report.pdf?_ga=2.260765005.179122158.1561971478-1152898316.1561547209</a:t>
            </a:r>
            <a:endParaRPr lang="en-IE" sz="1400" b="1" u="sng" dirty="0">
              <a:ea typeface="+mn-lt"/>
              <a:cs typeface="+mn-lt"/>
            </a:endParaRPr>
          </a:p>
          <a:p>
            <a:pPr algn="just"/>
            <a:endParaRPr lang="en-US" dirty="0">
              <a:cs typeface="Calibri"/>
            </a:endParaRPr>
          </a:p>
        </p:txBody>
      </p:sp>
      <p:pic>
        <p:nvPicPr>
          <p:cNvPr id="5" name="Picture 5" descr="Fresh carrots laid on a wooden floor">
            <a:extLst>
              <a:ext uri="{FF2B5EF4-FFF2-40B4-BE49-F238E27FC236}">
                <a16:creationId xmlns:a16="http://schemas.microsoft.com/office/drawing/2014/main" id="{AC52ED64-1396-4F47-9419-E46895B32172}"/>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p:blipFill>
        <p:spPr>
          <a:xfrm>
            <a:off x="0" y="-14989"/>
            <a:ext cx="5656958" cy="6276358"/>
          </a:xfrm>
        </p:spPr>
      </p:pic>
    </p:spTree>
    <p:extLst>
      <p:ext uri="{BB962C8B-B14F-4D97-AF65-F5344CB8AC3E}">
        <p14:creationId xmlns:p14="http://schemas.microsoft.com/office/powerpoint/2010/main" val="477612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5A6B9A-14AA-4E0C-8DF7-BCC4E4EEBE7F}"/>
              </a:ext>
            </a:extLst>
          </p:cNvPr>
          <p:cNvSpPr>
            <a:spLocks noGrp="1"/>
          </p:cNvSpPr>
          <p:nvPr>
            <p:ph type="body" sz="quarter" idx="20"/>
          </p:nvPr>
        </p:nvSpPr>
        <p:spPr>
          <a:xfrm>
            <a:off x="201168" y="2503357"/>
            <a:ext cx="11354193" cy="2791020"/>
          </a:xfrm>
        </p:spPr>
        <p:txBody>
          <a:bodyPr/>
          <a:lstStyle/>
          <a:p>
            <a:pPr algn="just">
              <a:lnSpc>
                <a:spcPct val="107000"/>
              </a:lnSpc>
            </a:pPr>
            <a:r>
              <a:rPr lang="en-US" sz="2000" dirty="0"/>
              <a:t>Ta </a:t>
            </a:r>
            <a:r>
              <a:rPr lang="en-US" sz="2000" dirty="0" err="1"/>
              <a:t>španski</a:t>
            </a:r>
            <a:r>
              <a:rPr lang="en-US" sz="2000" dirty="0"/>
              <a:t> </a:t>
            </a:r>
            <a:r>
              <a:rPr lang="en-US" sz="2000" dirty="0" err="1"/>
              <a:t>koncept</a:t>
            </a:r>
            <a:r>
              <a:rPr lang="en-US" sz="2000" dirty="0"/>
              <a:t> je </a:t>
            </a:r>
            <a:r>
              <a:rPr lang="en-US" sz="2000" dirty="0" err="1"/>
              <a:t>nastal</a:t>
            </a:r>
            <a:r>
              <a:rPr lang="en-US" sz="2000" dirty="0"/>
              <a:t>, da bi </a:t>
            </a:r>
            <a:r>
              <a:rPr lang="en-US" sz="2000" dirty="0" err="1"/>
              <a:t>prebivalcem</a:t>
            </a:r>
            <a:r>
              <a:rPr lang="en-US" sz="2000" dirty="0"/>
              <a:t> </a:t>
            </a:r>
            <a:r>
              <a:rPr lang="en-US" sz="2000" dirty="0" err="1"/>
              <a:t>ponudil</a:t>
            </a:r>
            <a:r>
              <a:rPr lang="en-US" sz="2000" dirty="0"/>
              <a:t> </a:t>
            </a:r>
            <a:r>
              <a:rPr lang="sl-SI" sz="2000" dirty="0"/>
              <a:t>možnost </a:t>
            </a:r>
            <a:r>
              <a:rPr lang="en-US" sz="2000" dirty="0" err="1"/>
              <a:t>boj</a:t>
            </a:r>
            <a:r>
              <a:rPr lang="sl-SI" sz="2000" dirty="0"/>
              <a:t>a</a:t>
            </a:r>
            <a:r>
              <a:rPr lang="en-US" sz="2000" dirty="0"/>
              <a:t> </a:t>
            </a:r>
            <a:r>
              <a:rPr lang="en-US" sz="2000" dirty="0" err="1"/>
              <a:t>proti</a:t>
            </a:r>
            <a:r>
              <a:rPr lang="en-US" sz="2000" dirty="0"/>
              <a:t> </a:t>
            </a:r>
            <a:r>
              <a:rPr lang="en-US" sz="2000" dirty="0" err="1"/>
              <a:t>zavrženi</a:t>
            </a:r>
            <a:r>
              <a:rPr lang="en-US" sz="2000" dirty="0"/>
              <a:t> </a:t>
            </a:r>
            <a:r>
              <a:rPr lang="en-US" sz="2000" dirty="0" err="1"/>
              <a:t>hrani</a:t>
            </a:r>
            <a:r>
              <a:rPr lang="en-US" sz="2000" dirty="0"/>
              <a:t>. V </a:t>
            </a:r>
            <a:r>
              <a:rPr lang="en-US" sz="2000" dirty="0" err="1"/>
              <a:t>restavracijah</a:t>
            </a:r>
            <a:r>
              <a:rPr lang="en-US" sz="2000" dirty="0"/>
              <a:t> so </a:t>
            </a:r>
            <a:r>
              <a:rPr lang="en-US" sz="2000" dirty="0" err="1"/>
              <a:t>gostom</a:t>
            </a:r>
            <a:r>
              <a:rPr lang="en-US" sz="2000" dirty="0"/>
              <a:t> na </a:t>
            </a:r>
            <a:r>
              <a:rPr lang="en-US" sz="2000" dirty="0" err="1"/>
              <a:t>voljo</a:t>
            </a:r>
            <a:r>
              <a:rPr lang="en-US" sz="2000" dirty="0"/>
              <a:t> </a:t>
            </a:r>
            <a:r>
              <a:rPr lang="en-US" sz="2000" dirty="0" err="1"/>
              <a:t>okolju</a:t>
            </a:r>
            <a:r>
              <a:rPr lang="en-US" sz="2000" dirty="0"/>
              <a:t> </a:t>
            </a:r>
            <a:r>
              <a:rPr lang="en-US" sz="2000" dirty="0" err="1"/>
              <a:t>prijazne</a:t>
            </a:r>
            <a:r>
              <a:rPr lang="en-US" sz="2000" dirty="0"/>
              <a:t> </a:t>
            </a:r>
            <a:r>
              <a:rPr lang="en-US" sz="2000" dirty="0" err="1"/>
              <a:t>posode</a:t>
            </a:r>
            <a:r>
              <a:rPr lang="en-US" sz="2000" dirty="0"/>
              <a:t>, </a:t>
            </a:r>
            <a:r>
              <a:rPr lang="en-US" sz="2000" dirty="0" err="1"/>
              <a:t>imenovane</a:t>
            </a:r>
            <a:r>
              <a:rPr lang="en-US" sz="2000" dirty="0"/>
              <a:t> "</a:t>
            </a:r>
            <a:r>
              <a:rPr lang="en-US" sz="2000" dirty="0" err="1"/>
              <a:t>gurmanske</a:t>
            </a:r>
            <a:r>
              <a:rPr lang="en-US" sz="2000" dirty="0"/>
              <a:t> </a:t>
            </a:r>
            <a:r>
              <a:rPr lang="en-US" sz="2000" dirty="0" err="1"/>
              <a:t>vrečke</a:t>
            </a:r>
            <a:r>
              <a:rPr lang="en-US" sz="2000" dirty="0"/>
              <a:t>", v </a:t>
            </a:r>
            <a:r>
              <a:rPr lang="en-US" sz="2000" dirty="0" err="1"/>
              <a:t>kater</a:t>
            </a:r>
            <a:r>
              <a:rPr lang="sl-SI" sz="2000" dirty="0"/>
              <a:t>ih</a:t>
            </a:r>
            <a:r>
              <a:rPr lang="en-US" sz="2000" dirty="0"/>
              <a:t> </a:t>
            </a:r>
            <a:r>
              <a:rPr lang="en-US" sz="2000" dirty="0" err="1"/>
              <a:t>lahko</a:t>
            </a:r>
            <a:r>
              <a:rPr lang="en-US" sz="2000" dirty="0"/>
              <a:t> </a:t>
            </a:r>
            <a:r>
              <a:rPr lang="en-US" sz="2000" dirty="0" err="1"/>
              <a:t>odnesejo</a:t>
            </a:r>
            <a:r>
              <a:rPr lang="en-US" sz="2000" dirty="0"/>
              <a:t> </a:t>
            </a:r>
            <a:r>
              <a:rPr lang="en-US" sz="2000" dirty="0" err="1"/>
              <a:t>hrano</a:t>
            </a:r>
            <a:r>
              <a:rPr lang="en-US" sz="2000" dirty="0"/>
              <a:t>, ki je ne </a:t>
            </a:r>
            <a:r>
              <a:rPr lang="en-US" sz="2000" dirty="0" err="1"/>
              <a:t>morejo</a:t>
            </a:r>
            <a:r>
              <a:rPr lang="en-US" sz="2000" dirty="0"/>
              <a:t> </a:t>
            </a:r>
            <a:r>
              <a:rPr lang="en-US" sz="2000" dirty="0" err="1"/>
              <a:t>pojesti</a:t>
            </a:r>
            <a:r>
              <a:rPr lang="en-US" sz="2000" dirty="0"/>
              <a:t>. </a:t>
            </a:r>
            <a:r>
              <a:rPr lang="en-US" sz="2000" dirty="0" err="1"/>
              <a:t>Ideja</a:t>
            </a:r>
            <a:r>
              <a:rPr lang="en-US" sz="2000" dirty="0"/>
              <a:t> je </a:t>
            </a:r>
            <a:r>
              <a:rPr lang="en-US" sz="2000" dirty="0" err="1"/>
              <a:t>ozavestiti</a:t>
            </a:r>
            <a:r>
              <a:rPr lang="en-US" sz="2000" dirty="0"/>
              <a:t> </a:t>
            </a:r>
            <a:r>
              <a:rPr lang="en-US" sz="2000" dirty="0" err="1"/>
              <a:t>potrošnike</a:t>
            </a:r>
            <a:r>
              <a:rPr lang="en-US" sz="2000" dirty="0"/>
              <a:t> o </a:t>
            </a:r>
            <a:r>
              <a:rPr lang="en-US" sz="2000" dirty="0" err="1"/>
              <a:t>zavrženi</a:t>
            </a:r>
            <a:r>
              <a:rPr lang="en-US" sz="2000" dirty="0"/>
              <a:t> </a:t>
            </a:r>
            <a:r>
              <a:rPr lang="en-US" sz="2000" dirty="0" err="1"/>
              <a:t>hrani</a:t>
            </a:r>
            <a:r>
              <a:rPr lang="en-US" sz="2000" dirty="0"/>
              <a:t> in o </a:t>
            </a:r>
            <a:r>
              <a:rPr lang="en-US" sz="2000" dirty="0" err="1"/>
              <a:t>tem</a:t>
            </a:r>
            <a:r>
              <a:rPr lang="en-US" sz="2000" dirty="0"/>
              <a:t>, da </a:t>
            </a:r>
            <a:r>
              <a:rPr lang="sl-SI" sz="2000" dirty="0"/>
              <a:t>ostanki </a:t>
            </a:r>
            <a:r>
              <a:rPr lang="en-US" sz="2000" dirty="0" err="1"/>
              <a:t>hrane</a:t>
            </a:r>
            <a:r>
              <a:rPr lang="en-US" sz="2000" dirty="0"/>
              <a:t> </a:t>
            </a:r>
            <a:r>
              <a:rPr lang="en-US" sz="2000" dirty="0" err="1"/>
              <a:t>niso</a:t>
            </a:r>
            <a:r>
              <a:rPr lang="en-US" sz="2000" dirty="0"/>
              <a:t> </a:t>
            </a:r>
            <a:r>
              <a:rPr lang="en-US" sz="2000" dirty="0" err="1"/>
              <a:t>smeti</a:t>
            </a:r>
            <a:r>
              <a:rPr lang="en-US" sz="2000" dirty="0"/>
              <a:t>, ki </a:t>
            </a:r>
            <a:r>
              <a:rPr lang="en-US" sz="2000" dirty="0" err="1"/>
              <a:t>jih</a:t>
            </a:r>
            <a:r>
              <a:rPr lang="en-US" sz="2000" dirty="0"/>
              <a:t> je </a:t>
            </a:r>
            <a:r>
              <a:rPr lang="en-US" sz="2000" dirty="0" err="1"/>
              <a:t>treba</a:t>
            </a:r>
            <a:r>
              <a:rPr lang="en-US" sz="2000" dirty="0"/>
              <a:t> </a:t>
            </a:r>
            <a:r>
              <a:rPr lang="en-US" sz="2000" dirty="0" err="1"/>
              <a:t>odvreči</a:t>
            </a:r>
            <a:r>
              <a:rPr lang="en-US" sz="2000" dirty="0"/>
              <a:t>, </a:t>
            </a:r>
            <a:r>
              <a:rPr lang="en-US" sz="2000" dirty="0" err="1"/>
              <a:t>hkrati</a:t>
            </a:r>
            <a:r>
              <a:rPr lang="en-US" sz="2000" dirty="0"/>
              <a:t> pa se </a:t>
            </a:r>
            <a:r>
              <a:rPr lang="en-US" sz="2000" dirty="0" err="1"/>
              <a:t>pri</a:t>
            </a:r>
            <a:r>
              <a:rPr lang="en-US" sz="2000" dirty="0"/>
              <a:t> </a:t>
            </a:r>
            <a:r>
              <a:rPr lang="en-US" sz="2000" dirty="0" err="1"/>
              <a:t>tem</a:t>
            </a:r>
            <a:r>
              <a:rPr lang="en-US" sz="2000" dirty="0"/>
              <a:t> </a:t>
            </a:r>
            <a:r>
              <a:rPr lang="en-US" sz="2000" dirty="0" err="1"/>
              <a:t>uporablja</a:t>
            </a:r>
            <a:r>
              <a:rPr lang="en-US" sz="2000" dirty="0"/>
              <a:t> </a:t>
            </a:r>
            <a:r>
              <a:rPr lang="en-US" sz="2000" dirty="0" err="1"/>
              <a:t>okolju</a:t>
            </a:r>
            <a:r>
              <a:rPr lang="en-US" sz="2000" dirty="0"/>
              <a:t> </a:t>
            </a:r>
            <a:r>
              <a:rPr lang="en-US" sz="2000" dirty="0" err="1"/>
              <a:t>prijazen</a:t>
            </a:r>
            <a:r>
              <a:rPr lang="en-US" sz="2000" dirty="0"/>
              <a:t> </a:t>
            </a:r>
            <a:r>
              <a:rPr lang="en-US" sz="2000" dirty="0" err="1"/>
              <a:t>pristop</a:t>
            </a:r>
            <a:r>
              <a:rPr lang="en-US" sz="2000" dirty="0"/>
              <a:t>.</a:t>
            </a:r>
          </a:p>
          <a:p>
            <a:pPr algn="just">
              <a:lnSpc>
                <a:spcPct val="107000"/>
              </a:lnSpc>
            </a:pPr>
            <a:r>
              <a:rPr lang="sl-SI" sz="2000" dirty="0"/>
              <a:t>Posodice </a:t>
            </a:r>
            <a:r>
              <a:rPr lang="en-US" sz="2000" dirty="0"/>
              <a:t>so </a:t>
            </a:r>
            <a:r>
              <a:rPr lang="en-US" sz="2000" dirty="0" err="1"/>
              <a:t>izdelane</a:t>
            </a:r>
            <a:r>
              <a:rPr lang="en-US" sz="2000" dirty="0"/>
              <a:t> </a:t>
            </a:r>
            <a:r>
              <a:rPr lang="en-US" sz="2000" dirty="0" err="1"/>
              <a:t>iz</a:t>
            </a:r>
            <a:r>
              <a:rPr lang="en-US" sz="2000" dirty="0"/>
              <a:t> </a:t>
            </a:r>
            <a:r>
              <a:rPr lang="en-US" sz="2000" dirty="0" err="1"/>
              <a:t>recikliranega</a:t>
            </a:r>
            <a:r>
              <a:rPr lang="en-US" sz="2000" dirty="0"/>
              <a:t> </a:t>
            </a:r>
            <a:r>
              <a:rPr lang="en-US" sz="2000" dirty="0" err="1"/>
              <a:t>papirja</a:t>
            </a:r>
            <a:r>
              <a:rPr lang="en-US" sz="2000" dirty="0"/>
              <a:t> in </a:t>
            </a:r>
            <a:r>
              <a:rPr lang="en-US" sz="2000" dirty="0" err="1"/>
              <a:t>jih</a:t>
            </a:r>
            <a:r>
              <a:rPr lang="en-US" sz="2000" dirty="0"/>
              <a:t> je </a:t>
            </a:r>
            <a:r>
              <a:rPr lang="en-US" sz="2000" dirty="0" err="1"/>
              <a:t>mogoče</a:t>
            </a:r>
            <a:r>
              <a:rPr lang="en-US" sz="2000" dirty="0"/>
              <a:t> </a:t>
            </a:r>
            <a:r>
              <a:rPr lang="en-US" sz="2000" dirty="0" err="1"/>
              <a:t>dati</a:t>
            </a:r>
            <a:r>
              <a:rPr lang="en-US" sz="2000" dirty="0"/>
              <a:t> v </a:t>
            </a:r>
            <a:r>
              <a:rPr lang="en-US" sz="2000" dirty="0" err="1"/>
              <a:t>mikrovalovno</a:t>
            </a:r>
            <a:r>
              <a:rPr lang="en-US" sz="2000" dirty="0"/>
              <a:t> </a:t>
            </a:r>
            <a:r>
              <a:rPr lang="en-US" sz="2000" dirty="0" err="1"/>
              <a:t>pečico</a:t>
            </a:r>
            <a:r>
              <a:rPr lang="en-US" sz="2000" dirty="0"/>
              <a:t>. V </a:t>
            </a:r>
            <a:r>
              <a:rPr lang="en-US" sz="2000" dirty="0" err="1"/>
              <a:t>celoti</a:t>
            </a:r>
            <a:r>
              <a:rPr lang="en-US" sz="2000" dirty="0"/>
              <a:t> </a:t>
            </a:r>
            <a:r>
              <a:rPr lang="en-US" sz="2000" dirty="0" err="1"/>
              <a:t>jih</a:t>
            </a:r>
            <a:r>
              <a:rPr lang="en-US" sz="2000" dirty="0"/>
              <a:t> je </a:t>
            </a:r>
            <a:r>
              <a:rPr lang="en-US" sz="2000" dirty="0" err="1"/>
              <a:t>mogoče</a:t>
            </a:r>
            <a:r>
              <a:rPr lang="en-US" sz="2000" dirty="0"/>
              <a:t> </a:t>
            </a:r>
            <a:r>
              <a:rPr lang="en-US" sz="2000" dirty="0" err="1"/>
              <a:t>kompostirati</a:t>
            </a:r>
            <a:r>
              <a:rPr lang="en-US" sz="2000" dirty="0"/>
              <a:t> in ko </a:t>
            </a:r>
            <a:r>
              <a:rPr lang="en-US" sz="2000" dirty="0" err="1"/>
              <a:t>jih</a:t>
            </a:r>
            <a:r>
              <a:rPr lang="en-US" sz="2000" dirty="0"/>
              <a:t> ne </a:t>
            </a:r>
            <a:r>
              <a:rPr lang="en-US" sz="2000" dirty="0" err="1"/>
              <a:t>potrebujemo</a:t>
            </a:r>
            <a:r>
              <a:rPr lang="en-US" sz="2000" dirty="0"/>
              <a:t> </a:t>
            </a:r>
            <a:r>
              <a:rPr lang="en-US" sz="2000" dirty="0" err="1"/>
              <a:t>več</a:t>
            </a:r>
            <a:r>
              <a:rPr lang="en-US" sz="2000" dirty="0"/>
              <a:t>, </a:t>
            </a:r>
            <a:r>
              <a:rPr lang="en-US" sz="2000" dirty="0" err="1"/>
              <a:t>jih</a:t>
            </a:r>
            <a:r>
              <a:rPr lang="en-US" sz="2000" dirty="0"/>
              <a:t> </a:t>
            </a:r>
            <a:r>
              <a:rPr lang="en-US" sz="2000" dirty="0" err="1"/>
              <a:t>lahko</a:t>
            </a:r>
            <a:r>
              <a:rPr lang="en-US" sz="2000" dirty="0"/>
              <a:t> </a:t>
            </a:r>
            <a:r>
              <a:rPr lang="en-US" sz="2000" dirty="0" err="1"/>
              <a:t>odložimo</a:t>
            </a:r>
            <a:r>
              <a:rPr lang="en-US" sz="2000" dirty="0"/>
              <a:t> v </a:t>
            </a:r>
            <a:r>
              <a:rPr lang="en-US" sz="2000" dirty="0" err="1"/>
              <a:t>zabojnik</a:t>
            </a:r>
            <a:r>
              <a:rPr lang="en-US" sz="2000" dirty="0"/>
              <a:t> za </a:t>
            </a:r>
            <a:r>
              <a:rPr lang="en-US" sz="2000" dirty="0" err="1"/>
              <a:t>recikliranje</a:t>
            </a:r>
            <a:r>
              <a:rPr lang="en-US" sz="2000" dirty="0"/>
              <a:t> </a:t>
            </a:r>
            <a:r>
              <a:rPr lang="en-US" sz="2000" dirty="0" err="1"/>
              <a:t>organskih</a:t>
            </a:r>
            <a:r>
              <a:rPr lang="en-US" sz="2000" dirty="0"/>
              <a:t> </a:t>
            </a:r>
            <a:r>
              <a:rPr lang="en-US" sz="2000" dirty="0" err="1"/>
              <a:t>odpadkov</a:t>
            </a:r>
            <a:r>
              <a:rPr lang="en-US" sz="2000" dirty="0"/>
              <a:t>, s </a:t>
            </a:r>
            <a:r>
              <a:rPr lang="en-US" sz="2000" dirty="0" err="1"/>
              <a:t>čimer</a:t>
            </a:r>
            <a:r>
              <a:rPr lang="en-US" sz="2000" dirty="0"/>
              <a:t> se </a:t>
            </a:r>
            <a:r>
              <a:rPr lang="en-US" sz="2000" dirty="0" err="1"/>
              <a:t>ekonomski</a:t>
            </a:r>
            <a:r>
              <a:rPr lang="en-US" sz="2000" dirty="0"/>
              <a:t> </a:t>
            </a:r>
            <a:r>
              <a:rPr lang="en-US" sz="2000" dirty="0" err="1"/>
              <a:t>krog</a:t>
            </a:r>
            <a:r>
              <a:rPr lang="en-US" sz="2000" dirty="0"/>
              <a:t> </a:t>
            </a:r>
            <a:r>
              <a:rPr lang="en-US" sz="2000" dirty="0" err="1"/>
              <a:t>sklene</a:t>
            </a:r>
            <a:r>
              <a:rPr lang="en-US" sz="2000" dirty="0"/>
              <a:t>. </a:t>
            </a:r>
            <a:endParaRPr lang="sl-SI" sz="2000" dirty="0"/>
          </a:p>
          <a:p>
            <a:pPr algn="just">
              <a:lnSpc>
                <a:spcPct val="107000"/>
              </a:lnSpc>
            </a:pPr>
            <a:endParaRPr lang="en-IE" sz="2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sl-SI" sz="1600" b="1" dirty="0">
                <a:solidFill>
                  <a:srgbClr val="085156"/>
                </a:solidFill>
                <a:effectLst/>
                <a:highlight>
                  <a:srgbClr val="F5C05B"/>
                </a:highlight>
                <a:ea typeface="Calibri" panose="020F0502020204030204" pitchFamily="34" charset="0"/>
                <a:cs typeface="Times New Roman" panose="02020603050405020304" pitchFamily="18" charset="0"/>
              </a:rPr>
              <a:t>OBIŠČI</a:t>
            </a:r>
            <a:r>
              <a:rPr lang="en-US" sz="1600" b="1" dirty="0">
                <a:solidFill>
                  <a:srgbClr val="085156"/>
                </a:solidFill>
                <a:effectLst/>
                <a:ea typeface="Calibri" panose="020F0502020204030204" pitchFamily="34" charset="0"/>
                <a:cs typeface="Times New Roman" panose="02020603050405020304" pitchFamily="18" charset="0"/>
              </a:rPr>
              <a:t> </a:t>
            </a:r>
            <a:r>
              <a:rPr lang="en-IE" sz="1400" dirty="0">
                <a:hlinkClick r:id="rId2"/>
              </a:rPr>
              <a:t>“Gourmet Bag” 2.0: </a:t>
            </a:r>
            <a:r>
              <a:rPr lang="en-IE" sz="1400" dirty="0" err="1">
                <a:hlinkClick r:id="rId2"/>
              </a:rPr>
              <a:t>jatetxeetako</a:t>
            </a:r>
            <a:r>
              <a:rPr lang="en-IE" sz="1400" dirty="0">
                <a:hlinkClick r:id="rId2"/>
              </a:rPr>
              <a:t> </a:t>
            </a:r>
            <a:r>
              <a:rPr lang="en-IE" sz="1400" dirty="0" err="1">
                <a:hlinkClick r:id="rId2"/>
              </a:rPr>
              <a:t>elikagaien</a:t>
            </a:r>
            <a:r>
              <a:rPr lang="en-IE" sz="1400" dirty="0">
                <a:hlinkClick r:id="rId2"/>
              </a:rPr>
              <a:t> </a:t>
            </a:r>
            <a:r>
              <a:rPr lang="en-IE" sz="1400" dirty="0" err="1">
                <a:hlinkClick r:id="rId2"/>
              </a:rPr>
              <a:t>xahutzea</a:t>
            </a:r>
            <a:r>
              <a:rPr lang="en-IE" sz="1400" dirty="0">
                <a:hlinkClick r:id="rId2"/>
              </a:rPr>
              <a:t> </a:t>
            </a:r>
            <a:r>
              <a:rPr lang="en-IE" sz="1400" dirty="0" err="1">
                <a:hlinkClick r:id="rId2"/>
              </a:rPr>
              <a:t>saihesteko</a:t>
            </a:r>
            <a:r>
              <a:rPr lang="en-IE" sz="1400" dirty="0">
                <a:hlinkClick r:id="rId2"/>
              </a:rPr>
              <a:t> </a:t>
            </a:r>
            <a:r>
              <a:rPr lang="en-IE" sz="1400" dirty="0" err="1">
                <a:hlinkClick r:id="rId2"/>
              </a:rPr>
              <a:t>soluzio</a:t>
            </a:r>
            <a:r>
              <a:rPr lang="en-IE" sz="1400" dirty="0">
                <a:hlinkClick r:id="rId2"/>
              </a:rPr>
              <a:t> </a:t>
            </a:r>
            <a:r>
              <a:rPr lang="en-IE" sz="1400" dirty="0" err="1">
                <a:hlinkClick r:id="rId2"/>
              </a:rPr>
              <a:t>ekologikoa</a:t>
            </a:r>
            <a:r>
              <a:rPr lang="en-IE" sz="1400" dirty="0">
                <a:hlinkClick r:id="rId2"/>
              </a:rPr>
              <a:t> - </a:t>
            </a:r>
            <a:r>
              <a:rPr lang="en-IE" sz="1400" dirty="0" err="1">
                <a:hlinkClick r:id="rId2"/>
              </a:rPr>
              <a:t>Artikulua</a:t>
            </a:r>
            <a:r>
              <a:rPr lang="en-IE" sz="1400" dirty="0">
                <a:hlinkClick r:id="rId2"/>
              </a:rPr>
              <a:t> - Gipuzkoa ETORKIZUNA ORAIN</a:t>
            </a:r>
            <a:endParaRPr lang="en-IE" sz="14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r>
              <a:rPr lang="sl-SI" sz="1600" b="1" dirty="0">
                <a:solidFill>
                  <a:srgbClr val="085156"/>
                </a:solidFill>
                <a:highlight>
                  <a:srgbClr val="F5C05B"/>
                </a:highlight>
                <a:ea typeface="Calibri" panose="020F0502020204030204" pitchFamily="34" charset="0"/>
                <a:cs typeface="Times New Roman" panose="02020603050405020304" pitchFamily="18" charset="0"/>
              </a:rPr>
              <a:t>SPOZNAJ CELOTNO ZGODBO</a:t>
            </a:r>
            <a:r>
              <a:rPr lang="sl-SI" sz="1600" b="1" dirty="0">
                <a:solidFill>
                  <a:srgbClr val="085156"/>
                </a:solidFill>
                <a:ea typeface="Calibri" panose="020F0502020204030204" pitchFamily="34" charset="0"/>
                <a:cs typeface="Times New Roman" panose="02020603050405020304" pitchFamily="18" charset="0"/>
              </a:rPr>
              <a:t> </a:t>
            </a:r>
            <a:r>
              <a:rPr lang="en-IE" sz="1400" dirty="0">
                <a:hlinkClick r:id="rId3"/>
              </a:rPr>
              <a:t>43-Gourmet-Bag-Project.pdf (</a:t>
            </a:r>
            <a:r>
              <a:rPr lang="en-IE" sz="1400" dirty="0" err="1">
                <a:hlinkClick r:id="rId3"/>
              </a:rPr>
              <a:t>foodinnovation.how</a:t>
            </a:r>
            <a:r>
              <a:rPr lang="en-IE" sz="1400" dirty="0">
                <a:hlinkClick r:id="rId3"/>
              </a:rPr>
              <a:t>)</a:t>
            </a:r>
            <a:endParaRPr lang="en-IE" sz="1400" dirty="0"/>
          </a:p>
        </p:txBody>
      </p:sp>
      <p:pic>
        <p:nvPicPr>
          <p:cNvPr id="5" name="Picture 4">
            <a:extLst>
              <a:ext uri="{FF2B5EF4-FFF2-40B4-BE49-F238E27FC236}">
                <a16:creationId xmlns:a16="http://schemas.microsoft.com/office/drawing/2014/main" id="{98228ECF-3B1A-4271-8B46-36A44EF0206A}"/>
              </a:ext>
            </a:extLst>
          </p:cNvPr>
          <p:cNvPicPr>
            <a:picLocks noChangeAspect="1"/>
          </p:cNvPicPr>
          <p:nvPr/>
        </p:nvPicPr>
        <p:blipFill>
          <a:blip r:embed="rId4"/>
          <a:stretch>
            <a:fillRect/>
          </a:stretch>
        </p:blipFill>
        <p:spPr>
          <a:xfrm>
            <a:off x="79046" y="201169"/>
            <a:ext cx="6016954" cy="2184060"/>
          </a:xfrm>
          <a:prstGeom prst="rect">
            <a:avLst/>
          </a:prstGeom>
        </p:spPr>
      </p:pic>
      <p:sp>
        <p:nvSpPr>
          <p:cNvPr id="6" name="TextBox 5">
            <a:extLst>
              <a:ext uri="{FF2B5EF4-FFF2-40B4-BE49-F238E27FC236}">
                <a16:creationId xmlns:a16="http://schemas.microsoft.com/office/drawing/2014/main" id="{0B2E5704-9437-4C14-8AF8-B9096AF70B0F}"/>
              </a:ext>
            </a:extLst>
          </p:cNvPr>
          <p:cNvSpPr txBox="1"/>
          <p:nvPr/>
        </p:nvSpPr>
        <p:spPr>
          <a:xfrm>
            <a:off x="8812160" y="566928"/>
            <a:ext cx="3093327" cy="400110"/>
          </a:xfrm>
          <a:prstGeom prst="rect">
            <a:avLst/>
          </a:prstGeom>
          <a:solidFill>
            <a:srgbClr val="F5C05B"/>
          </a:solidFill>
        </p:spPr>
        <p:txBody>
          <a:bodyPr wrap="square" rtlCol="0">
            <a:spAutoFit/>
          </a:bodyPr>
          <a:lstStyle/>
          <a:p>
            <a:r>
              <a:rPr lang="sl-SI" sz="2000" b="1" dirty="0">
                <a:solidFill>
                  <a:schemeClr val="bg1"/>
                </a:solidFill>
              </a:rPr>
              <a:t>PRIMER DOBRE PRAKSE</a:t>
            </a:r>
            <a:endParaRPr lang="en-IE" sz="2000" b="1" dirty="0">
              <a:solidFill>
                <a:schemeClr val="bg1"/>
              </a:solidFill>
            </a:endParaRPr>
          </a:p>
        </p:txBody>
      </p:sp>
    </p:spTree>
    <p:extLst>
      <p:ext uri="{BB962C8B-B14F-4D97-AF65-F5344CB8AC3E}">
        <p14:creationId xmlns:p14="http://schemas.microsoft.com/office/powerpoint/2010/main" val="282496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2532B5-0F3D-4701-8DCB-4BA2906B11FD}"/>
              </a:ext>
            </a:extLst>
          </p:cNvPr>
          <p:cNvSpPr>
            <a:spLocks noGrp="1"/>
          </p:cNvSpPr>
          <p:nvPr>
            <p:ph type="body" sz="quarter" idx="20"/>
          </p:nvPr>
        </p:nvSpPr>
        <p:spPr>
          <a:xfrm>
            <a:off x="581182" y="2337037"/>
            <a:ext cx="10968810" cy="2937324"/>
          </a:xfrm>
        </p:spPr>
        <p:txBody>
          <a:bodyPr/>
          <a:lstStyle/>
          <a:p>
            <a:r>
              <a:rPr lang="en-US" sz="2000" dirty="0"/>
              <a:t>Ta </a:t>
            </a:r>
            <a:r>
              <a:rPr lang="en-US" sz="2000" dirty="0" err="1"/>
              <a:t>kmetija</a:t>
            </a:r>
            <a:r>
              <a:rPr lang="en-US" sz="2000" dirty="0"/>
              <a:t> v </a:t>
            </a:r>
            <a:r>
              <a:rPr lang="en-US" sz="2000" dirty="0" err="1"/>
              <a:t>Sloveniji</a:t>
            </a:r>
            <a:r>
              <a:rPr lang="en-US" sz="2000" dirty="0"/>
              <a:t> je </a:t>
            </a:r>
            <a:r>
              <a:rPr lang="en-US" sz="2000" dirty="0" err="1"/>
              <a:t>odličen</a:t>
            </a:r>
            <a:r>
              <a:rPr lang="en-US" sz="2000" dirty="0"/>
              <a:t> primer </a:t>
            </a:r>
            <a:r>
              <a:rPr lang="en-US" sz="2000" dirty="0" err="1"/>
              <a:t>trajnosti</a:t>
            </a:r>
            <a:r>
              <a:rPr lang="en-US" sz="2000" dirty="0"/>
              <a:t>. S </a:t>
            </a:r>
            <a:r>
              <a:rPr lang="en-US" sz="2000" dirty="0" err="1"/>
              <a:t>spodbujanjem</a:t>
            </a:r>
            <a:r>
              <a:rPr lang="en-US" sz="2000" dirty="0"/>
              <a:t> </a:t>
            </a:r>
            <a:r>
              <a:rPr lang="en-US" sz="2000" dirty="0" err="1"/>
              <a:t>ekološkega</a:t>
            </a:r>
            <a:r>
              <a:rPr lang="en-US" sz="2000" dirty="0"/>
              <a:t> </a:t>
            </a:r>
            <a:r>
              <a:rPr lang="en-US" sz="2000" dirty="0" err="1"/>
              <a:t>kmetovanja</a:t>
            </a:r>
            <a:r>
              <a:rPr lang="en-US" sz="2000" dirty="0"/>
              <a:t> in </a:t>
            </a:r>
            <a:r>
              <a:rPr lang="en-US" sz="2000" dirty="0" err="1"/>
              <a:t>tradicionalnih</a:t>
            </a:r>
            <a:r>
              <a:rPr lang="en-US" sz="2000" dirty="0"/>
              <a:t> </a:t>
            </a:r>
            <a:r>
              <a:rPr lang="en-US" sz="2000" dirty="0" err="1"/>
              <a:t>veščin</a:t>
            </a:r>
            <a:r>
              <a:rPr lang="en-US" sz="2000" dirty="0"/>
              <a:t> </a:t>
            </a:r>
            <a:r>
              <a:rPr lang="en-US" sz="2000" dirty="0" err="1"/>
              <a:t>samooskrbe</a:t>
            </a:r>
            <a:r>
              <a:rPr lang="en-US" sz="2000" dirty="0"/>
              <a:t> </a:t>
            </a:r>
            <a:r>
              <a:rPr lang="en-US" sz="2000" dirty="0" err="1"/>
              <a:t>Pri</a:t>
            </a:r>
            <a:r>
              <a:rPr lang="en-US" sz="2000" dirty="0"/>
              <a:t> </a:t>
            </a:r>
            <a:r>
              <a:rPr lang="en-US" sz="2000" dirty="0" err="1"/>
              <a:t>Baronu</a:t>
            </a:r>
            <a:r>
              <a:rPr lang="en-US" sz="2000" dirty="0"/>
              <a:t> </a:t>
            </a:r>
            <a:r>
              <a:rPr lang="en-US" sz="2000" dirty="0" err="1"/>
              <a:t>učijo</a:t>
            </a:r>
            <a:r>
              <a:rPr lang="en-US" sz="2000" dirty="0"/>
              <a:t> </a:t>
            </a:r>
            <a:r>
              <a:rPr lang="en-US" sz="2000" dirty="0" err="1"/>
              <a:t>otroke</a:t>
            </a:r>
            <a:r>
              <a:rPr lang="en-US" sz="2000" dirty="0"/>
              <a:t>, da </a:t>
            </a:r>
            <a:r>
              <a:rPr lang="en-US" sz="2000" dirty="0" err="1"/>
              <a:t>zdrava</a:t>
            </a:r>
            <a:r>
              <a:rPr lang="en-US" sz="2000" dirty="0"/>
              <a:t> </a:t>
            </a:r>
            <a:r>
              <a:rPr lang="en-US" sz="2000" dirty="0" err="1"/>
              <a:t>ekološka</a:t>
            </a:r>
            <a:r>
              <a:rPr lang="en-US" sz="2000" dirty="0"/>
              <a:t> </a:t>
            </a:r>
            <a:r>
              <a:rPr lang="en-US" sz="2000" dirty="0" err="1"/>
              <a:t>hrana</a:t>
            </a:r>
            <a:r>
              <a:rPr lang="en-US" sz="2000" dirty="0"/>
              <a:t> </a:t>
            </a:r>
            <a:r>
              <a:rPr lang="en-US" sz="2000" dirty="0" err="1"/>
              <a:t>vsebuje</a:t>
            </a:r>
            <a:r>
              <a:rPr lang="en-US" sz="2000" dirty="0"/>
              <a:t> </a:t>
            </a:r>
            <a:r>
              <a:rPr lang="en-US" sz="2000" dirty="0" err="1"/>
              <a:t>več</a:t>
            </a:r>
            <a:r>
              <a:rPr lang="en-US" sz="2000" dirty="0"/>
              <a:t> </a:t>
            </a:r>
            <a:r>
              <a:rPr lang="en-US" sz="2000" dirty="0" err="1"/>
              <a:t>hranilnih</a:t>
            </a:r>
            <a:r>
              <a:rPr lang="en-US" sz="2000" dirty="0"/>
              <a:t> </a:t>
            </a:r>
            <a:r>
              <a:rPr lang="en-US" sz="2000" dirty="0" err="1"/>
              <a:t>snovi</a:t>
            </a:r>
            <a:r>
              <a:rPr lang="en-US" sz="2000" dirty="0"/>
              <a:t>, </a:t>
            </a:r>
            <a:r>
              <a:rPr lang="en-US" sz="2000" dirty="0" err="1"/>
              <a:t>okusov</a:t>
            </a:r>
            <a:r>
              <a:rPr lang="en-US" sz="2000" dirty="0"/>
              <a:t> in </a:t>
            </a:r>
            <a:r>
              <a:rPr lang="en-US" sz="2000" dirty="0" err="1"/>
              <a:t>arom</a:t>
            </a:r>
            <a:r>
              <a:rPr lang="en-US" sz="2000" dirty="0"/>
              <a:t> </a:t>
            </a:r>
            <a:r>
              <a:rPr lang="en-US" sz="2000" dirty="0" err="1"/>
              <a:t>kot</a:t>
            </a:r>
            <a:r>
              <a:rPr lang="en-US" sz="2000" dirty="0"/>
              <a:t> </a:t>
            </a:r>
            <a:r>
              <a:rPr lang="en-US" sz="2000" dirty="0" err="1"/>
              <a:t>konvencionalno</a:t>
            </a:r>
            <a:r>
              <a:rPr lang="en-US" sz="2000" dirty="0"/>
              <a:t> </a:t>
            </a:r>
            <a:r>
              <a:rPr lang="en-US" sz="2000" dirty="0" err="1"/>
              <a:t>pridelane</a:t>
            </a:r>
            <a:r>
              <a:rPr lang="en-US" sz="2000" dirty="0"/>
              <a:t> </a:t>
            </a:r>
            <a:r>
              <a:rPr lang="en-US" sz="2000" dirty="0" err="1"/>
              <a:t>vzporednice</a:t>
            </a:r>
            <a:r>
              <a:rPr lang="en-US" sz="2000" dirty="0"/>
              <a:t>, </a:t>
            </a:r>
            <a:r>
              <a:rPr lang="sl-SI" sz="2000" dirty="0"/>
              <a:t>hkrati pa</a:t>
            </a:r>
            <a:r>
              <a:rPr lang="en-US" sz="2000" dirty="0"/>
              <a:t> </a:t>
            </a:r>
            <a:r>
              <a:rPr lang="en-US" sz="2000" dirty="0" err="1"/>
              <a:t>jim</a:t>
            </a:r>
            <a:r>
              <a:rPr lang="en-US" sz="2000" dirty="0"/>
              <a:t> </a:t>
            </a:r>
            <a:r>
              <a:rPr lang="en-US" sz="2000" dirty="0" err="1"/>
              <a:t>pokažejo</a:t>
            </a:r>
            <a:r>
              <a:rPr lang="en-US" sz="2000" dirty="0"/>
              <a:t>, da </a:t>
            </a:r>
            <a:r>
              <a:rPr lang="en-US" sz="2000" dirty="0" err="1"/>
              <a:t>hrane</a:t>
            </a:r>
            <a:r>
              <a:rPr lang="en-US" sz="2000" dirty="0"/>
              <a:t> </a:t>
            </a:r>
            <a:r>
              <a:rPr lang="en-US" sz="2000" dirty="0" err="1"/>
              <a:t>ni</a:t>
            </a:r>
            <a:r>
              <a:rPr lang="en-US" sz="2000" dirty="0"/>
              <a:t> </a:t>
            </a:r>
            <a:r>
              <a:rPr lang="en-US" sz="2000" dirty="0" err="1"/>
              <a:t>treba</a:t>
            </a:r>
            <a:r>
              <a:rPr lang="en-US" sz="2000" dirty="0"/>
              <a:t> </a:t>
            </a:r>
            <a:r>
              <a:rPr lang="en-US" sz="2000" dirty="0" err="1"/>
              <a:t>obremenjevati</a:t>
            </a:r>
            <a:r>
              <a:rPr lang="en-US" sz="2000" dirty="0"/>
              <a:t> s </a:t>
            </a:r>
            <a:r>
              <a:rPr lang="en-US" sz="2000" dirty="0" err="1"/>
              <a:t>pesticidi</a:t>
            </a:r>
            <a:r>
              <a:rPr lang="en-US" sz="2000" dirty="0"/>
              <a:t> </a:t>
            </a:r>
            <a:r>
              <a:rPr lang="en-US" sz="2000" dirty="0" err="1"/>
              <a:t>ali</a:t>
            </a:r>
            <a:r>
              <a:rPr lang="en-US" sz="2000" dirty="0"/>
              <a:t> </a:t>
            </a:r>
            <a:r>
              <a:rPr lang="en-US" sz="2000" dirty="0" err="1"/>
              <a:t>kemičnimi</a:t>
            </a:r>
            <a:r>
              <a:rPr lang="en-US" sz="2000" dirty="0"/>
              <a:t> </a:t>
            </a:r>
            <a:r>
              <a:rPr lang="en-US" sz="2000" dirty="0" err="1"/>
              <a:t>gnojili</a:t>
            </a:r>
            <a:r>
              <a:rPr lang="en-US" sz="2000" dirty="0"/>
              <a:t>. </a:t>
            </a:r>
            <a:r>
              <a:rPr lang="sl-SI" sz="2000" dirty="0"/>
              <a:t>Učijo jih</a:t>
            </a:r>
            <a:r>
              <a:rPr lang="en-US" sz="2000" dirty="0"/>
              <a:t>, da </a:t>
            </a:r>
            <a:r>
              <a:rPr lang="en-US" sz="2000" dirty="0" err="1"/>
              <a:t>ekološka</a:t>
            </a:r>
            <a:r>
              <a:rPr lang="en-US" sz="2000" dirty="0"/>
              <a:t> </a:t>
            </a:r>
            <a:r>
              <a:rPr lang="en-US" sz="2000" dirty="0" err="1"/>
              <a:t>pridelava</a:t>
            </a:r>
            <a:r>
              <a:rPr lang="en-US" sz="2000" dirty="0"/>
              <a:t> </a:t>
            </a:r>
            <a:r>
              <a:rPr lang="en-US" sz="2000" dirty="0" err="1"/>
              <a:t>hrane</a:t>
            </a:r>
            <a:r>
              <a:rPr lang="en-US" sz="2000" dirty="0"/>
              <a:t> </a:t>
            </a:r>
            <a:r>
              <a:rPr lang="en-US" sz="2000" dirty="0" err="1"/>
              <a:t>ni</a:t>
            </a:r>
            <a:r>
              <a:rPr lang="en-US" sz="2000" dirty="0"/>
              <a:t> le </a:t>
            </a:r>
            <a:r>
              <a:rPr lang="en-US" sz="2000" dirty="0" err="1"/>
              <a:t>pridelava</a:t>
            </a:r>
            <a:r>
              <a:rPr lang="en-US" sz="2000" dirty="0"/>
              <a:t> </a:t>
            </a:r>
            <a:r>
              <a:rPr lang="en-US" sz="2000" dirty="0" err="1"/>
              <a:t>zelenjave</a:t>
            </a:r>
            <a:r>
              <a:rPr lang="en-US" sz="2000" dirty="0"/>
              <a:t> in </a:t>
            </a:r>
            <a:r>
              <a:rPr lang="en-US" sz="2000" dirty="0" err="1"/>
              <a:t>sadja</a:t>
            </a:r>
            <a:r>
              <a:rPr lang="en-US" sz="2000" dirty="0"/>
              <a:t>, </a:t>
            </a:r>
            <a:r>
              <a:rPr lang="en-US" sz="2000" dirty="0" err="1"/>
              <a:t>ampak</a:t>
            </a:r>
            <a:r>
              <a:rPr lang="en-US" sz="2000" dirty="0"/>
              <a:t> </a:t>
            </a:r>
            <a:r>
              <a:rPr lang="en-US" sz="2000" dirty="0" err="1"/>
              <a:t>tudi</a:t>
            </a:r>
            <a:r>
              <a:rPr lang="en-US" sz="2000" dirty="0"/>
              <a:t> </a:t>
            </a:r>
            <a:r>
              <a:rPr lang="en-US" sz="2000" dirty="0" err="1"/>
              <a:t>živinoreja</a:t>
            </a:r>
            <a:r>
              <a:rPr lang="en-US" sz="2000" dirty="0"/>
              <a:t>, </a:t>
            </a:r>
            <a:r>
              <a:rPr lang="en-US" sz="2000" dirty="0" err="1"/>
              <a:t>ribogojstvo</a:t>
            </a:r>
            <a:r>
              <a:rPr lang="en-US" sz="2000" dirty="0"/>
              <a:t>, </a:t>
            </a:r>
            <a:r>
              <a:rPr lang="en-US" sz="2000" dirty="0" err="1"/>
              <a:t>zeliščarstvo</a:t>
            </a:r>
            <a:r>
              <a:rPr lang="en-US" sz="2000" dirty="0"/>
              <a:t> in </a:t>
            </a:r>
            <a:r>
              <a:rPr lang="en-US" sz="2000" dirty="0" err="1"/>
              <a:t>vinogradništvo</a:t>
            </a:r>
            <a:r>
              <a:rPr lang="en-US" sz="2000" dirty="0"/>
              <a:t>.</a:t>
            </a:r>
          </a:p>
          <a:p>
            <a:r>
              <a:rPr lang="sl-SI" sz="2000" dirty="0"/>
              <a:t>E</a:t>
            </a:r>
            <a:r>
              <a:rPr lang="en-US" sz="2000" dirty="0" err="1"/>
              <a:t>kološka</a:t>
            </a:r>
            <a:r>
              <a:rPr lang="en-US" sz="2000" dirty="0"/>
              <a:t> </a:t>
            </a:r>
            <a:r>
              <a:rPr lang="en-US" sz="2000" dirty="0" err="1"/>
              <a:t>kmetija</a:t>
            </a:r>
            <a:r>
              <a:rPr lang="en-US" sz="2000" dirty="0"/>
              <a:t> </a:t>
            </a:r>
            <a:r>
              <a:rPr lang="en-US" sz="2000" dirty="0" err="1"/>
              <a:t>sledi</a:t>
            </a:r>
            <a:r>
              <a:rPr lang="en-US" sz="2000" dirty="0"/>
              <a:t> </a:t>
            </a:r>
            <a:r>
              <a:rPr lang="en-US" sz="2000" dirty="0" err="1"/>
              <a:t>trajnostni</a:t>
            </a:r>
            <a:r>
              <a:rPr lang="en-US" sz="2000" dirty="0"/>
              <a:t> </a:t>
            </a:r>
            <a:r>
              <a:rPr lang="en-US" sz="2000" dirty="0" err="1"/>
              <a:t>pridelavi</a:t>
            </a:r>
            <a:r>
              <a:rPr lang="en-US" sz="2000" dirty="0"/>
              <a:t>, </a:t>
            </a:r>
            <a:r>
              <a:rPr lang="en-US" sz="2000" dirty="0" err="1"/>
              <a:t>predelavi</a:t>
            </a:r>
            <a:r>
              <a:rPr lang="en-US" sz="2000" dirty="0"/>
              <a:t> in </a:t>
            </a:r>
            <a:r>
              <a:rPr lang="en-US" sz="2000" dirty="0" err="1"/>
              <a:t>distribuciji</a:t>
            </a:r>
            <a:r>
              <a:rPr lang="en-US" sz="2000" dirty="0"/>
              <a:t> </a:t>
            </a:r>
            <a:r>
              <a:rPr lang="en-US" sz="2000" dirty="0" err="1"/>
              <a:t>hrane</a:t>
            </a:r>
            <a:r>
              <a:rPr lang="en-US" sz="2000" dirty="0"/>
              <a:t>. </a:t>
            </a:r>
            <a:r>
              <a:rPr lang="en-US" sz="2000" dirty="0" err="1"/>
              <a:t>Posebna</a:t>
            </a:r>
            <a:r>
              <a:rPr lang="en-US" sz="2000" dirty="0"/>
              <a:t> </a:t>
            </a:r>
            <a:r>
              <a:rPr lang="en-US" sz="2000" dirty="0" err="1"/>
              <a:t>pozornost</a:t>
            </a:r>
            <a:r>
              <a:rPr lang="en-US" sz="2000" dirty="0"/>
              <a:t> je </a:t>
            </a:r>
            <a:r>
              <a:rPr lang="en-US" sz="2000" dirty="0" err="1"/>
              <a:t>namenjena</a:t>
            </a:r>
            <a:r>
              <a:rPr lang="en-US" sz="2000" dirty="0"/>
              <a:t> </a:t>
            </a:r>
            <a:r>
              <a:rPr lang="en-US" sz="2000" dirty="0" err="1"/>
              <a:t>vključevanju</a:t>
            </a:r>
            <a:r>
              <a:rPr lang="en-US" sz="2000" dirty="0"/>
              <a:t> </a:t>
            </a:r>
            <a:r>
              <a:rPr lang="en-US" sz="2000" dirty="0" err="1"/>
              <a:t>naravnih</a:t>
            </a:r>
            <a:r>
              <a:rPr lang="en-US" sz="2000" dirty="0"/>
              <a:t> </a:t>
            </a:r>
            <a:r>
              <a:rPr lang="en-US" sz="2000" dirty="0" err="1"/>
              <a:t>metod</a:t>
            </a:r>
            <a:r>
              <a:rPr lang="en-US" sz="2000" dirty="0"/>
              <a:t> in </a:t>
            </a:r>
            <a:r>
              <a:rPr lang="en-US" sz="2000" dirty="0" err="1"/>
              <a:t>kroženju</a:t>
            </a:r>
            <a:r>
              <a:rPr lang="en-US" sz="2000" dirty="0"/>
              <a:t> </a:t>
            </a:r>
            <a:r>
              <a:rPr lang="en-US" sz="2000" dirty="0" err="1"/>
              <a:t>ali</a:t>
            </a:r>
            <a:r>
              <a:rPr lang="en-US" sz="2000" dirty="0"/>
              <a:t> </a:t>
            </a:r>
            <a:r>
              <a:rPr lang="en-US" sz="2000" dirty="0" err="1"/>
              <a:t>ponovni</a:t>
            </a:r>
            <a:r>
              <a:rPr lang="en-US" sz="2000" dirty="0"/>
              <a:t> </a:t>
            </a:r>
            <a:r>
              <a:rPr lang="en-US" sz="2000" dirty="0" err="1"/>
              <a:t>uporabi</a:t>
            </a:r>
            <a:r>
              <a:rPr lang="en-US" sz="2000" dirty="0"/>
              <a:t> </a:t>
            </a:r>
            <a:r>
              <a:rPr lang="en-US" sz="2000" dirty="0" err="1"/>
              <a:t>naravnih</a:t>
            </a:r>
            <a:r>
              <a:rPr lang="en-US" sz="2000" dirty="0"/>
              <a:t> </a:t>
            </a:r>
            <a:r>
              <a:rPr lang="en-US" sz="2000" dirty="0" err="1"/>
              <a:t>snovi</a:t>
            </a:r>
            <a:r>
              <a:rPr lang="en-US" sz="2000" dirty="0"/>
              <a:t>. </a:t>
            </a:r>
            <a:r>
              <a:rPr lang="en-US" sz="2000" dirty="0" err="1"/>
              <a:t>Njihov</a:t>
            </a:r>
            <a:r>
              <a:rPr lang="en-US" sz="2000" dirty="0"/>
              <a:t> </a:t>
            </a:r>
            <a:r>
              <a:rPr lang="en-US" sz="2000" dirty="0" err="1"/>
              <a:t>pristop</a:t>
            </a:r>
            <a:r>
              <a:rPr lang="en-US" sz="2000" dirty="0"/>
              <a:t> </a:t>
            </a:r>
            <a:r>
              <a:rPr lang="en-US" sz="2000" dirty="0" err="1"/>
              <a:t>zagotavlja</a:t>
            </a:r>
            <a:r>
              <a:rPr lang="en-US" sz="2000" dirty="0"/>
              <a:t> </a:t>
            </a:r>
            <a:r>
              <a:rPr lang="en-US" sz="2000" dirty="0" err="1"/>
              <a:t>preglednost</a:t>
            </a:r>
            <a:r>
              <a:rPr lang="en-US" sz="2000" dirty="0"/>
              <a:t> </a:t>
            </a:r>
            <a:r>
              <a:rPr lang="en-US" sz="2000" dirty="0" err="1"/>
              <a:t>vseh</a:t>
            </a:r>
            <a:r>
              <a:rPr lang="en-US" sz="2000" dirty="0"/>
              <a:t> </a:t>
            </a:r>
            <a:r>
              <a:rPr lang="en-US" sz="2000" dirty="0" err="1"/>
              <a:t>dejavnosti</a:t>
            </a:r>
            <a:r>
              <a:rPr lang="en-US" sz="2000" dirty="0"/>
              <a:t>, ki </a:t>
            </a:r>
            <a:r>
              <a:rPr lang="en-US" sz="2000" dirty="0" err="1"/>
              <a:t>vplivajo</a:t>
            </a:r>
            <a:r>
              <a:rPr lang="en-US" sz="2000" dirty="0"/>
              <a:t> na </a:t>
            </a:r>
            <a:r>
              <a:rPr lang="en-US" sz="2000" dirty="0" err="1"/>
              <a:t>koncept</a:t>
            </a:r>
            <a:r>
              <a:rPr lang="en-US" sz="2000" dirty="0"/>
              <a:t> "od </a:t>
            </a:r>
            <a:r>
              <a:rPr lang="sl-SI" sz="2000" dirty="0"/>
              <a:t>njive do krožnika</a:t>
            </a:r>
            <a:r>
              <a:rPr lang="en-US" sz="2000" dirty="0"/>
              <a:t>". Z </a:t>
            </a:r>
            <a:r>
              <a:rPr lang="en-US" sz="2000" dirty="0" err="1"/>
              <a:t>upoštevanjem</a:t>
            </a:r>
            <a:r>
              <a:rPr lang="en-US" sz="2000" dirty="0"/>
              <a:t> </a:t>
            </a:r>
            <a:r>
              <a:rPr lang="en-US" sz="2000" dirty="0" err="1"/>
              <a:t>naravnih</a:t>
            </a:r>
            <a:r>
              <a:rPr lang="en-US" sz="2000" dirty="0"/>
              <a:t> </a:t>
            </a:r>
            <a:r>
              <a:rPr lang="en-US" sz="2000" dirty="0" err="1"/>
              <a:t>ciklov</a:t>
            </a:r>
            <a:r>
              <a:rPr lang="en-US" sz="2000" dirty="0"/>
              <a:t> </a:t>
            </a:r>
            <a:r>
              <a:rPr lang="en-US" sz="2000" dirty="0" err="1"/>
              <a:t>poudar</a:t>
            </a:r>
            <a:r>
              <a:rPr lang="sl-SI" sz="2000" dirty="0" err="1"/>
              <a:t>jajo</a:t>
            </a:r>
            <a:r>
              <a:rPr lang="en-US" sz="2000" dirty="0"/>
              <a:t> </a:t>
            </a:r>
            <a:r>
              <a:rPr lang="en-US" sz="2000" dirty="0" err="1"/>
              <a:t>sezonsk</a:t>
            </a:r>
            <a:r>
              <a:rPr lang="sl-SI" sz="2000" dirty="0"/>
              <a:t>o</a:t>
            </a:r>
            <a:r>
              <a:rPr lang="en-US" sz="2000" dirty="0"/>
              <a:t> </a:t>
            </a:r>
            <a:r>
              <a:rPr lang="en-US" sz="2000" dirty="0" err="1"/>
              <a:t>razpoložljivost</a:t>
            </a:r>
            <a:r>
              <a:rPr lang="sl-SI" sz="2000" dirty="0"/>
              <a:t> hrane</a:t>
            </a:r>
            <a:r>
              <a:rPr lang="en-US" sz="2000" dirty="0"/>
              <a:t>, </a:t>
            </a:r>
            <a:r>
              <a:rPr lang="sl-SI" sz="2000" dirty="0"/>
              <a:t>kar</a:t>
            </a:r>
            <a:r>
              <a:rPr lang="en-US" sz="2000" dirty="0"/>
              <a:t> je </a:t>
            </a:r>
            <a:r>
              <a:rPr lang="en-US" sz="2000" dirty="0" err="1"/>
              <a:t>ključnega</a:t>
            </a:r>
            <a:r>
              <a:rPr lang="en-US" sz="2000" dirty="0"/>
              <a:t> </a:t>
            </a:r>
            <a:r>
              <a:rPr lang="en-US" sz="2000" dirty="0" err="1"/>
              <a:t>pomena</a:t>
            </a:r>
            <a:r>
              <a:rPr lang="en-US" sz="2000" dirty="0"/>
              <a:t>. </a:t>
            </a:r>
            <a:endParaRPr lang="en-IE" sz="2000" dirty="0"/>
          </a:p>
        </p:txBody>
      </p:sp>
      <p:pic>
        <p:nvPicPr>
          <p:cNvPr id="5" name="Picture 4">
            <a:extLst>
              <a:ext uri="{FF2B5EF4-FFF2-40B4-BE49-F238E27FC236}">
                <a16:creationId xmlns:a16="http://schemas.microsoft.com/office/drawing/2014/main" id="{81B85C08-FCED-42D4-B46C-96D2755A07D1}"/>
              </a:ext>
            </a:extLst>
          </p:cNvPr>
          <p:cNvPicPr>
            <a:picLocks noChangeAspect="1"/>
          </p:cNvPicPr>
          <p:nvPr/>
        </p:nvPicPr>
        <p:blipFill>
          <a:blip r:embed="rId2"/>
          <a:stretch>
            <a:fillRect/>
          </a:stretch>
        </p:blipFill>
        <p:spPr>
          <a:xfrm>
            <a:off x="0" y="109728"/>
            <a:ext cx="5867468" cy="2032427"/>
          </a:xfrm>
          <a:prstGeom prst="rect">
            <a:avLst/>
          </a:prstGeom>
        </p:spPr>
      </p:pic>
      <p:sp>
        <p:nvSpPr>
          <p:cNvPr id="6" name="TextBox 5">
            <a:extLst>
              <a:ext uri="{FF2B5EF4-FFF2-40B4-BE49-F238E27FC236}">
                <a16:creationId xmlns:a16="http://schemas.microsoft.com/office/drawing/2014/main" id="{FA6839F7-FDA7-4BF8-B90E-01A9949C0077}"/>
              </a:ext>
            </a:extLst>
          </p:cNvPr>
          <p:cNvSpPr txBox="1"/>
          <p:nvPr/>
        </p:nvSpPr>
        <p:spPr>
          <a:xfrm>
            <a:off x="8812160" y="566928"/>
            <a:ext cx="3093327" cy="400110"/>
          </a:xfrm>
          <a:prstGeom prst="rect">
            <a:avLst/>
          </a:prstGeom>
          <a:solidFill>
            <a:srgbClr val="F5C05B"/>
          </a:solidFill>
        </p:spPr>
        <p:txBody>
          <a:bodyPr wrap="square" rtlCol="0">
            <a:spAutoFit/>
          </a:bodyPr>
          <a:lstStyle/>
          <a:p>
            <a:r>
              <a:rPr lang="sl-SI" sz="2000" b="1" dirty="0">
                <a:solidFill>
                  <a:schemeClr val="bg1"/>
                </a:solidFill>
              </a:rPr>
              <a:t>PRIMER DOBRE PRAKSE</a:t>
            </a:r>
            <a:endParaRPr lang="en-IE" sz="2000" b="1" dirty="0">
              <a:solidFill>
                <a:schemeClr val="bg1"/>
              </a:solidFill>
            </a:endParaRPr>
          </a:p>
        </p:txBody>
      </p:sp>
      <p:sp>
        <p:nvSpPr>
          <p:cNvPr id="8" name="TextBox 7">
            <a:extLst>
              <a:ext uri="{FF2B5EF4-FFF2-40B4-BE49-F238E27FC236}">
                <a16:creationId xmlns:a16="http://schemas.microsoft.com/office/drawing/2014/main" id="{604C129D-9365-4412-84F5-F7D2063A6B33}"/>
              </a:ext>
            </a:extLst>
          </p:cNvPr>
          <p:cNvSpPr txBox="1"/>
          <p:nvPr/>
        </p:nvSpPr>
        <p:spPr>
          <a:xfrm>
            <a:off x="581183" y="5384030"/>
            <a:ext cx="6094476" cy="369332"/>
          </a:xfrm>
          <a:prstGeom prst="rect">
            <a:avLst/>
          </a:prstGeom>
          <a:noFill/>
        </p:spPr>
        <p:txBody>
          <a:bodyPr wrap="square">
            <a:spAutoFit/>
          </a:bodyPr>
          <a:lstStyle/>
          <a:p>
            <a:r>
              <a:rPr lang="sl-SI" sz="1800" b="1" dirty="0">
                <a:solidFill>
                  <a:srgbClr val="085156"/>
                </a:solidFill>
                <a:effectLst/>
                <a:highlight>
                  <a:srgbClr val="F5C05B"/>
                </a:highlight>
                <a:ea typeface="Calibri" panose="020F0502020204030204" pitchFamily="34" charset="0"/>
                <a:cs typeface="Times New Roman" panose="02020603050405020304" pitchFamily="18" charset="0"/>
              </a:rPr>
              <a:t>OBIŠČI</a:t>
            </a:r>
            <a:r>
              <a:rPr lang="en-US" sz="1800" b="1" dirty="0">
                <a:solidFill>
                  <a:srgbClr val="085156"/>
                </a:solidFill>
                <a:effectLst/>
                <a:ea typeface="Calibri" panose="020F0502020204030204" pitchFamily="34" charset="0"/>
                <a:cs typeface="Times New Roman" panose="02020603050405020304" pitchFamily="18" charset="0"/>
              </a:rPr>
              <a:t>  </a:t>
            </a:r>
            <a:r>
              <a:rPr lang="en-US" sz="1600" dirty="0">
                <a:hlinkClick r:id="rId3"/>
              </a:rPr>
              <a:t>Contact and company details - </a:t>
            </a:r>
            <a:r>
              <a:rPr lang="en-US" sz="1600" dirty="0" err="1">
                <a:hlinkClick r:id="rId3"/>
              </a:rPr>
              <a:t>Pri</a:t>
            </a:r>
            <a:r>
              <a:rPr lang="en-US" sz="1600" dirty="0">
                <a:hlinkClick r:id="rId3"/>
              </a:rPr>
              <a:t> </a:t>
            </a:r>
            <a:r>
              <a:rPr lang="en-US" sz="1600" dirty="0" err="1">
                <a:hlinkClick r:id="rId3"/>
              </a:rPr>
              <a:t>Baronu</a:t>
            </a:r>
            <a:endParaRPr lang="en-IE" sz="1600" dirty="0"/>
          </a:p>
        </p:txBody>
      </p:sp>
      <p:sp>
        <p:nvSpPr>
          <p:cNvPr id="10" name="TextBox 9">
            <a:extLst>
              <a:ext uri="{FF2B5EF4-FFF2-40B4-BE49-F238E27FC236}">
                <a16:creationId xmlns:a16="http://schemas.microsoft.com/office/drawing/2014/main" id="{CC45FE04-DDBE-4655-AF59-98BD72DB5597}"/>
              </a:ext>
            </a:extLst>
          </p:cNvPr>
          <p:cNvSpPr txBox="1"/>
          <p:nvPr/>
        </p:nvSpPr>
        <p:spPr>
          <a:xfrm>
            <a:off x="611595" y="5753362"/>
            <a:ext cx="10968809" cy="369332"/>
          </a:xfrm>
          <a:prstGeom prst="rect">
            <a:avLst/>
          </a:prstGeom>
          <a:noFill/>
        </p:spPr>
        <p:txBody>
          <a:bodyPr wrap="square">
            <a:spAutoFit/>
          </a:bodyPr>
          <a:lstStyle/>
          <a:p>
            <a:r>
              <a:rPr lang="sl-SI" sz="1800" b="1" dirty="0">
                <a:solidFill>
                  <a:srgbClr val="085156"/>
                </a:solidFill>
                <a:highlight>
                  <a:srgbClr val="F5C05B"/>
                </a:highlight>
                <a:ea typeface="Calibri" panose="020F0502020204030204" pitchFamily="34" charset="0"/>
                <a:cs typeface="Times New Roman" panose="02020603050405020304" pitchFamily="18" charset="0"/>
              </a:rPr>
              <a:t>SPOZNAJ CELOTNO ZGODBO</a:t>
            </a:r>
            <a:r>
              <a:rPr lang="sl-SI" sz="1800" b="1" dirty="0">
                <a:solidFill>
                  <a:srgbClr val="085156"/>
                </a:solidFill>
                <a:ea typeface="Calibri" panose="020F0502020204030204" pitchFamily="34" charset="0"/>
                <a:cs typeface="Times New Roman" panose="02020603050405020304" pitchFamily="18" charset="0"/>
              </a:rPr>
              <a:t> </a:t>
            </a:r>
            <a:r>
              <a:rPr lang="en-IE" sz="1600" dirty="0">
                <a:hlinkClick r:id="rId4"/>
              </a:rPr>
              <a:t>46-Ecological-Didactic-Farm-1.pdf (</a:t>
            </a:r>
            <a:r>
              <a:rPr lang="en-IE" sz="1600" dirty="0" err="1">
                <a:hlinkClick r:id="rId4"/>
              </a:rPr>
              <a:t>foodinnovation.how</a:t>
            </a:r>
            <a:r>
              <a:rPr lang="en-IE" sz="1600" dirty="0">
                <a:hlinkClick r:id="rId4"/>
              </a:rPr>
              <a:t>)</a:t>
            </a:r>
            <a:endParaRPr lang="en-IE" sz="1600" dirty="0"/>
          </a:p>
        </p:txBody>
      </p:sp>
    </p:spTree>
    <p:extLst>
      <p:ext uri="{BB962C8B-B14F-4D97-AF65-F5344CB8AC3E}">
        <p14:creationId xmlns:p14="http://schemas.microsoft.com/office/powerpoint/2010/main" val="4069524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moke from factory">
            <a:extLst>
              <a:ext uri="{FF2B5EF4-FFF2-40B4-BE49-F238E27FC236}">
                <a16:creationId xmlns:a16="http://schemas.microsoft.com/office/drawing/2014/main" id="{1BFF8C83-B7F4-41A2-9AC7-ECAEA051E972}"/>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flipH="1">
            <a:off x="6540708" y="6385"/>
            <a:ext cx="5651292" cy="6261962"/>
          </a:xfrm>
        </p:spPr>
      </p:pic>
      <p:sp>
        <p:nvSpPr>
          <p:cNvPr id="2" name="Text Placeholder 1">
            <a:extLst>
              <a:ext uri="{FF2B5EF4-FFF2-40B4-BE49-F238E27FC236}">
                <a16:creationId xmlns:a16="http://schemas.microsoft.com/office/drawing/2014/main" id="{93924C99-BF21-4B05-AA2A-FB654F96D97E}"/>
              </a:ext>
            </a:extLst>
          </p:cNvPr>
          <p:cNvSpPr>
            <a:spLocks noGrp="1"/>
          </p:cNvSpPr>
          <p:nvPr>
            <p:ph type="body" sz="quarter" idx="19"/>
          </p:nvPr>
        </p:nvSpPr>
        <p:spPr/>
        <p:txBody>
          <a:bodyPr vert="horz" lIns="91440" tIns="45720" rIns="91440" bIns="45720" rtlCol="0" anchor="t">
            <a:normAutofit/>
          </a:bodyPr>
          <a:lstStyle/>
          <a:p>
            <a:r>
              <a:rPr lang="sl-SI" b="1" dirty="0" err="1">
                <a:solidFill>
                  <a:srgbClr val="F5C05B"/>
                </a:solidFill>
                <a:cs typeface="Calibri"/>
              </a:rPr>
              <a:t>Ogljični</a:t>
            </a:r>
            <a:r>
              <a:rPr lang="sl-SI" b="1" dirty="0">
                <a:solidFill>
                  <a:srgbClr val="F5C05B"/>
                </a:solidFill>
                <a:cs typeface="Calibri"/>
              </a:rPr>
              <a:t> odtis hrane</a:t>
            </a:r>
            <a:endParaRPr lang="en-US" dirty="0">
              <a:solidFill>
                <a:srgbClr val="F5C05B"/>
              </a:solidFill>
            </a:endParaRPr>
          </a:p>
        </p:txBody>
      </p:sp>
      <p:sp>
        <p:nvSpPr>
          <p:cNvPr id="3" name="Text Placeholder 2">
            <a:extLst>
              <a:ext uri="{FF2B5EF4-FFF2-40B4-BE49-F238E27FC236}">
                <a16:creationId xmlns:a16="http://schemas.microsoft.com/office/drawing/2014/main" id="{C43428AC-88D0-4755-BE2D-10CA178B8AD7}"/>
              </a:ext>
            </a:extLst>
          </p:cNvPr>
          <p:cNvSpPr>
            <a:spLocks noGrp="1"/>
          </p:cNvSpPr>
          <p:nvPr>
            <p:ph type="body" sz="quarter" idx="20"/>
          </p:nvPr>
        </p:nvSpPr>
        <p:spPr>
          <a:xfrm>
            <a:off x="237744" y="1786300"/>
            <a:ext cx="6537960" cy="4193876"/>
          </a:xfrm>
        </p:spPr>
        <p:txBody>
          <a:bodyPr vert="horz" lIns="91440" tIns="45720" rIns="91440" bIns="45720" rtlCol="0" anchor="t">
            <a:noAutofit/>
          </a:bodyPr>
          <a:lstStyle/>
          <a:p>
            <a:pPr marL="342900" indent="-342900" algn="just">
              <a:buChar char="•"/>
            </a:pPr>
            <a:r>
              <a:rPr lang="en-US" dirty="0" err="1">
                <a:solidFill>
                  <a:srgbClr val="085156"/>
                </a:solidFill>
                <a:cs typeface="Calibri"/>
              </a:rPr>
              <a:t>Pri</a:t>
            </a:r>
            <a:r>
              <a:rPr lang="en-US" dirty="0">
                <a:solidFill>
                  <a:srgbClr val="085156"/>
                </a:solidFill>
                <a:cs typeface="Calibri"/>
              </a:rPr>
              <a:t> </a:t>
            </a:r>
            <a:r>
              <a:rPr lang="en-US" dirty="0" err="1">
                <a:solidFill>
                  <a:srgbClr val="085156"/>
                </a:solidFill>
                <a:cs typeface="Calibri"/>
              </a:rPr>
              <a:t>skrbi</a:t>
            </a:r>
            <a:r>
              <a:rPr lang="en-US" dirty="0">
                <a:solidFill>
                  <a:srgbClr val="085156"/>
                </a:solidFill>
                <a:cs typeface="Calibri"/>
              </a:rPr>
              <a:t> za </a:t>
            </a:r>
            <a:r>
              <a:rPr lang="en-US" dirty="0" err="1">
                <a:solidFill>
                  <a:srgbClr val="085156"/>
                </a:solidFill>
                <a:cs typeface="Calibri"/>
              </a:rPr>
              <a:t>naš</a:t>
            </a:r>
            <a:r>
              <a:rPr lang="en-US" dirty="0">
                <a:solidFill>
                  <a:srgbClr val="085156"/>
                </a:solidFill>
                <a:cs typeface="Calibri"/>
              </a:rPr>
              <a:t> planet </a:t>
            </a:r>
            <a:r>
              <a:rPr lang="sl-SI" dirty="0">
                <a:solidFill>
                  <a:srgbClr val="085156"/>
                </a:solidFill>
                <a:cs typeface="Calibri"/>
              </a:rPr>
              <a:t>se moramo zavedati </a:t>
            </a:r>
            <a:r>
              <a:rPr lang="en-US" dirty="0">
                <a:solidFill>
                  <a:srgbClr val="085156"/>
                </a:solidFill>
                <a:cs typeface="Calibri"/>
              </a:rPr>
              <a:t> </a:t>
            </a:r>
            <a:r>
              <a:rPr lang="en-US" dirty="0" err="1">
                <a:solidFill>
                  <a:srgbClr val="085156"/>
                </a:solidFill>
                <a:cs typeface="Calibri"/>
              </a:rPr>
              <a:t>ogljik</a:t>
            </a:r>
            <a:r>
              <a:rPr lang="sl-SI" dirty="0">
                <a:solidFill>
                  <a:srgbClr val="085156"/>
                </a:solidFill>
                <a:cs typeface="Calibri"/>
              </a:rPr>
              <a:t>a in njegovega vpliva na gostinstvo</a:t>
            </a:r>
            <a:r>
              <a:rPr lang="en-US" dirty="0">
                <a:solidFill>
                  <a:srgbClr val="085156"/>
                </a:solidFill>
                <a:cs typeface="Calibri"/>
              </a:rPr>
              <a:t>. </a:t>
            </a:r>
          </a:p>
          <a:p>
            <a:pPr marL="342900" indent="-342900" algn="just">
              <a:buChar char="•"/>
            </a:pPr>
            <a:r>
              <a:rPr lang="en-US" dirty="0" err="1">
                <a:solidFill>
                  <a:srgbClr val="085156"/>
                </a:solidFill>
                <a:cs typeface="Calibri"/>
              </a:rPr>
              <a:t>Pogosto</a:t>
            </a:r>
            <a:r>
              <a:rPr lang="en-US" dirty="0">
                <a:solidFill>
                  <a:srgbClr val="085156"/>
                </a:solidFill>
                <a:cs typeface="Calibri"/>
              </a:rPr>
              <a:t> </a:t>
            </a:r>
            <a:r>
              <a:rPr lang="en-US" dirty="0" err="1">
                <a:solidFill>
                  <a:srgbClr val="085156"/>
                </a:solidFill>
                <a:cs typeface="Calibri"/>
              </a:rPr>
              <a:t>slišimo</a:t>
            </a:r>
            <a:r>
              <a:rPr lang="en-US" dirty="0">
                <a:solidFill>
                  <a:srgbClr val="085156"/>
                </a:solidFill>
                <a:cs typeface="Calibri"/>
              </a:rPr>
              <a:t> o </a:t>
            </a:r>
            <a:r>
              <a:rPr lang="en-US" dirty="0" err="1">
                <a:solidFill>
                  <a:srgbClr val="085156"/>
                </a:solidFill>
                <a:cs typeface="Calibri"/>
              </a:rPr>
              <a:t>ogljičnem</a:t>
            </a:r>
            <a:r>
              <a:rPr lang="en-US" dirty="0">
                <a:solidFill>
                  <a:srgbClr val="085156"/>
                </a:solidFill>
                <a:cs typeface="Calibri"/>
              </a:rPr>
              <a:t> </a:t>
            </a:r>
            <a:r>
              <a:rPr lang="en-US" dirty="0" err="1">
                <a:solidFill>
                  <a:srgbClr val="085156"/>
                </a:solidFill>
                <a:cs typeface="Calibri"/>
              </a:rPr>
              <a:t>odtisu</a:t>
            </a:r>
            <a:r>
              <a:rPr lang="en-US" dirty="0">
                <a:solidFill>
                  <a:srgbClr val="085156"/>
                </a:solidFill>
                <a:cs typeface="Calibri"/>
              </a:rPr>
              <a:t> </a:t>
            </a:r>
            <a:r>
              <a:rPr lang="sl-SI" dirty="0">
                <a:solidFill>
                  <a:srgbClr val="085156"/>
                </a:solidFill>
                <a:cs typeface="Calibri"/>
              </a:rPr>
              <a:t>prehrambene </a:t>
            </a:r>
            <a:r>
              <a:rPr lang="en-US" dirty="0" err="1">
                <a:solidFill>
                  <a:srgbClr val="085156"/>
                </a:solidFill>
                <a:cs typeface="Calibri"/>
              </a:rPr>
              <a:t>dejavnosti</a:t>
            </a:r>
            <a:r>
              <a:rPr lang="en-US" dirty="0">
                <a:solidFill>
                  <a:srgbClr val="085156"/>
                </a:solidFill>
                <a:cs typeface="Calibri"/>
              </a:rPr>
              <a:t>, </a:t>
            </a:r>
            <a:r>
              <a:rPr lang="en-US" dirty="0" err="1">
                <a:solidFill>
                  <a:srgbClr val="085156"/>
                </a:solidFill>
                <a:cs typeface="Calibri"/>
              </a:rPr>
              <a:t>toda</a:t>
            </a:r>
            <a:r>
              <a:rPr lang="en-US" dirty="0">
                <a:solidFill>
                  <a:srgbClr val="085156"/>
                </a:solidFill>
                <a:cs typeface="Calibri"/>
              </a:rPr>
              <a:t> </a:t>
            </a:r>
            <a:r>
              <a:rPr lang="en-US" dirty="0" err="1">
                <a:solidFill>
                  <a:srgbClr val="085156"/>
                </a:solidFill>
                <a:cs typeface="Calibri"/>
              </a:rPr>
              <a:t>ali</a:t>
            </a:r>
            <a:r>
              <a:rPr lang="en-US" dirty="0">
                <a:solidFill>
                  <a:srgbClr val="085156"/>
                </a:solidFill>
                <a:cs typeface="Calibri"/>
              </a:rPr>
              <a:t> </a:t>
            </a:r>
            <a:r>
              <a:rPr lang="en-US" dirty="0" err="1">
                <a:solidFill>
                  <a:srgbClr val="085156"/>
                </a:solidFill>
                <a:cs typeface="Calibri"/>
              </a:rPr>
              <a:t>ste</a:t>
            </a:r>
            <a:r>
              <a:rPr lang="en-US" dirty="0">
                <a:solidFill>
                  <a:srgbClr val="085156"/>
                </a:solidFill>
                <a:cs typeface="Calibri"/>
              </a:rPr>
              <a:t> </a:t>
            </a:r>
            <a:r>
              <a:rPr lang="en-US" dirty="0" err="1">
                <a:solidFill>
                  <a:srgbClr val="085156"/>
                </a:solidFill>
                <a:cs typeface="Calibri"/>
              </a:rPr>
              <a:t>vedeli</a:t>
            </a:r>
            <a:r>
              <a:rPr lang="en-US" dirty="0">
                <a:solidFill>
                  <a:srgbClr val="085156"/>
                </a:solidFill>
                <a:cs typeface="Calibri"/>
              </a:rPr>
              <a:t>, da se </a:t>
            </a:r>
            <a:r>
              <a:rPr lang="en-US" dirty="0" err="1">
                <a:solidFill>
                  <a:srgbClr val="085156"/>
                </a:solidFill>
                <a:cs typeface="Calibri"/>
              </a:rPr>
              <a:t>ogljik</a:t>
            </a:r>
            <a:r>
              <a:rPr lang="en-US" dirty="0">
                <a:solidFill>
                  <a:srgbClr val="085156"/>
                </a:solidFill>
                <a:cs typeface="Calibri"/>
              </a:rPr>
              <a:t> </a:t>
            </a:r>
            <a:r>
              <a:rPr lang="en-US" dirty="0" err="1">
                <a:solidFill>
                  <a:srgbClr val="085156"/>
                </a:solidFill>
                <a:cs typeface="Calibri"/>
              </a:rPr>
              <a:t>obravnava</a:t>
            </a:r>
            <a:r>
              <a:rPr lang="en-US" dirty="0">
                <a:solidFill>
                  <a:srgbClr val="085156"/>
                </a:solidFill>
                <a:cs typeface="Calibri"/>
              </a:rPr>
              <a:t> </a:t>
            </a:r>
            <a:r>
              <a:rPr lang="en-US" dirty="0" err="1">
                <a:solidFill>
                  <a:srgbClr val="085156"/>
                </a:solidFill>
                <a:cs typeface="Calibri"/>
              </a:rPr>
              <a:t>kot</a:t>
            </a:r>
            <a:r>
              <a:rPr lang="en-US" dirty="0">
                <a:solidFill>
                  <a:srgbClr val="085156"/>
                </a:solidFill>
                <a:cs typeface="Calibri"/>
              </a:rPr>
              <a:t> valuta za </a:t>
            </a:r>
            <a:r>
              <a:rPr lang="en-US" dirty="0" err="1">
                <a:solidFill>
                  <a:srgbClr val="085156"/>
                </a:solidFill>
                <a:cs typeface="Calibri"/>
              </a:rPr>
              <a:t>toplogredne</a:t>
            </a:r>
            <a:r>
              <a:rPr lang="en-US" dirty="0">
                <a:solidFill>
                  <a:srgbClr val="085156"/>
                </a:solidFill>
                <a:cs typeface="Calibri"/>
              </a:rPr>
              <a:t> </a:t>
            </a:r>
            <a:r>
              <a:rPr lang="en-US" dirty="0" err="1">
                <a:solidFill>
                  <a:srgbClr val="085156"/>
                </a:solidFill>
                <a:cs typeface="Calibri"/>
              </a:rPr>
              <a:t>pline</a:t>
            </a:r>
            <a:r>
              <a:rPr lang="en-US" dirty="0">
                <a:solidFill>
                  <a:srgbClr val="085156"/>
                </a:solidFill>
                <a:cs typeface="Calibri"/>
              </a:rPr>
              <a:t>?  </a:t>
            </a:r>
          </a:p>
          <a:p>
            <a:pPr marL="342900" indent="-342900" algn="just">
              <a:buChar char="•"/>
            </a:pPr>
            <a:r>
              <a:rPr lang="en-US" dirty="0" err="1">
                <a:solidFill>
                  <a:srgbClr val="085156"/>
                </a:solidFill>
                <a:cs typeface="Calibri"/>
              </a:rPr>
              <a:t>Tako</a:t>
            </a:r>
            <a:r>
              <a:rPr lang="en-US" dirty="0">
                <a:solidFill>
                  <a:srgbClr val="085156"/>
                </a:solidFill>
                <a:cs typeface="Calibri"/>
              </a:rPr>
              <a:t> </a:t>
            </a:r>
            <a:r>
              <a:rPr lang="en-US" dirty="0" err="1">
                <a:solidFill>
                  <a:srgbClr val="085156"/>
                </a:solidFill>
                <a:cs typeface="Calibri"/>
              </a:rPr>
              <a:t>kot</a:t>
            </a:r>
            <a:r>
              <a:rPr lang="en-US" dirty="0">
                <a:solidFill>
                  <a:srgbClr val="085156"/>
                </a:solidFill>
                <a:cs typeface="Calibri"/>
              </a:rPr>
              <a:t> </a:t>
            </a:r>
            <a:r>
              <a:rPr lang="en-US" dirty="0" err="1">
                <a:solidFill>
                  <a:srgbClr val="085156"/>
                </a:solidFill>
                <a:cs typeface="Calibri"/>
              </a:rPr>
              <a:t>pri</a:t>
            </a:r>
            <a:r>
              <a:rPr lang="en-US" dirty="0">
                <a:solidFill>
                  <a:srgbClr val="085156"/>
                </a:solidFill>
                <a:cs typeface="Calibri"/>
              </a:rPr>
              <a:t> </a:t>
            </a:r>
            <a:r>
              <a:rPr lang="en-US" dirty="0" err="1">
                <a:solidFill>
                  <a:srgbClr val="085156"/>
                </a:solidFill>
                <a:cs typeface="Calibri"/>
              </a:rPr>
              <a:t>prehrani</a:t>
            </a:r>
            <a:r>
              <a:rPr lang="en-US" dirty="0">
                <a:solidFill>
                  <a:srgbClr val="085156"/>
                </a:solidFill>
                <a:cs typeface="Calibri"/>
              </a:rPr>
              <a:t> </a:t>
            </a:r>
            <a:r>
              <a:rPr lang="en-US" dirty="0" err="1">
                <a:solidFill>
                  <a:srgbClr val="085156"/>
                </a:solidFill>
                <a:cs typeface="Calibri"/>
              </a:rPr>
              <a:t>govorimo</a:t>
            </a:r>
            <a:r>
              <a:rPr lang="en-US" dirty="0">
                <a:solidFill>
                  <a:srgbClr val="085156"/>
                </a:solidFill>
                <a:cs typeface="Calibri"/>
              </a:rPr>
              <a:t> o </a:t>
            </a:r>
            <a:r>
              <a:rPr lang="en-US" dirty="0" err="1">
                <a:solidFill>
                  <a:srgbClr val="085156"/>
                </a:solidFill>
                <a:cs typeface="Calibri"/>
              </a:rPr>
              <a:t>kalorijah</a:t>
            </a:r>
            <a:r>
              <a:rPr lang="en-US" dirty="0">
                <a:solidFill>
                  <a:srgbClr val="085156"/>
                </a:solidFill>
                <a:cs typeface="Calibri"/>
              </a:rPr>
              <a:t>, se </a:t>
            </a:r>
            <a:r>
              <a:rPr lang="en-US" dirty="0" err="1">
                <a:solidFill>
                  <a:srgbClr val="085156"/>
                </a:solidFill>
                <a:cs typeface="Calibri"/>
              </a:rPr>
              <a:t>ogljik</a:t>
            </a:r>
            <a:r>
              <a:rPr lang="en-US" dirty="0">
                <a:solidFill>
                  <a:srgbClr val="085156"/>
                </a:solidFill>
                <a:cs typeface="Calibri"/>
              </a:rPr>
              <a:t> </a:t>
            </a:r>
            <a:r>
              <a:rPr lang="en-US" dirty="0" err="1">
                <a:solidFill>
                  <a:srgbClr val="085156"/>
                </a:solidFill>
                <a:cs typeface="Calibri"/>
              </a:rPr>
              <a:t>uporablja</a:t>
            </a:r>
            <a:r>
              <a:rPr lang="en-US" dirty="0">
                <a:solidFill>
                  <a:srgbClr val="085156"/>
                </a:solidFill>
                <a:cs typeface="Calibri"/>
              </a:rPr>
              <a:t> za </a:t>
            </a:r>
            <a:r>
              <a:rPr lang="en-US" dirty="0" err="1">
                <a:solidFill>
                  <a:srgbClr val="085156"/>
                </a:solidFill>
                <a:cs typeface="Calibri"/>
              </a:rPr>
              <a:t>pregled</a:t>
            </a:r>
            <a:r>
              <a:rPr lang="en-US" dirty="0">
                <a:solidFill>
                  <a:srgbClr val="085156"/>
                </a:solidFill>
                <a:cs typeface="Calibri"/>
              </a:rPr>
              <a:t> </a:t>
            </a:r>
            <a:r>
              <a:rPr lang="en-US" dirty="0" err="1">
                <a:solidFill>
                  <a:srgbClr val="085156"/>
                </a:solidFill>
                <a:cs typeface="Calibri"/>
              </a:rPr>
              <a:t>skupne</a:t>
            </a:r>
            <a:r>
              <a:rPr lang="en-US" dirty="0">
                <a:solidFill>
                  <a:srgbClr val="085156"/>
                </a:solidFill>
                <a:cs typeface="Calibri"/>
              </a:rPr>
              <a:t> </a:t>
            </a:r>
            <a:r>
              <a:rPr lang="en-US" dirty="0" err="1">
                <a:solidFill>
                  <a:srgbClr val="085156"/>
                </a:solidFill>
                <a:cs typeface="Calibri"/>
              </a:rPr>
              <a:t>škode</a:t>
            </a:r>
            <a:r>
              <a:rPr lang="en-US" dirty="0">
                <a:solidFill>
                  <a:srgbClr val="085156"/>
                </a:solidFill>
                <a:cs typeface="Calibri"/>
              </a:rPr>
              <a:t>, ki jo </a:t>
            </a:r>
            <a:r>
              <a:rPr lang="en-US" dirty="0" err="1">
                <a:solidFill>
                  <a:srgbClr val="085156"/>
                </a:solidFill>
                <a:cs typeface="Calibri"/>
              </a:rPr>
              <a:t>povzročajo</a:t>
            </a:r>
            <a:r>
              <a:rPr lang="en-US" dirty="0">
                <a:solidFill>
                  <a:srgbClr val="085156"/>
                </a:solidFill>
                <a:cs typeface="Calibri"/>
              </a:rPr>
              <a:t> </a:t>
            </a:r>
            <a:r>
              <a:rPr lang="en-US" dirty="0" err="1">
                <a:solidFill>
                  <a:srgbClr val="085156"/>
                </a:solidFill>
                <a:cs typeface="Calibri"/>
              </a:rPr>
              <a:t>toplogredni</a:t>
            </a:r>
            <a:r>
              <a:rPr lang="en-US" dirty="0">
                <a:solidFill>
                  <a:srgbClr val="085156"/>
                </a:solidFill>
                <a:cs typeface="Calibri"/>
              </a:rPr>
              <a:t> </a:t>
            </a:r>
            <a:r>
              <a:rPr lang="en-US" dirty="0" err="1">
                <a:solidFill>
                  <a:srgbClr val="085156"/>
                </a:solidFill>
                <a:cs typeface="Calibri"/>
              </a:rPr>
              <a:t>plini</a:t>
            </a:r>
            <a:r>
              <a:rPr lang="en-US" dirty="0">
                <a:solidFill>
                  <a:srgbClr val="085156"/>
                </a:solidFill>
                <a:cs typeface="Calibri"/>
              </a:rPr>
              <a:t>, </a:t>
            </a:r>
            <a:r>
              <a:rPr lang="en-US" dirty="0" err="1">
                <a:solidFill>
                  <a:srgbClr val="085156"/>
                </a:solidFill>
                <a:cs typeface="Calibri"/>
              </a:rPr>
              <a:t>nastali</a:t>
            </a:r>
            <a:r>
              <a:rPr lang="en-US" dirty="0">
                <a:solidFill>
                  <a:srgbClr val="085156"/>
                </a:solidFill>
                <a:cs typeface="Calibri"/>
              </a:rPr>
              <a:t> </a:t>
            </a:r>
            <a:r>
              <a:rPr lang="en-US" dirty="0" err="1">
                <a:solidFill>
                  <a:srgbClr val="085156"/>
                </a:solidFill>
                <a:cs typeface="Calibri"/>
              </a:rPr>
              <a:t>pri</a:t>
            </a:r>
            <a:r>
              <a:rPr lang="en-US" dirty="0">
                <a:solidFill>
                  <a:srgbClr val="085156"/>
                </a:solidFill>
                <a:cs typeface="Calibri"/>
              </a:rPr>
              <a:t> </a:t>
            </a:r>
            <a:r>
              <a:rPr lang="en-US" dirty="0" err="1">
                <a:solidFill>
                  <a:srgbClr val="085156"/>
                </a:solidFill>
                <a:cs typeface="Calibri"/>
              </a:rPr>
              <a:t>nekem</a:t>
            </a:r>
            <a:r>
              <a:rPr lang="en-US" dirty="0">
                <a:solidFill>
                  <a:srgbClr val="085156"/>
                </a:solidFill>
                <a:cs typeface="Calibri"/>
              </a:rPr>
              <a:t> </a:t>
            </a:r>
            <a:r>
              <a:rPr lang="en-US" dirty="0" err="1">
                <a:solidFill>
                  <a:srgbClr val="085156"/>
                </a:solidFill>
                <a:cs typeface="Calibri"/>
              </a:rPr>
              <a:t>postopku</a:t>
            </a:r>
            <a:r>
              <a:rPr lang="en-US" dirty="0">
                <a:solidFill>
                  <a:srgbClr val="085156"/>
                </a:solidFill>
                <a:cs typeface="Calibri"/>
              </a:rPr>
              <a:t> </a:t>
            </a:r>
            <a:r>
              <a:rPr lang="en-US" dirty="0" err="1">
                <a:solidFill>
                  <a:srgbClr val="085156"/>
                </a:solidFill>
                <a:cs typeface="Calibri"/>
              </a:rPr>
              <a:t>ali</a:t>
            </a:r>
            <a:r>
              <a:rPr lang="en-US" dirty="0">
                <a:solidFill>
                  <a:srgbClr val="085156"/>
                </a:solidFill>
                <a:cs typeface="Calibri"/>
              </a:rPr>
              <a:t> </a:t>
            </a:r>
            <a:r>
              <a:rPr lang="en-US" dirty="0" err="1">
                <a:solidFill>
                  <a:srgbClr val="085156"/>
                </a:solidFill>
                <a:cs typeface="Calibri"/>
              </a:rPr>
              <a:t>dejavnosti</a:t>
            </a:r>
            <a:r>
              <a:rPr lang="en-US" dirty="0">
                <a:solidFill>
                  <a:srgbClr val="085156"/>
                </a:solidFill>
                <a:cs typeface="Calibri"/>
              </a:rPr>
              <a:t>. </a:t>
            </a:r>
          </a:p>
          <a:p>
            <a:pPr marL="342900" indent="-342900" algn="just">
              <a:buChar char="•"/>
            </a:pPr>
            <a:endParaRPr lang="en-US" dirty="0">
              <a:cs typeface="Calibri"/>
            </a:endParaRPr>
          </a:p>
        </p:txBody>
      </p:sp>
    </p:spTree>
    <p:extLst>
      <p:ext uri="{BB962C8B-B14F-4D97-AF65-F5344CB8AC3E}">
        <p14:creationId xmlns:p14="http://schemas.microsoft.com/office/powerpoint/2010/main" val="1393631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C8832B49-D059-4024-BA2F-1350E1349FD2}"/>
              </a:ext>
            </a:extLst>
          </p:cNvPr>
          <p:cNvSpPr txBox="1"/>
          <p:nvPr/>
        </p:nvSpPr>
        <p:spPr>
          <a:xfrm>
            <a:off x="224287" y="6377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dirty="0">
                <a:hlinkClick r:id="rId2"/>
              </a:rPr>
              <a:t>Vir</a:t>
            </a:r>
            <a:r>
              <a:rPr lang="en-US" dirty="0"/>
              <a:t> </a:t>
            </a:r>
          </a:p>
        </p:txBody>
      </p:sp>
      <p:pic>
        <p:nvPicPr>
          <p:cNvPr id="7" name="Picture 6">
            <a:extLst>
              <a:ext uri="{FF2B5EF4-FFF2-40B4-BE49-F238E27FC236}">
                <a16:creationId xmlns:a16="http://schemas.microsoft.com/office/drawing/2014/main" id="{91670DAB-DD69-46BE-A946-BB9D8E2AA753}"/>
              </a:ext>
            </a:extLst>
          </p:cNvPr>
          <p:cNvPicPr/>
          <p:nvPr/>
        </p:nvPicPr>
        <p:blipFill rotWithShape="1">
          <a:blip r:embed="rId3" cstate="screen">
            <a:extLst>
              <a:ext uri="{28A0092B-C50C-407E-A947-70E740481C1C}">
                <a14:useLocalDpi xmlns:a14="http://schemas.microsoft.com/office/drawing/2010/main"/>
              </a:ext>
            </a:extLst>
          </a:blip>
          <a:srcRect l="728" t="16407" r="4038" b="12037"/>
          <a:stretch/>
        </p:blipFill>
        <p:spPr>
          <a:xfrm>
            <a:off x="493515" y="663746"/>
            <a:ext cx="11550316" cy="6362116"/>
          </a:xfrm>
          <a:prstGeom prst="rect">
            <a:avLst/>
          </a:prstGeom>
        </p:spPr>
      </p:pic>
      <p:sp>
        <p:nvSpPr>
          <p:cNvPr id="2" name="Text Box 51">
            <a:extLst>
              <a:ext uri="{FF2B5EF4-FFF2-40B4-BE49-F238E27FC236}">
                <a16:creationId xmlns:a16="http://schemas.microsoft.com/office/drawing/2014/main" id="{C2198122-27AA-4109-84E7-40CFA4D0502E}"/>
              </a:ext>
            </a:extLst>
          </p:cNvPr>
          <p:cNvSpPr txBox="1">
            <a:spLocks noChangeArrowheads="1"/>
          </p:cNvSpPr>
          <p:nvPr/>
        </p:nvSpPr>
        <p:spPr bwMode="auto">
          <a:xfrm>
            <a:off x="224287" y="3383756"/>
            <a:ext cx="1039029"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Kruh</a:t>
            </a: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7.35 %</a:t>
            </a:r>
            <a:endParaRPr kumimoji="0" lang="en-IE" altLang="en-US" sz="11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a:t>
            </a:r>
            <a:r>
              <a:rPr kumimoji="0" lang="sl-SI"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na polovico hlebčka</a:t>
            </a:r>
            <a:r>
              <a:rPr kumimoji="0" lang="en-US" altLang="en-US" sz="11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a:t>
            </a:r>
            <a:endParaRPr kumimoji="0" lang="en-US" altLang="en-US" sz="1100" b="1" i="0" u="none" strike="noStrike" cap="none" normalizeH="0" baseline="0" dirty="0">
              <a:ln>
                <a:noFill/>
              </a:ln>
              <a:solidFill>
                <a:schemeClr val="tx1"/>
              </a:solidFill>
              <a:effectLst/>
              <a:latin typeface="Arial" panose="020B0604020202020204" pitchFamily="34" charset="0"/>
            </a:endParaRPr>
          </a:p>
        </p:txBody>
      </p:sp>
      <p:sp>
        <p:nvSpPr>
          <p:cNvPr id="3" name="Text Box 52">
            <a:extLst>
              <a:ext uri="{FF2B5EF4-FFF2-40B4-BE49-F238E27FC236}">
                <a16:creationId xmlns:a16="http://schemas.microsoft.com/office/drawing/2014/main" id="{652AD15A-4A28-4A48-B65C-C578D9AF96A7}"/>
              </a:ext>
            </a:extLst>
          </p:cNvPr>
          <p:cNvSpPr txBox="1">
            <a:spLocks noChangeArrowheads="1"/>
          </p:cNvSpPr>
          <p:nvPr/>
        </p:nvSpPr>
        <p:spPr bwMode="auto">
          <a:xfrm>
            <a:off x="6268673" y="3657599"/>
            <a:ext cx="10636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kruh</a:t>
            </a:r>
            <a:r>
              <a:rPr kumimoji="0" lang="en-US"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0.5 %</a:t>
            </a:r>
            <a:endParaRPr kumimoji="0" lang="en-US" altLang="en-US" sz="12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a:t>
            </a:r>
            <a:r>
              <a:rPr kumimoji="0" lang="sl-SI"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na polovico hlebčka</a:t>
            </a:r>
            <a:r>
              <a:rPr kumimoji="0" lang="en-US" altLang="en-US" sz="1200" b="1"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a:t>
            </a: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sp>
        <p:nvSpPr>
          <p:cNvPr id="4" name="Text Box 53">
            <a:extLst>
              <a:ext uri="{FF2B5EF4-FFF2-40B4-BE49-F238E27FC236}">
                <a16:creationId xmlns:a16="http://schemas.microsoft.com/office/drawing/2014/main" id="{3F15B713-5D2E-4BB6-B742-6E58ADAF55F9}"/>
              </a:ext>
            </a:extLst>
          </p:cNvPr>
          <p:cNvSpPr txBox="1">
            <a:spLocks noChangeArrowheads="1"/>
          </p:cNvSpPr>
          <p:nvPr/>
        </p:nvSpPr>
        <p:spPr bwMode="auto">
          <a:xfrm>
            <a:off x="2003232" y="3433062"/>
            <a:ext cx="1259423"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406F70"/>
                </a:solidFill>
                <a:effectLst/>
                <a:latin typeface="Source Sans 3" charset="0"/>
                <a:ea typeface="Meiryo" panose="020B0604030504040204" pitchFamily="34" charset="-128"/>
                <a:cs typeface="Times New Roman" panose="02020603050405020304" pitchFamily="18" charset="0"/>
              </a:rPr>
              <a:t>čebula</a:t>
            </a:r>
            <a:r>
              <a:rPr kumimoji="0" lang="en-US" altLang="en-US" sz="1100" b="0" i="0" u="none" strike="noStrike" cap="none" normalizeH="0" baseline="0" dirty="0">
                <a:ln>
                  <a:noFill/>
                </a:ln>
                <a:solidFill>
                  <a:srgbClr val="406F70"/>
                </a:solidFill>
                <a:effectLst/>
                <a:latin typeface="Source Sans 3" charset="0"/>
                <a:ea typeface="Meiryo" panose="020B0604030504040204" pitchFamily="34" charset="-128"/>
                <a:cs typeface="Times New Roman" panose="02020603050405020304" pitchFamily="18" charset="0"/>
              </a:rPr>
              <a:t> 14.3%</a:t>
            </a:r>
            <a:endParaRPr kumimoji="0" lang="en-US" altLang="en-US" sz="1100" b="0" i="0" u="none" strike="noStrike" cap="none" normalizeH="0" baseline="0" dirty="0">
              <a:ln>
                <a:noFill/>
              </a:ln>
              <a:solidFill>
                <a:srgbClr val="406F70"/>
              </a:solidFill>
              <a:effectLst/>
              <a:latin typeface="Arial" panose="020B0604020202020204" pitchFamily="34" charset="0"/>
            </a:endParaRPr>
          </a:p>
        </p:txBody>
      </p:sp>
      <p:sp>
        <p:nvSpPr>
          <p:cNvPr id="8" name="Text Box 54">
            <a:extLst>
              <a:ext uri="{FF2B5EF4-FFF2-40B4-BE49-F238E27FC236}">
                <a16:creationId xmlns:a16="http://schemas.microsoft.com/office/drawing/2014/main" id="{D7E6B07A-7410-47C5-8AF8-E1C940EADADE}"/>
              </a:ext>
            </a:extLst>
          </p:cNvPr>
          <p:cNvSpPr txBox="1">
            <a:spLocks noChangeArrowheads="1"/>
          </p:cNvSpPr>
          <p:nvPr/>
        </p:nvSpPr>
        <p:spPr bwMode="auto">
          <a:xfrm>
            <a:off x="1876860" y="3586714"/>
            <a:ext cx="12594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FF0000"/>
                </a:solidFill>
                <a:effectLst/>
                <a:latin typeface="Source Sans 3" charset="0"/>
                <a:ea typeface="Meiryo" panose="020B0604030504040204" pitchFamily="34" charset="-128"/>
                <a:cs typeface="Times New Roman" panose="02020603050405020304" pitchFamily="18" charset="0"/>
              </a:rPr>
              <a:t>paradižnik</a:t>
            </a:r>
            <a:r>
              <a:rPr kumimoji="0" lang="en-US" altLang="en-US" sz="1100" b="0" i="0" u="none" strike="noStrike" cap="none" normalizeH="0" baseline="0" dirty="0">
                <a:ln>
                  <a:noFill/>
                </a:ln>
                <a:solidFill>
                  <a:srgbClr val="FF0000"/>
                </a:solidFill>
                <a:effectLst/>
                <a:latin typeface="Source Sans 3" charset="0"/>
                <a:ea typeface="Meiryo" panose="020B0604030504040204" pitchFamily="34" charset="-128"/>
                <a:cs typeface="Times New Roman" panose="02020603050405020304" pitchFamily="18" charset="0"/>
              </a:rPr>
              <a:t> 13.7%</a:t>
            </a:r>
            <a:endParaRPr kumimoji="0" lang="en-US" altLang="en-US" sz="1100" b="0" i="0" u="none" strike="noStrike" cap="none" normalizeH="0" baseline="0" dirty="0">
              <a:ln>
                <a:noFill/>
              </a:ln>
              <a:solidFill>
                <a:srgbClr val="FF0000"/>
              </a:solidFill>
              <a:effectLst/>
              <a:latin typeface="Arial" panose="020B0604020202020204" pitchFamily="34" charset="0"/>
            </a:endParaRPr>
          </a:p>
        </p:txBody>
      </p:sp>
      <p:sp>
        <p:nvSpPr>
          <p:cNvPr id="9" name="Text Box 55">
            <a:extLst>
              <a:ext uri="{FF2B5EF4-FFF2-40B4-BE49-F238E27FC236}">
                <a16:creationId xmlns:a16="http://schemas.microsoft.com/office/drawing/2014/main" id="{81581A35-AE50-45F4-8064-E9EEB9C4CD6C}"/>
              </a:ext>
            </a:extLst>
          </p:cNvPr>
          <p:cNvSpPr txBox="1">
            <a:spLocks noChangeArrowheads="1"/>
          </p:cNvSpPr>
          <p:nvPr/>
        </p:nvSpPr>
        <p:spPr bwMode="auto">
          <a:xfrm>
            <a:off x="1893972" y="3752413"/>
            <a:ext cx="1212179" cy="2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sir</a:t>
            </a: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9.6%</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1" name="Text Box 56">
            <a:extLst>
              <a:ext uri="{FF2B5EF4-FFF2-40B4-BE49-F238E27FC236}">
                <a16:creationId xmlns:a16="http://schemas.microsoft.com/office/drawing/2014/main" id="{5C60835A-A476-4C53-8D1A-0103B4BF1FF1}"/>
              </a:ext>
            </a:extLst>
          </p:cNvPr>
          <p:cNvSpPr txBox="1">
            <a:spLocks noChangeArrowheads="1"/>
          </p:cNvSpPr>
          <p:nvPr/>
        </p:nvSpPr>
        <p:spPr bwMode="auto">
          <a:xfrm>
            <a:off x="1946456" y="3934568"/>
            <a:ext cx="1212179" cy="18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chemeClr val="accent2">
                    <a:lumMod val="50000"/>
                  </a:schemeClr>
                </a:solidFill>
                <a:effectLst/>
                <a:latin typeface="Source Sans 3" charset="0"/>
                <a:ea typeface="Meiryo" panose="020B0604030504040204" pitchFamily="34" charset="-128"/>
                <a:cs typeface="Times New Roman" panose="02020603050405020304" pitchFamily="18" charset="0"/>
              </a:rPr>
              <a:t>govedina</a:t>
            </a:r>
            <a:r>
              <a:rPr kumimoji="0" lang="en-US" altLang="en-US" sz="1100" b="0" i="0" u="none" strike="noStrike" cap="none" normalizeH="0" baseline="0" dirty="0">
                <a:ln>
                  <a:noFill/>
                </a:ln>
                <a:solidFill>
                  <a:schemeClr val="accent2">
                    <a:lumMod val="50000"/>
                  </a:schemeClr>
                </a:solidFill>
                <a:effectLst/>
                <a:latin typeface="Source Sans 3" charset="0"/>
                <a:ea typeface="Meiryo" panose="020B0604030504040204" pitchFamily="34" charset="-128"/>
                <a:cs typeface="Times New Roman" panose="02020603050405020304" pitchFamily="18" charset="0"/>
              </a:rPr>
              <a:t> 37.5%</a:t>
            </a:r>
            <a:endParaRPr kumimoji="0" lang="en-US" altLang="en-US" sz="1100" b="0" i="0" u="none" strike="noStrike" cap="none" normalizeH="0" baseline="0" dirty="0">
              <a:ln>
                <a:noFill/>
              </a:ln>
              <a:solidFill>
                <a:schemeClr val="accent2">
                  <a:lumMod val="50000"/>
                </a:schemeClr>
              </a:solidFill>
              <a:effectLst/>
              <a:latin typeface="Arial" panose="020B0604020202020204" pitchFamily="34" charset="0"/>
            </a:endParaRPr>
          </a:p>
        </p:txBody>
      </p:sp>
      <p:sp>
        <p:nvSpPr>
          <p:cNvPr id="12" name="Text Box 57">
            <a:extLst>
              <a:ext uri="{FF2B5EF4-FFF2-40B4-BE49-F238E27FC236}">
                <a16:creationId xmlns:a16="http://schemas.microsoft.com/office/drawing/2014/main" id="{44B3FFB6-851A-418D-A705-9253A6C88647}"/>
              </a:ext>
            </a:extLst>
          </p:cNvPr>
          <p:cNvSpPr txBox="1">
            <a:spLocks noChangeArrowheads="1"/>
          </p:cNvSpPr>
          <p:nvPr/>
        </p:nvSpPr>
        <p:spPr bwMode="auto">
          <a:xfrm>
            <a:off x="2093101" y="4096604"/>
            <a:ext cx="1161257" cy="15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00B050"/>
                </a:solidFill>
                <a:effectLst/>
                <a:latin typeface="Source Sans 3" charset="0"/>
                <a:ea typeface="Meiryo" panose="020B0604030504040204" pitchFamily="34" charset="-128"/>
                <a:cs typeface="Times New Roman" panose="02020603050405020304" pitchFamily="18" charset="0"/>
              </a:rPr>
              <a:t>solata</a:t>
            </a:r>
            <a:r>
              <a:rPr kumimoji="0" lang="en-US" altLang="en-US" sz="1100" b="0" i="0" u="none" strike="noStrike" cap="none" normalizeH="0" baseline="0" dirty="0">
                <a:ln>
                  <a:noFill/>
                </a:ln>
                <a:solidFill>
                  <a:srgbClr val="00B050"/>
                </a:solidFill>
                <a:effectLst/>
                <a:latin typeface="Source Sans 3" charset="0"/>
                <a:ea typeface="Meiryo" panose="020B0604030504040204" pitchFamily="34" charset="-128"/>
                <a:cs typeface="Times New Roman" panose="02020603050405020304" pitchFamily="18" charset="0"/>
              </a:rPr>
              <a:t> 5.5%</a:t>
            </a:r>
            <a:endParaRPr kumimoji="0" lang="en-US" altLang="en-US" sz="1100" b="0" i="0" u="none" strike="noStrike" cap="none" normalizeH="0" baseline="0" dirty="0">
              <a:ln>
                <a:noFill/>
              </a:ln>
              <a:solidFill>
                <a:srgbClr val="00B050"/>
              </a:solidFill>
              <a:effectLst/>
              <a:latin typeface="Arial" panose="020B0604020202020204" pitchFamily="34" charset="0"/>
            </a:endParaRPr>
          </a:p>
        </p:txBody>
      </p:sp>
      <p:sp>
        <p:nvSpPr>
          <p:cNvPr id="13" name="Text Box 58">
            <a:extLst>
              <a:ext uri="{FF2B5EF4-FFF2-40B4-BE49-F238E27FC236}">
                <a16:creationId xmlns:a16="http://schemas.microsoft.com/office/drawing/2014/main" id="{0723D50D-056B-48C0-9CA5-71026446F34B}"/>
              </a:ext>
            </a:extLst>
          </p:cNvPr>
          <p:cNvSpPr txBox="1">
            <a:spLocks noChangeArrowheads="1"/>
          </p:cNvSpPr>
          <p:nvPr/>
        </p:nvSpPr>
        <p:spPr bwMode="auto">
          <a:xfrm>
            <a:off x="2168791" y="4264466"/>
            <a:ext cx="1085567" cy="152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maslo</a:t>
            </a: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4.8%</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4" name="Text Box 60">
            <a:extLst>
              <a:ext uri="{FF2B5EF4-FFF2-40B4-BE49-F238E27FC236}">
                <a16:creationId xmlns:a16="http://schemas.microsoft.com/office/drawing/2014/main" id="{1CA6B7BA-455B-4E27-B05E-1187E25EB23D}"/>
              </a:ext>
            </a:extLst>
          </p:cNvPr>
          <p:cNvSpPr txBox="1">
            <a:spLocks noChangeArrowheads="1"/>
          </p:cNvSpPr>
          <p:nvPr/>
        </p:nvSpPr>
        <p:spPr bwMode="auto">
          <a:xfrm>
            <a:off x="7863430" y="2682176"/>
            <a:ext cx="1055897"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406F70"/>
                </a:solidFill>
                <a:effectLst/>
                <a:latin typeface="Source Sans 3" charset="0"/>
                <a:ea typeface="Meiryo" panose="020B0604030504040204" pitchFamily="34" charset="-128"/>
                <a:cs typeface="Times New Roman" panose="02020603050405020304" pitchFamily="18" charset="0"/>
              </a:rPr>
              <a:t>čebula</a:t>
            </a:r>
            <a:r>
              <a:rPr kumimoji="0" lang="en-US" altLang="en-US" sz="1100" b="0" i="0" u="none" strike="noStrike" cap="none" normalizeH="0" baseline="0" dirty="0">
                <a:ln>
                  <a:noFill/>
                </a:ln>
                <a:solidFill>
                  <a:srgbClr val="406F70"/>
                </a:solidFill>
                <a:effectLst/>
                <a:latin typeface="Source Sans 3" charset="0"/>
                <a:ea typeface="Meiryo" panose="020B0604030504040204" pitchFamily="34" charset="-128"/>
                <a:cs typeface="Times New Roman" panose="02020603050405020304" pitchFamily="18" charset="0"/>
              </a:rPr>
              <a:t> 1.0%</a:t>
            </a:r>
            <a:endParaRPr kumimoji="0" lang="en-US" altLang="en-US" sz="1100" b="0" i="0" u="none" strike="noStrike" cap="none" normalizeH="0" baseline="0" dirty="0">
              <a:ln>
                <a:noFill/>
              </a:ln>
              <a:solidFill>
                <a:srgbClr val="406F70"/>
              </a:solidFill>
              <a:effectLst/>
              <a:latin typeface="Arial" panose="020B0604020202020204" pitchFamily="34" charset="0"/>
            </a:endParaRPr>
          </a:p>
        </p:txBody>
      </p:sp>
      <p:sp>
        <p:nvSpPr>
          <p:cNvPr id="15" name="Text Box 61">
            <a:extLst>
              <a:ext uri="{FF2B5EF4-FFF2-40B4-BE49-F238E27FC236}">
                <a16:creationId xmlns:a16="http://schemas.microsoft.com/office/drawing/2014/main" id="{58C141BE-13FE-48C0-AE96-1FD0B85B728C}"/>
              </a:ext>
            </a:extLst>
          </p:cNvPr>
          <p:cNvSpPr txBox="1">
            <a:spLocks noChangeArrowheads="1"/>
          </p:cNvSpPr>
          <p:nvPr/>
        </p:nvSpPr>
        <p:spPr bwMode="auto">
          <a:xfrm>
            <a:off x="7706792" y="2806399"/>
            <a:ext cx="1328445" cy="23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FF0000"/>
                </a:solidFill>
                <a:effectLst/>
                <a:latin typeface="Source Sans 3" charset="0"/>
                <a:ea typeface="Meiryo" panose="020B0604030504040204" pitchFamily="34" charset="-128"/>
                <a:cs typeface="Times New Roman" panose="02020603050405020304" pitchFamily="18" charset="0"/>
              </a:rPr>
              <a:t>paradižnik</a:t>
            </a:r>
            <a:r>
              <a:rPr kumimoji="0" lang="en-US" altLang="en-US" sz="1100" b="0" i="0" u="none" strike="noStrike" cap="none" normalizeH="0" baseline="0" dirty="0">
                <a:ln>
                  <a:noFill/>
                </a:ln>
                <a:solidFill>
                  <a:srgbClr val="FF0000"/>
                </a:solidFill>
                <a:effectLst/>
                <a:latin typeface="Source Sans 3" charset="0"/>
                <a:ea typeface="Meiryo" panose="020B0604030504040204" pitchFamily="34" charset="-128"/>
                <a:cs typeface="Times New Roman" panose="02020603050405020304" pitchFamily="18" charset="0"/>
              </a:rPr>
              <a:t> 2.0%</a:t>
            </a:r>
            <a:endParaRPr kumimoji="0" lang="en-US" altLang="en-US" sz="1100" b="0" i="0" u="none" strike="noStrike" cap="none" normalizeH="0" baseline="0" dirty="0">
              <a:ln>
                <a:noFill/>
              </a:ln>
              <a:solidFill>
                <a:srgbClr val="FF0000"/>
              </a:solidFill>
              <a:effectLst/>
              <a:latin typeface="Arial" panose="020B0604020202020204" pitchFamily="34" charset="0"/>
            </a:endParaRPr>
          </a:p>
        </p:txBody>
      </p:sp>
      <p:sp>
        <p:nvSpPr>
          <p:cNvPr id="16" name="Text Box 62">
            <a:extLst>
              <a:ext uri="{FF2B5EF4-FFF2-40B4-BE49-F238E27FC236}">
                <a16:creationId xmlns:a16="http://schemas.microsoft.com/office/drawing/2014/main" id="{70CCCACC-2FDE-45CF-AE96-9A998FC3226D}"/>
              </a:ext>
            </a:extLst>
          </p:cNvPr>
          <p:cNvSpPr txBox="1">
            <a:spLocks noChangeArrowheads="1"/>
          </p:cNvSpPr>
          <p:nvPr/>
        </p:nvSpPr>
        <p:spPr bwMode="auto">
          <a:xfrm>
            <a:off x="7646642" y="2964776"/>
            <a:ext cx="1489472" cy="27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sir</a:t>
            </a: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3.0%</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7" name="Text Box 63">
            <a:extLst>
              <a:ext uri="{FF2B5EF4-FFF2-40B4-BE49-F238E27FC236}">
                <a16:creationId xmlns:a16="http://schemas.microsoft.com/office/drawing/2014/main" id="{C02BF0F6-07E5-4587-A394-4432BE2FA23E}"/>
              </a:ext>
            </a:extLst>
          </p:cNvPr>
          <p:cNvSpPr txBox="1">
            <a:spLocks noChangeArrowheads="1"/>
          </p:cNvSpPr>
          <p:nvPr/>
        </p:nvSpPr>
        <p:spPr bwMode="auto">
          <a:xfrm>
            <a:off x="7880684" y="5445452"/>
            <a:ext cx="1211012" cy="27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00B050"/>
                </a:solidFill>
                <a:effectLst/>
                <a:latin typeface="Source Sans 3" charset="0"/>
                <a:ea typeface="Meiryo" panose="020B0604030504040204" pitchFamily="34" charset="-128"/>
                <a:cs typeface="Times New Roman" panose="02020603050405020304" pitchFamily="18" charset="0"/>
              </a:rPr>
              <a:t>solata</a:t>
            </a:r>
            <a:r>
              <a:rPr kumimoji="0" lang="en-US" altLang="en-US" sz="1100" b="0" i="0" u="none" strike="noStrike" cap="none" normalizeH="0" baseline="0" dirty="0">
                <a:ln>
                  <a:noFill/>
                </a:ln>
                <a:solidFill>
                  <a:srgbClr val="00B050"/>
                </a:solidFill>
                <a:effectLst/>
                <a:latin typeface="Source Sans 3" charset="0"/>
                <a:ea typeface="Meiryo" panose="020B0604030504040204" pitchFamily="34" charset="-128"/>
                <a:cs typeface="Times New Roman" panose="02020603050405020304" pitchFamily="18" charset="0"/>
              </a:rPr>
              <a:t> 0.2%</a:t>
            </a:r>
            <a:endParaRPr kumimoji="0" lang="en-US" altLang="en-US" sz="1100" b="0" i="0" u="none" strike="noStrike" cap="none" normalizeH="0" baseline="0" dirty="0">
              <a:ln>
                <a:noFill/>
              </a:ln>
              <a:solidFill>
                <a:srgbClr val="00B050"/>
              </a:solidFill>
              <a:effectLst/>
              <a:latin typeface="Arial" panose="020B0604020202020204" pitchFamily="34" charset="0"/>
            </a:endParaRPr>
          </a:p>
        </p:txBody>
      </p:sp>
      <p:sp>
        <p:nvSpPr>
          <p:cNvPr id="18" name="Text Box 64">
            <a:extLst>
              <a:ext uri="{FF2B5EF4-FFF2-40B4-BE49-F238E27FC236}">
                <a16:creationId xmlns:a16="http://schemas.microsoft.com/office/drawing/2014/main" id="{BC23AB6D-7E52-4E5D-AA7A-B95E61AE9DB7}"/>
              </a:ext>
            </a:extLst>
          </p:cNvPr>
          <p:cNvSpPr txBox="1">
            <a:spLocks noChangeArrowheads="1"/>
          </p:cNvSpPr>
          <p:nvPr/>
        </p:nvSpPr>
        <p:spPr bwMode="auto">
          <a:xfrm>
            <a:off x="7958241" y="5631574"/>
            <a:ext cx="866274" cy="29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maslo</a:t>
            </a:r>
            <a:r>
              <a:rPr kumimoji="0" lang="en-US"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 1.2%</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sp>
        <p:nvSpPr>
          <p:cNvPr id="19" name="Text Box 65">
            <a:extLst>
              <a:ext uri="{FF2B5EF4-FFF2-40B4-BE49-F238E27FC236}">
                <a16:creationId xmlns:a16="http://schemas.microsoft.com/office/drawing/2014/main" id="{73541237-7B3C-4315-80B3-529317230548}"/>
              </a:ext>
            </a:extLst>
          </p:cNvPr>
          <p:cNvSpPr txBox="1">
            <a:spLocks noChangeArrowheads="1"/>
          </p:cNvSpPr>
          <p:nvPr/>
        </p:nvSpPr>
        <p:spPr bwMode="auto">
          <a:xfrm>
            <a:off x="7726632" y="4182799"/>
            <a:ext cx="1211012" cy="27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chemeClr val="accent2">
                    <a:lumMod val="50000"/>
                  </a:schemeClr>
                </a:solidFill>
                <a:effectLst/>
                <a:latin typeface="Source Sans 3" charset="0"/>
                <a:ea typeface="Meiryo" panose="020B0604030504040204" pitchFamily="34" charset="-128"/>
                <a:cs typeface="Times New Roman" panose="02020603050405020304" pitchFamily="18" charset="0"/>
              </a:rPr>
              <a:t>govedina</a:t>
            </a:r>
            <a:r>
              <a:rPr kumimoji="0" lang="en-US" altLang="en-US" sz="1100" b="0" i="0" u="none" strike="noStrike" cap="none" normalizeH="0" baseline="0" dirty="0">
                <a:ln>
                  <a:noFill/>
                </a:ln>
                <a:solidFill>
                  <a:schemeClr val="accent2">
                    <a:lumMod val="50000"/>
                  </a:schemeClr>
                </a:solidFill>
                <a:effectLst/>
                <a:latin typeface="Source Sans 3" charset="0"/>
                <a:ea typeface="Meiryo" panose="020B0604030504040204" pitchFamily="34" charset="-128"/>
                <a:cs typeface="Times New Roman" panose="02020603050405020304" pitchFamily="18" charset="0"/>
              </a:rPr>
              <a:t> 91.5%</a:t>
            </a:r>
            <a:endParaRPr kumimoji="0" lang="en-US" altLang="en-US" sz="1100" b="0" i="0" u="none" strike="noStrike" cap="none" normalizeH="0" baseline="0" dirty="0">
              <a:ln>
                <a:noFill/>
              </a:ln>
              <a:solidFill>
                <a:schemeClr val="accent2">
                  <a:lumMod val="50000"/>
                </a:schemeClr>
              </a:solidFill>
              <a:effectLst/>
              <a:latin typeface="Arial" panose="020B0604020202020204" pitchFamily="34" charset="0"/>
            </a:endParaRPr>
          </a:p>
        </p:txBody>
      </p:sp>
      <p:sp>
        <p:nvSpPr>
          <p:cNvPr id="20" name="Rectangle 15">
            <a:extLst>
              <a:ext uri="{FF2B5EF4-FFF2-40B4-BE49-F238E27FC236}">
                <a16:creationId xmlns:a16="http://schemas.microsoft.com/office/drawing/2014/main" id="{419DD138-D028-49FC-B46A-65C98FDBCEF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21" name="Rectangle 29">
            <a:extLst>
              <a:ext uri="{FF2B5EF4-FFF2-40B4-BE49-F238E27FC236}">
                <a16:creationId xmlns:a16="http://schemas.microsoft.com/office/drawing/2014/main" id="{D02FC74B-94EE-4ABD-AA41-9D83BC572D6D}"/>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2444A"/>
              </a:solidFill>
              <a:effectLst/>
              <a:latin typeface="DIN Condensed"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a:ln>
                  <a:noFill/>
                </a:ln>
                <a:solidFill>
                  <a:srgbClr val="02444A"/>
                </a:solidFill>
                <a:effectLst/>
                <a:latin typeface="DIN Condensed"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Text Box 49">
            <a:extLst>
              <a:ext uri="{FF2B5EF4-FFF2-40B4-BE49-F238E27FC236}">
                <a16:creationId xmlns:a16="http://schemas.microsoft.com/office/drawing/2014/main" id="{D7AC4B04-5FF7-4ACB-8CB5-0DA930F6C0E3}"/>
              </a:ext>
            </a:extLst>
          </p:cNvPr>
          <p:cNvSpPr txBox="1"/>
          <p:nvPr/>
        </p:nvSpPr>
        <p:spPr>
          <a:xfrm>
            <a:off x="407068" y="338002"/>
            <a:ext cx="5398167" cy="8227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sl-SI" sz="2400" b="1" dirty="0">
                <a:solidFill>
                  <a:srgbClr val="02444A"/>
                </a:solidFill>
                <a:effectLst/>
                <a:latin typeface="DIN Condensed"/>
                <a:ea typeface="Meiryo" panose="020B0604030504040204" pitchFamily="34" charset="-128"/>
                <a:cs typeface="Times New Roman" panose="02020603050405020304" pitchFamily="18" charset="0"/>
              </a:rPr>
              <a:t>TEŽA SESTAVIN V CHEESBURGERJU V ODSTOTKIH</a:t>
            </a:r>
            <a:endParaRPr lang="en-IE"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50">
            <a:extLst>
              <a:ext uri="{FF2B5EF4-FFF2-40B4-BE49-F238E27FC236}">
                <a16:creationId xmlns:a16="http://schemas.microsoft.com/office/drawing/2014/main" id="{44E7B4A3-0906-4015-8807-BDC25FBC4529}"/>
              </a:ext>
            </a:extLst>
          </p:cNvPr>
          <p:cNvSpPr txBox="1"/>
          <p:nvPr/>
        </p:nvSpPr>
        <p:spPr>
          <a:xfrm>
            <a:off x="6599322" y="329357"/>
            <a:ext cx="5185610" cy="73479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sl-SI" sz="2400" b="1" dirty="0">
                <a:solidFill>
                  <a:srgbClr val="02444A"/>
                </a:solidFill>
                <a:effectLst/>
                <a:latin typeface="DIN Condensed"/>
                <a:ea typeface="Meiryo" panose="020B0604030504040204" pitchFamily="34" charset="-128"/>
                <a:cs typeface="Times New Roman" panose="02020603050405020304" pitchFamily="18" charset="0"/>
              </a:rPr>
              <a:t>OGLJIČNI ODTIS POSAMEZNIH SESTAVIN V CHEESBURGERJU</a:t>
            </a:r>
            <a:endParaRPr lang="en-IE"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4857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0E6666-4F21-47C3-9B77-46E8F65A1152}"/>
              </a:ext>
            </a:extLst>
          </p:cNvPr>
          <p:cNvSpPr>
            <a:spLocks noGrp="1"/>
          </p:cNvSpPr>
          <p:nvPr>
            <p:ph type="body" sz="quarter" idx="16"/>
          </p:nvPr>
        </p:nvSpPr>
        <p:spPr/>
        <p:txBody>
          <a:bodyPr vert="horz" lIns="91440" tIns="45720" rIns="91440" bIns="45720" rtlCol="0" anchor="t">
            <a:normAutofit/>
          </a:bodyPr>
          <a:lstStyle/>
          <a:p>
            <a:r>
              <a:rPr lang="en-US" b="1" dirty="0" err="1">
                <a:solidFill>
                  <a:srgbClr val="406F70"/>
                </a:solidFill>
                <a:cs typeface="Calibri"/>
              </a:rPr>
              <a:t>evocco</a:t>
            </a:r>
            <a:r>
              <a:rPr lang="en-US" b="1" dirty="0">
                <a:solidFill>
                  <a:srgbClr val="406F70"/>
                </a:solidFill>
                <a:cs typeface="Calibri"/>
              </a:rPr>
              <a:t> App</a:t>
            </a:r>
          </a:p>
        </p:txBody>
      </p:sp>
      <p:sp>
        <p:nvSpPr>
          <p:cNvPr id="3" name="Text Placeholder 2">
            <a:extLst>
              <a:ext uri="{FF2B5EF4-FFF2-40B4-BE49-F238E27FC236}">
                <a16:creationId xmlns:a16="http://schemas.microsoft.com/office/drawing/2014/main" id="{F26E4AA6-DC53-48A4-A8AB-BA67D6E111A6}"/>
              </a:ext>
            </a:extLst>
          </p:cNvPr>
          <p:cNvSpPr>
            <a:spLocks noGrp="1"/>
          </p:cNvSpPr>
          <p:nvPr>
            <p:ph type="body" sz="quarter" idx="17"/>
          </p:nvPr>
        </p:nvSpPr>
        <p:spPr>
          <a:xfrm>
            <a:off x="5093208" y="1751910"/>
            <a:ext cx="6858000" cy="2948106"/>
          </a:xfrm>
        </p:spPr>
        <p:txBody>
          <a:bodyPr vert="horz" lIns="91440" tIns="45720" rIns="91440" bIns="45720" rtlCol="0" anchor="t">
            <a:noAutofit/>
          </a:bodyPr>
          <a:lstStyle/>
          <a:p>
            <a:pPr algn="ctr" fontAlgn="base"/>
            <a:r>
              <a:rPr lang="en-US" b="1" i="0" dirty="0">
                <a:solidFill>
                  <a:srgbClr val="333333"/>
                </a:solidFill>
                <a:effectLst/>
                <a:latin typeface="Open Sans" panose="020B0606030504020204" pitchFamily="34" charset="0"/>
              </a:rPr>
              <a:t>“</a:t>
            </a:r>
            <a:r>
              <a:rPr lang="sl-SI" b="1" i="0" dirty="0">
                <a:solidFill>
                  <a:srgbClr val="333333"/>
                </a:solidFill>
                <a:effectLst/>
                <a:latin typeface="Open Sans" panose="020B0606030504020204" pitchFamily="34" charset="0"/>
              </a:rPr>
              <a:t>Sledi</a:t>
            </a:r>
            <a:r>
              <a:rPr lang="en-US" b="1" i="0" dirty="0">
                <a:solidFill>
                  <a:srgbClr val="333333"/>
                </a:solidFill>
                <a:effectLst/>
                <a:latin typeface="Open Sans" panose="020B0606030504020204" pitchFamily="34" charset="0"/>
              </a:rPr>
              <a:t>. </a:t>
            </a:r>
            <a:r>
              <a:rPr lang="sl-SI" b="1" i="0" dirty="0">
                <a:solidFill>
                  <a:srgbClr val="333333"/>
                </a:solidFill>
                <a:effectLst/>
                <a:latin typeface="Open Sans" panose="020B0606030504020204" pitchFamily="34" charset="0"/>
              </a:rPr>
              <a:t>Izboljšaj</a:t>
            </a:r>
            <a:r>
              <a:rPr lang="en-US" b="1" i="0" dirty="0">
                <a:solidFill>
                  <a:srgbClr val="333333"/>
                </a:solidFill>
                <a:effectLst/>
                <a:latin typeface="Open Sans" panose="020B0606030504020204" pitchFamily="34" charset="0"/>
              </a:rPr>
              <a:t>. </a:t>
            </a:r>
            <a:r>
              <a:rPr lang="sl-SI" b="1" i="0" dirty="0">
                <a:solidFill>
                  <a:srgbClr val="333333"/>
                </a:solidFill>
                <a:effectLst/>
                <a:latin typeface="Open Sans" panose="020B0606030504020204" pitchFamily="34" charset="0"/>
              </a:rPr>
              <a:t>Uveljavi</a:t>
            </a:r>
            <a:r>
              <a:rPr lang="en-US" b="1" i="0" dirty="0">
                <a:solidFill>
                  <a:srgbClr val="333333"/>
                </a:solidFill>
                <a:effectLst/>
                <a:latin typeface="Open Sans" panose="020B0606030504020204" pitchFamily="34" charset="0"/>
              </a:rPr>
              <a:t>.”</a:t>
            </a:r>
            <a:endParaRPr lang="en-US" b="1" i="0" dirty="0">
              <a:solidFill>
                <a:srgbClr val="000000"/>
              </a:solidFill>
              <a:effectLst/>
              <a:latin typeface="Arial" panose="020B0604020202020204" pitchFamily="34" charset="0"/>
            </a:endParaRPr>
          </a:p>
          <a:p>
            <a:pPr algn="ctr" fontAlgn="base"/>
            <a:r>
              <a:rPr lang="en-US" b="1" i="0" dirty="0">
                <a:solidFill>
                  <a:srgbClr val="22AA97"/>
                </a:solidFill>
                <a:effectLst/>
                <a:latin typeface="Open Sans" panose="020B0606030504020204" pitchFamily="34" charset="0"/>
              </a:rPr>
              <a:t>“</a:t>
            </a:r>
            <a:r>
              <a:rPr lang="en-US" b="1" i="1" dirty="0" err="1">
                <a:solidFill>
                  <a:srgbClr val="22AA97"/>
                </a:solidFill>
                <a:effectLst/>
                <a:latin typeface="open sans" panose="020B0606030504020204" pitchFamily="34" charset="0"/>
              </a:rPr>
              <a:t>Prevzemite</a:t>
            </a:r>
            <a:r>
              <a:rPr lang="en-US" b="1" i="1" dirty="0">
                <a:solidFill>
                  <a:srgbClr val="22AA97"/>
                </a:solidFill>
                <a:effectLst/>
                <a:latin typeface="open sans" panose="020B0606030504020204" pitchFamily="34" charset="0"/>
              </a:rPr>
              <a:t> </a:t>
            </a:r>
            <a:r>
              <a:rPr lang="en-US" b="1" i="1" dirty="0" err="1">
                <a:solidFill>
                  <a:srgbClr val="22AA97"/>
                </a:solidFill>
                <a:effectLst/>
                <a:latin typeface="open sans" panose="020B0606030504020204" pitchFamily="34" charset="0"/>
              </a:rPr>
              <a:t>nadzor</a:t>
            </a:r>
            <a:r>
              <a:rPr lang="en-US" b="1" i="1" dirty="0">
                <a:solidFill>
                  <a:srgbClr val="22AA97"/>
                </a:solidFill>
                <a:effectLst/>
                <a:latin typeface="open sans" panose="020B0606030504020204" pitchFamily="34" charset="0"/>
              </a:rPr>
              <a:t> </a:t>
            </a:r>
            <a:r>
              <a:rPr lang="en-US" b="1" i="1" dirty="0" err="1">
                <a:solidFill>
                  <a:srgbClr val="22AA97"/>
                </a:solidFill>
                <a:effectLst/>
                <a:latin typeface="open sans" panose="020B0606030504020204" pitchFamily="34" charset="0"/>
              </a:rPr>
              <a:t>nad</a:t>
            </a:r>
            <a:r>
              <a:rPr lang="en-US" b="1" i="1" dirty="0">
                <a:solidFill>
                  <a:srgbClr val="22AA97"/>
                </a:solidFill>
                <a:effectLst/>
                <a:latin typeface="open sans" panose="020B0606030504020204" pitchFamily="34" charset="0"/>
              </a:rPr>
              <a:t> </a:t>
            </a:r>
            <a:r>
              <a:rPr lang="en-US" b="1" i="1" dirty="0" err="1">
                <a:solidFill>
                  <a:srgbClr val="22AA97"/>
                </a:solidFill>
                <a:effectLst/>
                <a:latin typeface="open sans" panose="020B0606030504020204" pitchFamily="34" charset="0"/>
              </a:rPr>
              <a:t>ogljičnim</a:t>
            </a:r>
            <a:r>
              <a:rPr lang="en-US" b="1" i="1" dirty="0">
                <a:solidFill>
                  <a:srgbClr val="22AA97"/>
                </a:solidFill>
                <a:effectLst/>
                <a:latin typeface="open sans" panose="020B0606030504020204" pitchFamily="34" charset="0"/>
              </a:rPr>
              <a:t> </a:t>
            </a:r>
            <a:r>
              <a:rPr lang="en-US" b="1" i="1" dirty="0" err="1">
                <a:solidFill>
                  <a:srgbClr val="22AA97"/>
                </a:solidFill>
                <a:effectLst/>
                <a:latin typeface="open sans" panose="020B0606030504020204" pitchFamily="34" charset="0"/>
              </a:rPr>
              <a:t>odtisom</a:t>
            </a:r>
            <a:r>
              <a:rPr lang="en-US" b="1" i="1" dirty="0">
                <a:solidFill>
                  <a:srgbClr val="22AA97"/>
                </a:solidFill>
                <a:effectLst/>
                <a:latin typeface="open sans" panose="020B0606030504020204" pitchFamily="34" charset="0"/>
              </a:rPr>
              <a:t> </a:t>
            </a:r>
            <a:r>
              <a:rPr lang="en-US" b="1" i="1" dirty="0" err="1">
                <a:solidFill>
                  <a:srgbClr val="22AA97"/>
                </a:solidFill>
                <a:effectLst/>
                <a:latin typeface="open sans" panose="020B0606030504020204" pitchFamily="34" charset="0"/>
              </a:rPr>
              <a:t>pri</a:t>
            </a:r>
            <a:r>
              <a:rPr lang="en-US" b="1" i="1" dirty="0">
                <a:solidFill>
                  <a:srgbClr val="22AA97"/>
                </a:solidFill>
                <a:effectLst/>
                <a:latin typeface="open sans" panose="020B0606030504020204" pitchFamily="34" charset="0"/>
              </a:rPr>
              <a:t> </a:t>
            </a:r>
            <a:r>
              <a:rPr lang="en-US" b="1" i="1" dirty="0" err="1">
                <a:solidFill>
                  <a:srgbClr val="22AA97"/>
                </a:solidFill>
                <a:effectLst/>
                <a:latin typeface="open sans" panose="020B0606030504020204" pitchFamily="34" charset="0"/>
              </a:rPr>
              <a:t>nakupovanju</a:t>
            </a:r>
            <a:r>
              <a:rPr lang="en-US" b="1" i="1" dirty="0">
                <a:solidFill>
                  <a:srgbClr val="22AA97"/>
                </a:solidFill>
                <a:effectLst/>
                <a:latin typeface="open sans" panose="020B0606030504020204" pitchFamily="34" charset="0"/>
              </a:rPr>
              <a:t> </a:t>
            </a:r>
            <a:r>
              <a:rPr lang="en-US" b="1" i="1" dirty="0" err="1">
                <a:solidFill>
                  <a:srgbClr val="22AA97"/>
                </a:solidFill>
                <a:effectLst/>
                <a:latin typeface="open sans" panose="020B0606030504020204" pitchFamily="34" charset="0"/>
              </a:rPr>
              <a:t>hrane</a:t>
            </a:r>
            <a:r>
              <a:rPr lang="en-US" b="1" i="1" dirty="0">
                <a:solidFill>
                  <a:srgbClr val="22AA97"/>
                </a:solidFill>
                <a:effectLst/>
                <a:latin typeface="open sans" panose="020B0606030504020204" pitchFamily="34" charset="0"/>
              </a:rPr>
              <a:t> z </a:t>
            </a:r>
            <a:r>
              <a:rPr lang="en-US" b="1" i="1" dirty="0" err="1">
                <a:solidFill>
                  <a:srgbClr val="22AA97"/>
                </a:solidFill>
                <a:effectLst/>
                <a:latin typeface="open sans" panose="020B0606030504020204" pitchFamily="34" charset="0"/>
              </a:rPr>
              <a:t>mobilno</a:t>
            </a:r>
            <a:r>
              <a:rPr lang="en-US" b="1" i="1" dirty="0">
                <a:solidFill>
                  <a:srgbClr val="22AA97"/>
                </a:solidFill>
                <a:effectLst/>
                <a:latin typeface="open sans" panose="020B0606030504020204" pitchFamily="34" charset="0"/>
              </a:rPr>
              <a:t> </a:t>
            </a:r>
            <a:r>
              <a:rPr lang="en-US" b="1" i="1" dirty="0" err="1">
                <a:solidFill>
                  <a:srgbClr val="22AA97"/>
                </a:solidFill>
                <a:effectLst/>
                <a:latin typeface="open sans" panose="020B0606030504020204" pitchFamily="34" charset="0"/>
              </a:rPr>
              <a:t>aplikacijo</a:t>
            </a:r>
            <a:r>
              <a:rPr lang="en-US" b="1" i="1" dirty="0">
                <a:solidFill>
                  <a:srgbClr val="22AA97"/>
                </a:solidFill>
                <a:effectLst/>
                <a:latin typeface="open sans" panose="020B0606030504020204" pitchFamily="34" charset="0"/>
              </a:rPr>
              <a:t> </a:t>
            </a:r>
            <a:r>
              <a:rPr lang="en-US" b="1" i="1" dirty="0" err="1">
                <a:solidFill>
                  <a:srgbClr val="22AA97"/>
                </a:solidFill>
                <a:effectLst/>
                <a:latin typeface="open sans" panose="020B0606030504020204" pitchFamily="34" charset="0"/>
              </a:rPr>
              <a:t>Evocco</a:t>
            </a:r>
            <a:r>
              <a:rPr lang="en-US" b="1" i="1" dirty="0">
                <a:solidFill>
                  <a:srgbClr val="22AA97"/>
                </a:solidFill>
                <a:effectLst/>
                <a:latin typeface="open sans" panose="020B0606030504020204" pitchFamily="34" charset="0"/>
              </a:rPr>
              <a:t>.”</a:t>
            </a:r>
          </a:p>
          <a:p>
            <a:pPr fontAlgn="base"/>
            <a:r>
              <a:rPr lang="en-US" sz="2000" b="1" i="0" dirty="0">
                <a:solidFill>
                  <a:srgbClr val="406F70"/>
                </a:solidFill>
                <a:effectLst/>
              </a:rPr>
              <a:t>To </a:t>
            </a:r>
            <a:r>
              <a:rPr lang="en-US" sz="2000" b="1" i="0" dirty="0" err="1">
                <a:solidFill>
                  <a:srgbClr val="406F70"/>
                </a:solidFill>
                <a:effectLst/>
              </a:rPr>
              <a:t>irsko</a:t>
            </a:r>
            <a:r>
              <a:rPr lang="en-US" sz="2000" b="1" i="0" dirty="0">
                <a:solidFill>
                  <a:srgbClr val="406F70"/>
                </a:solidFill>
                <a:effectLst/>
              </a:rPr>
              <a:t> </a:t>
            </a:r>
            <a:r>
              <a:rPr lang="en-US" sz="2000" b="1" i="0" dirty="0" err="1">
                <a:solidFill>
                  <a:srgbClr val="406F70"/>
                </a:solidFill>
                <a:effectLst/>
              </a:rPr>
              <a:t>podjetje</a:t>
            </a:r>
            <a:r>
              <a:rPr lang="en-US" sz="2000" b="1" i="0" dirty="0">
                <a:solidFill>
                  <a:srgbClr val="406F70"/>
                </a:solidFill>
                <a:effectLst/>
              </a:rPr>
              <a:t> je </a:t>
            </a:r>
            <a:r>
              <a:rPr lang="en-US" sz="2000" b="1" i="0" dirty="0" err="1">
                <a:solidFill>
                  <a:srgbClr val="406F70"/>
                </a:solidFill>
                <a:effectLst/>
              </a:rPr>
              <a:t>izdelalo</a:t>
            </a:r>
            <a:r>
              <a:rPr lang="en-US" sz="2000" b="1" i="0" dirty="0">
                <a:solidFill>
                  <a:srgbClr val="406F70"/>
                </a:solidFill>
                <a:effectLst/>
              </a:rPr>
              <a:t> </a:t>
            </a:r>
            <a:r>
              <a:rPr lang="en-US" sz="2000" b="1" i="0" dirty="0" err="1">
                <a:solidFill>
                  <a:srgbClr val="406F70"/>
                </a:solidFill>
                <a:effectLst/>
              </a:rPr>
              <a:t>aplikacijo</a:t>
            </a:r>
            <a:r>
              <a:rPr lang="en-US" sz="2000" b="1" i="0" dirty="0">
                <a:solidFill>
                  <a:srgbClr val="406F70"/>
                </a:solidFill>
                <a:effectLst/>
              </a:rPr>
              <a:t>, ki </a:t>
            </a:r>
            <a:r>
              <a:rPr lang="en-US" sz="2000" b="1" i="0" dirty="0" err="1">
                <a:solidFill>
                  <a:srgbClr val="406F70"/>
                </a:solidFill>
                <a:effectLst/>
              </a:rPr>
              <a:t>ljudem</a:t>
            </a:r>
            <a:r>
              <a:rPr lang="en-US" sz="2000" b="1" i="0" dirty="0">
                <a:solidFill>
                  <a:srgbClr val="406F70"/>
                </a:solidFill>
                <a:effectLst/>
              </a:rPr>
              <a:t> </a:t>
            </a:r>
            <a:r>
              <a:rPr lang="en-US" sz="2000" b="1" i="0" dirty="0" err="1">
                <a:solidFill>
                  <a:srgbClr val="406F70"/>
                </a:solidFill>
                <a:effectLst/>
              </a:rPr>
              <a:t>pomaga</a:t>
            </a:r>
            <a:r>
              <a:rPr lang="en-US" sz="2000" b="1" i="0" dirty="0">
                <a:solidFill>
                  <a:srgbClr val="406F70"/>
                </a:solidFill>
                <a:effectLst/>
              </a:rPr>
              <a:t> </a:t>
            </a:r>
            <a:r>
              <a:rPr lang="en-US" sz="2000" b="1" i="0" dirty="0" err="1">
                <a:solidFill>
                  <a:srgbClr val="406F70"/>
                </a:solidFill>
                <a:effectLst/>
              </a:rPr>
              <a:t>narediti</a:t>
            </a:r>
            <a:r>
              <a:rPr lang="en-US" sz="2000" b="1" i="0" dirty="0">
                <a:solidFill>
                  <a:srgbClr val="406F70"/>
                </a:solidFill>
                <a:effectLst/>
              </a:rPr>
              <a:t> </a:t>
            </a:r>
            <a:r>
              <a:rPr lang="en-US" sz="2000" b="1" i="0" dirty="0" err="1">
                <a:solidFill>
                  <a:srgbClr val="406F70"/>
                </a:solidFill>
                <a:effectLst/>
              </a:rPr>
              <a:t>prve</a:t>
            </a:r>
            <a:r>
              <a:rPr lang="en-US" sz="2000" b="1" i="0" dirty="0">
                <a:solidFill>
                  <a:srgbClr val="406F70"/>
                </a:solidFill>
                <a:effectLst/>
              </a:rPr>
              <a:t> </a:t>
            </a:r>
            <a:r>
              <a:rPr lang="en-US" sz="2000" b="1" i="0" dirty="0" err="1">
                <a:solidFill>
                  <a:srgbClr val="406F70"/>
                </a:solidFill>
                <a:effectLst/>
              </a:rPr>
              <a:t>korake</a:t>
            </a:r>
            <a:r>
              <a:rPr lang="en-US" sz="2000" b="1" i="0" dirty="0">
                <a:solidFill>
                  <a:srgbClr val="406F70"/>
                </a:solidFill>
                <a:effectLst/>
              </a:rPr>
              <a:t> k </a:t>
            </a:r>
            <a:r>
              <a:rPr lang="en-US" sz="2000" b="1" i="0" dirty="0" err="1">
                <a:solidFill>
                  <a:srgbClr val="406F70"/>
                </a:solidFill>
                <a:effectLst/>
              </a:rPr>
              <a:t>bolj</a:t>
            </a:r>
            <a:r>
              <a:rPr lang="en-US" sz="2000" b="1" i="0" dirty="0">
                <a:solidFill>
                  <a:srgbClr val="406F70"/>
                </a:solidFill>
                <a:effectLst/>
              </a:rPr>
              <a:t> </a:t>
            </a:r>
            <a:r>
              <a:rPr lang="en-US" sz="2000" b="1" i="0" dirty="0" err="1">
                <a:solidFill>
                  <a:srgbClr val="406F70"/>
                </a:solidFill>
                <a:effectLst/>
              </a:rPr>
              <a:t>zeleni</a:t>
            </a:r>
            <a:r>
              <a:rPr lang="en-US" sz="2000" b="1" i="0" dirty="0">
                <a:solidFill>
                  <a:srgbClr val="406F70"/>
                </a:solidFill>
                <a:effectLst/>
              </a:rPr>
              <a:t> </a:t>
            </a:r>
            <a:r>
              <a:rPr lang="en-US" sz="2000" b="1" i="0" dirty="0" err="1">
                <a:solidFill>
                  <a:srgbClr val="406F70"/>
                </a:solidFill>
                <a:effectLst/>
              </a:rPr>
              <a:t>prihodnosti</a:t>
            </a:r>
            <a:r>
              <a:rPr lang="en-US" sz="2000" b="1" i="0" dirty="0">
                <a:solidFill>
                  <a:srgbClr val="406F70"/>
                </a:solidFill>
                <a:effectLst/>
              </a:rPr>
              <a:t> s </a:t>
            </a:r>
            <a:r>
              <a:rPr lang="en-US" sz="2000" b="1" i="0" dirty="0" err="1">
                <a:solidFill>
                  <a:srgbClr val="406F70"/>
                </a:solidFill>
                <a:effectLst/>
              </a:rPr>
              <a:t>spremljanjem</a:t>
            </a:r>
            <a:r>
              <a:rPr lang="en-US" sz="2000" b="1" i="0" dirty="0">
                <a:solidFill>
                  <a:srgbClr val="406F70"/>
                </a:solidFill>
                <a:effectLst/>
              </a:rPr>
              <a:t> ogljičnega </a:t>
            </a:r>
            <a:r>
              <a:rPr lang="en-US" sz="2000" b="1" i="0" dirty="0" err="1">
                <a:solidFill>
                  <a:srgbClr val="406F70"/>
                </a:solidFill>
                <a:effectLst/>
              </a:rPr>
              <a:t>odtisa</a:t>
            </a:r>
            <a:r>
              <a:rPr lang="en-US" sz="2000" b="1" i="0" dirty="0">
                <a:solidFill>
                  <a:srgbClr val="406F70"/>
                </a:solidFill>
                <a:effectLst/>
              </a:rPr>
              <a:t> </a:t>
            </a:r>
            <a:r>
              <a:rPr lang="sl-SI" sz="2000" b="1" i="0" dirty="0">
                <a:solidFill>
                  <a:srgbClr val="406F70"/>
                </a:solidFill>
                <a:effectLst/>
              </a:rPr>
              <a:t>kupljene</a:t>
            </a:r>
            <a:r>
              <a:rPr lang="en-US" sz="2000" b="1" i="0" dirty="0">
                <a:solidFill>
                  <a:srgbClr val="406F70"/>
                </a:solidFill>
                <a:effectLst/>
              </a:rPr>
              <a:t> </a:t>
            </a:r>
            <a:r>
              <a:rPr lang="en-US" sz="2000" b="1" i="0" dirty="0" err="1">
                <a:solidFill>
                  <a:srgbClr val="406F70"/>
                </a:solidFill>
                <a:effectLst/>
              </a:rPr>
              <a:t>hrane</a:t>
            </a:r>
            <a:r>
              <a:rPr lang="sl-SI" sz="2000" b="1" dirty="0">
                <a:solidFill>
                  <a:srgbClr val="406F70"/>
                </a:solidFill>
              </a:rPr>
              <a:t>. </a:t>
            </a:r>
            <a:endParaRPr lang="en-US" sz="2000" b="1" i="0" dirty="0">
              <a:solidFill>
                <a:srgbClr val="406F70"/>
              </a:solidFill>
              <a:effectLst/>
            </a:endParaRPr>
          </a:p>
          <a:p>
            <a:pPr fontAlgn="base"/>
            <a:r>
              <a:rPr lang="en-US" sz="2000" b="1" i="0" dirty="0" err="1">
                <a:solidFill>
                  <a:srgbClr val="406F70"/>
                </a:solidFill>
                <a:effectLst/>
              </a:rPr>
              <a:t>Preprosto</a:t>
            </a:r>
            <a:r>
              <a:rPr lang="en-US" sz="2000" b="1" i="0" dirty="0">
                <a:solidFill>
                  <a:srgbClr val="406F70"/>
                </a:solidFill>
                <a:effectLst/>
              </a:rPr>
              <a:t> </a:t>
            </a:r>
            <a:r>
              <a:rPr lang="en-US" sz="2000" b="1" i="0" dirty="0" err="1">
                <a:solidFill>
                  <a:srgbClr val="406F70"/>
                </a:solidFill>
                <a:effectLst/>
              </a:rPr>
              <a:t>fotografirajte</a:t>
            </a:r>
            <a:r>
              <a:rPr lang="en-US" sz="2000" b="1" i="0" dirty="0">
                <a:solidFill>
                  <a:srgbClr val="406F70"/>
                </a:solidFill>
                <a:effectLst/>
              </a:rPr>
              <a:t> </a:t>
            </a:r>
            <a:r>
              <a:rPr lang="en-US" sz="2000" b="1" i="0" dirty="0" err="1">
                <a:solidFill>
                  <a:srgbClr val="406F70"/>
                </a:solidFill>
                <a:effectLst/>
              </a:rPr>
              <a:t>račun</a:t>
            </a:r>
            <a:r>
              <a:rPr lang="en-US" sz="2000" b="1" i="0" dirty="0">
                <a:solidFill>
                  <a:srgbClr val="406F70"/>
                </a:solidFill>
                <a:effectLst/>
              </a:rPr>
              <a:t> </a:t>
            </a:r>
            <a:r>
              <a:rPr lang="sl-SI" sz="2000" b="1" i="0" dirty="0">
                <a:solidFill>
                  <a:srgbClr val="406F70"/>
                </a:solidFill>
                <a:effectLst/>
              </a:rPr>
              <a:t>za</a:t>
            </a:r>
            <a:r>
              <a:rPr lang="en-US" sz="2000" b="1" i="0" dirty="0">
                <a:solidFill>
                  <a:srgbClr val="406F70"/>
                </a:solidFill>
                <a:effectLst/>
              </a:rPr>
              <a:t> </a:t>
            </a:r>
            <a:r>
              <a:rPr lang="en-US" sz="2000" b="1" i="0" dirty="0" err="1">
                <a:solidFill>
                  <a:srgbClr val="406F70"/>
                </a:solidFill>
                <a:effectLst/>
              </a:rPr>
              <a:t>nakup</a:t>
            </a:r>
            <a:r>
              <a:rPr lang="sl-SI" sz="2000" b="1" dirty="0" err="1">
                <a:solidFill>
                  <a:srgbClr val="406F70"/>
                </a:solidFill>
              </a:rPr>
              <a:t>l</a:t>
            </a:r>
            <a:r>
              <a:rPr lang="sl-SI" sz="2000" b="1" i="0" dirty="0" err="1">
                <a:solidFill>
                  <a:srgbClr val="406F70"/>
                </a:solidFill>
                <a:effectLst/>
              </a:rPr>
              <a:t>jeno</a:t>
            </a:r>
            <a:r>
              <a:rPr lang="en-US" sz="2000" b="1" i="0" dirty="0">
                <a:solidFill>
                  <a:srgbClr val="406F70"/>
                </a:solidFill>
                <a:effectLst/>
              </a:rPr>
              <a:t> </a:t>
            </a:r>
            <a:r>
              <a:rPr lang="en-US" sz="2000" b="1" i="0" dirty="0" err="1">
                <a:solidFill>
                  <a:srgbClr val="406F70"/>
                </a:solidFill>
                <a:effectLst/>
              </a:rPr>
              <a:t>hran</a:t>
            </a:r>
            <a:r>
              <a:rPr lang="sl-SI" sz="2000" b="1" i="0" dirty="0">
                <a:solidFill>
                  <a:srgbClr val="406F70"/>
                </a:solidFill>
                <a:effectLst/>
              </a:rPr>
              <a:t>o</a:t>
            </a:r>
            <a:r>
              <a:rPr lang="en-US" sz="2000" b="1" i="0" dirty="0">
                <a:solidFill>
                  <a:srgbClr val="406F70"/>
                </a:solidFill>
                <a:effectLst/>
              </a:rPr>
              <a:t> in </a:t>
            </a:r>
            <a:r>
              <a:rPr lang="en-US" sz="2000" b="1" i="0" dirty="0" err="1">
                <a:solidFill>
                  <a:srgbClr val="406F70"/>
                </a:solidFill>
                <a:effectLst/>
              </a:rPr>
              <a:t>pridobite</a:t>
            </a:r>
            <a:r>
              <a:rPr lang="en-US" sz="2000" b="1" i="0" dirty="0">
                <a:solidFill>
                  <a:srgbClr val="406F70"/>
                </a:solidFill>
                <a:effectLst/>
              </a:rPr>
              <a:t> </a:t>
            </a:r>
            <a:r>
              <a:rPr lang="en-US" sz="2000" b="1" i="0" dirty="0" err="1">
                <a:solidFill>
                  <a:srgbClr val="406F70"/>
                </a:solidFill>
                <a:effectLst/>
              </a:rPr>
              <a:t>oceno</a:t>
            </a:r>
            <a:r>
              <a:rPr lang="en-US" sz="2000" b="1" i="0" dirty="0">
                <a:solidFill>
                  <a:srgbClr val="406F70"/>
                </a:solidFill>
                <a:effectLst/>
              </a:rPr>
              <a:t> </a:t>
            </a:r>
            <a:r>
              <a:rPr lang="en-US" sz="2000" b="1" i="0" dirty="0" err="1">
                <a:solidFill>
                  <a:srgbClr val="406F70"/>
                </a:solidFill>
                <a:effectLst/>
              </a:rPr>
              <a:t>njenega</a:t>
            </a:r>
            <a:r>
              <a:rPr lang="en-US" sz="2000" b="1" i="0" dirty="0">
                <a:solidFill>
                  <a:srgbClr val="406F70"/>
                </a:solidFill>
                <a:effectLst/>
              </a:rPr>
              <a:t> ogljičnega </a:t>
            </a:r>
            <a:r>
              <a:rPr lang="en-US" sz="2000" b="1" i="0" dirty="0" err="1">
                <a:solidFill>
                  <a:srgbClr val="406F70"/>
                </a:solidFill>
                <a:effectLst/>
              </a:rPr>
              <a:t>odtisa</a:t>
            </a:r>
            <a:r>
              <a:rPr lang="en-US" sz="2000" b="1" i="0" dirty="0">
                <a:solidFill>
                  <a:srgbClr val="406F70"/>
                </a:solidFill>
                <a:effectLst/>
              </a:rPr>
              <a:t>, </a:t>
            </a:r>
            <a:r>
              <a:rPr lang="en-US" sz="2000" b="1" i="0" dirty="0" err="1">
                <a:solidFill>
                  <a:srgbClr val="406F70"/>
                </a:solidFill>
                <a:effectLst/>
              </a:rPr>
              <a:t>nato</a:t>
            </a:r>
            <a:r>
              <a:rPr lang="en-US" sz="2000" b="1" i="0" dirty="0">
                <a:solidFill>
                  <a:srgbClr val="406F70"/>
                </a:solidFill>
                <a:effectLst/>
              </a:rPr>
              <a:t> pa </a:t>
            </a:r>
            <a:r>
              <a:rPr lang="en-US" sz="2000" b="1" i="0" dirty="0" err="1">
                <a:solidFill>
                  <a:srgbClr val="406F70"/>
                </a:solidFill>
                <a:effectLst/>
              </a:rPr>
              <a:t>prejm</a:t>
            </a:r>
            <a:r>
              <a:rPr lang="sl-SI" sz="2000" b="1" i="0" dirty="0">
                <a:solidFill>
                  <a:srgbClr val="406F70"/>
                </a:solidFill>
                <a:effectLst/>
              </a:rPr>
              <a:t>e</a:t>
            </a:r>
            <a:r>
              <a:rPr lang="en-US" sz="2000" b="1" i="0" dirty="0" err="1">
                <a:solidFill>
                  <a:srgbClr val="406F70"/>
                </a:solidFill>
                <a:effectLst/>
              </a:rPr>
              <a:t>te</a:t>
            </a:r>
            <a:r>
              <a:rPr lang="en-US" sz="2000" b="1" i="0" dirty="0">
                <a:solidFill>
                  <a:srgbClr val="406F70"/>
                </a:solidFill>
                <a:effectLst/>
              </a:rPr>
              <a:t> </a:t>
            </a:r>
            <a:r>
              <a:rPr lang="sl-SI" sz="2000" b="1" i="0" dirty="0">
                <a:solidFill>
                  <a:srgbClr val="406F70"/>
                </a:solidFill>
                <a:effectLst/>
              </a:rPr>
              <a:t>še</a:t>
            </a:r>
            <a:r>
              <a:rPr lang="en-US" sz="2000" b="1" i="0" dirty="0">
                <a:solidFill>
                  <a:srgbClr val="406F70"/>
                </a:solidFill>
                <a:effectLst/>
              </a:rPr>
              <a:t> </a:t>
            </a:r>
            <a:r>
              <a:rPr lang="en-US" sz="2000" b="1" i="0" dirty="0" err="1">
                <a:solidFill>
                  <a:srgbClr val="406F70"/>
                </a:solidFill>
                <a:effectLst/>
              </a:rPr>
              <a:t>nasvete</a:t>
            </a:r>
            <a:r>
              <a:rPr lang="en-US" sz="2000" b="1" i="0" dirty="0">
                <a:solidFill>
                  <a:srgbClr val="406F70"/>
                </a:solidFill>
                <a:effectLst/>
              </a:rPr>
              <a:t>, </a:t>
            </a:r>
            <a:r>
              <a:rPr lang="en-US" sz="2000" b="1" i="0" dirty="0" err="1">
                <a:solidFill>
                  <a:srgbClr val="406F70"/>
                </a:solidFill>
                <a:effectLst/>
              </a:rPr>
              <a:t>kako</a:t>
            </a:r>
            <a:r>
              <a:rPr lang="en-US" sz="2000" b="1" i="0" dirty="0">
                <a:solidFill>
                  <a:srgbClr val="406F70"/>
                </a:solidFill>
                <a:effectLst/>
              </a:rPr>
              <a:t> </a:t>
            </a:r>
            <a:r>
              <a:rPr lang="sl-SI" sz="2000" b="1" i="0" dirty="0">
                <a:solidFill>
                  <a:srgbClr val="406F70"/>
                </a:solidFill>
                <a:effectLst/>
              </a:rPr>
              <a:t>kupovati hrano z nižjim </a:t>
            </a:r>
            <a:r>
              <a:rPr lang="sl-SI" sz="2000" b="1" i="0" dirty="0" err="1">
                <a:solidFill>
                  <a:srgbClr val="406F70"/>
                </a:solidFill>
                <a:effectLst/>
              </a:rPr>
              <a:t>ogljičnim</a:t>
            </a:r>
            <a:r>
              <a:rPr lang="sl-SI" sz="2000" b="1" i="0" dirty="0">
                <a:solidFill>
                  <a:srgbClr val="406F70"/>
                </a:solidFill>
                <a:effectLst/>
              </a:rPr>
              <a:t> odtisom</a:t>
            </a:r>
            <a:r>
              <a:rPr lang="en-US" sz="2000" b="1" i="0" dirty="0">
                <a:solidFill>
                  <a:srgbClr val="406F70"/>
                </a:solidFill>
                <a:effectLst/>
              </a:rPr>
              <a:t>. Za </a:t>
            </a:r>
            <a:r>
              <a:rPr lang="en-US" sz="2000" b="1" i="0" dirty="0" err="1">
                <a:solidFill>
                  <a:srgbClr val="406F70"/>
                </a:solidFill>
                <a:effectLst/>
              </a:rPr>
              <a:t>nekaj</a:t>
            </a:r>
            <a:r>
              <a:rPr lang="en-US" sz="2000" b="1" i="0" dirty="0">
                <a:solidFill>
                  <a:srgbClr val="406F70"/>
                </a:solidFill>
                <a:effectLst/>
              </a:rPr>
              <a:t> </a:t>
            </a:r>
            <a:r>
              <a:rPr lang="en-US" sz="2000" b="1" i="0" dirty="0" err="1">
                <a:solidFill>
                  <a:srgbClr val="406F70"/>
                </a:solidFill>
                <a:effectLst/>
              </a:rPr>
              <a:t>dodatnih</a:t>
            </a:r>
            <a:r>
              <a:rPr lang="en-US" sz="2000" b="1" i="0" dirty="0">
                <a:solidFill>
                  <a:srgbClr val="406F70"/>
                </a:solidFill>
                <a:effectLst/>
              </a:rPr>
              <a:t> </a:t>
            </a:r>
            <a:r>
              <a:rPr lang="en-US" sz="2000" b="1" i="0" dirty="0" err="1">
                <a:solidFill>
                  <a:srgbClr val="406F70"/>
                </a:solidFill>
                <a:effectLst/>
              </a:rPr>
              <a:t>centov</a:t>
            </a:r>
            <a:r>
              <a:rPr lang="en-US" sz="2000" b="1" i="0" dirty="0">
                <a:solidFill>
                  <a:srgbClr val="406F70"/>
                </a:solidFill>
                <a:effectLst/>
              </a:rPr>
              <a:t> </a:t>
            </a:r>
            <a:r>
              <a:rPr lang="en-US" sz="2000" b="1" i="0" dirty="0" err="1">
                <a:solidFill>
                  <a:srgbClr val="406F70"/>
                </a:solidFill>
                <a:effectLst/>
              </a:rPr>
              <a:t>prispevate</a:t>
            </a:r>
            <a:r>
              <a:rPr lang="en-US" sz="2000" b="1" i="0" dirty="0">
                <a:solidFill>
                  <a:srgbClr val="406F70"/>
                </a:solidFill>
                <a:effectLst/>
              </a:rPr>
              <a:t> k </a:t>
            </a:r>
            <a:r>
              <a:rPr lang="en-US" sz="2000" b="1" i="0" dirty="0" err="1">
                <a:solidFill>
                  <a:srgbClr val="406F70"/>
                </a:solidFill>
                <a:effectLst/>
              </a:rPr>
              <a:t>sajenju</a:t>
            </a:r>
            <a:r>
              <a:rPr lang="en-US" sz="2000" b="1" i="0" dirty="0">
                <a:solidFill>
                  <a:srgbClr val="406F70"/>
                </a:solidFill>
                <a:effectLst/>
              </a:rPr>
              <a:t> </a:t>
            </a:r>
            <a:r>
              <a:rPr lang="en-US" sz="2000" b="1" i="0" dirty="0" err="1">
                <a:solidFill>
                  <a:srgbClr val="406F70"/>
                </a:solidFill>
                <a:effectLst/>
              </a:rPr>
              <a:t>avtohtonih</a:t>
            </a:r>
            <a:r>
              <a:rPr lang="en-US" sz="2000" b="1" i="0" dirty="0">
                <a:solidFill>
                  <a:srgbClr val="406F70"/>
                </a:solidFill>
                <a:effectLst/>
              </a:rPr>
              <a:t> </a:t>
            </a:r>
            <a:r>
              <a:rPr lang="en-US" sz="2000" b="1" i="0" dirty="0" err="1">
                <a:solidFill>
                  <a:srgbClr val="406F70"/>
                </a:solidFill>
                <a:effectLst/>
              </a:rPr>
              <a:t>gozdov</a:t>
            </a:r>
            <a:r>
              <a:rPr lang="en-US" sz="2000" b="1" i="0" dirty="0">
                <a:solidFill>
                  <a:srgbClr val="406F70"/>
                </a:solidFill>
                <a:effectLst/>
              </a:rPr>
              <a:t>, da </a:t>
            </a:r>
            <a:r>
              <a:rPr lang="en-US" sz="2000" b="1" i="0" dirty="0" err="1">
                <a:solidFill>
                  <a:srgbClr val="406F70"/>
                </a:solidFill>
                <a:effectLst/>
              </a:rPr>
              <a:t>bo</a:t>
            </a:r>
            <a:r>
              <a:rPr lang="en-US" sz="2000" b="1" i="0" dirty="0">
                <a:solidFill>
                  <a:srgbClr val="406F70"/>
                </a:solidFill>
                <a:effectLst/>
              </a:rPr>
              <a:t> </a:t>
            </a:r>
            <a:r>
              <a:rPr lang="en-US" sz="2000" b="1" i="0" dirty="0" err="1">
                <a:solidFill>
                  <a:srgbClr val="406F70"/>
                </a:solidFill>
                <a:effectLst/>
              </a:rPr>
              <a:t>vaš</a:t>
            </a:r>
            <a:r>
              <a:rPr lang="sl-SI" sz="2000" b="1" i="0" dirty="0">
                <a:solidFill>
                  <a:srgbClr val="406F70"/>
                </a:solidFill>
                <a:effectLst/>
              </a:rPr>
              <a:t>a</a:t>
            </a:r>
            <a:r>
              <a:rPr lang="en-US" sz="2000" b="1" i="0" dirty="0">
                <a:solidFill>
                  <a:srgbClr val="406F70"/>
                </a:solidFill>
                <a:effectLst/>
              </a:rPr>
              <a:t> </a:t>
            </a:r>
            <a:r>
              <a:rPr lang="en-US" sz="2000" b="1" i="0" dirty="0" err="1">
                <a:solidFill>
                  <a:srgbClr val="406F70"/>
                </a:solidFill>
                <a:effectLst/>
              </a:rPr>
              <a:t>hrana</a:t>
            </a:r>
            <a:r>
              <a:rPr lang="en-US" sz="2000" b="1" i="0" dirty="0">
                <a:solidFill>
                  <a:srgbClr val="406F70"/>
                </a:solidFill>
                <a:effectLst/>
              </a:rPr>
              <a:t> </a:t>
            </a:r>
            <a:r>
              <a:rPr lang="en-US" sz="2000" b="1" i="0" dirty="0" err="1">
                <a:solidFill>
                  <a:srgbClr val="406F70"/>
                </a:solidFill>
                <a:effectLst/>
              </a:rPr>
              <a:t>ogljično</a:t>
            </a:r>
            <a:r>
              <a:rPr lang="en-US" sz="2000" b="1" i="0" dirty="0">
                <a:solidFill>
                  <a:srgbClr val="406F70"/>
                </a:solidFill>
                <a:effectLst/>
              </a:rPr>
              <a:t> </a:t>
            </a:r>
            <a:r>
              <a:rPr lang="en-US" sz="2000" b="1" i="0" dirty="0" err="1">
                <a:solidFill>
                  <a:srgbClr val="406F70"/>
                </a:solidFill>
                <a:effectLst/>
              </a:rPr>
              <a:t>nevtralna</a:t>
            </a:r>
            <a:r>
              <a:rPr lang="en-US" sz="2000" b="1" i="0" dirty="0">
                <a:solidFill>
                  <a:srgbClr val="406F70"/>
                </a:solidFill>
                <a:effectLst/>
              </a:rPr>
              <a:t>.</a:t>
            </a:r>
            <a:endParaRPr lang="en-US" dirty="0">
              <a:cs typeface="Calibri"/>
            </a:endParaRPr>
          </a:p>
        </p:txBody>
      </p:sp>
      <p:sp>
        <p:nvSpPr>
          <p:cNvPr id="8" name="TextBox 7">
            <a:extLst>
              <a:ext uri="{FF2B5EF4-FFF2-40B4-BE49-F238E27FC236}">
                <a16:creationId xmlns:a16="http://schemas.microsoft.com/office/drawing/2014/main" id="{22F71A13-6E6A-4CA3-B908-1A11D3CDDB74}"/>
              </a:ext>
            </a:extLst>
          </p:cNvPr>
          <p:cNvSpPr txBox="1"/>
          <p:nvPr/>
        </p:nvSpPr>
        <p:spPr>
          <a:xfrm>
            <a:off x="5093208" y="5898736"/>
            <a:ext cx="3831336" cy="646331"/>
          </a:xfrm>
          <a:prstGeom prst="rect">
            <a:avLst/>
          </a:prstGeom>
          <a:noFill/>
        </p:spPr>
        <p:txBody>
          <a:bodyPr wrap="square" rtlCol="0">
            <a:spAutoFit/>
          </a:bodyPr>
          <a:lstStyle/>
          <a:p>
            <a:r>
              <a:rPr lang="en-IE" dirty="0">
                <a:hlinkClick r:id="rId2"/>
              </a:rPr>
              <a:t>https://www.evocco.com/about</a:t>
            </a:r>
            <a:endParaRPr lang="en-IE" dirty="0"/>
          </a:p>
          <a:p>
            <a:endParaRPr lang="en-IE" dirty="0"/>
          </a:p>
        </p:txBody>
      </p:sp>
      <p:sp>
        <p:nvSpPr>
          <p:cNvPr id="9" name="TextBox 5">
            <a:extLst>
              <a:ext uri="{FF2B5EF4-FFF2-40B4-BE49-F238E27FC236}">
                <a16:creationId xmlns:a16="http://schemas.microsoft.com/office/drawing/2014/main" id="{37B71E1C-AD30-4AEA-A838-828051692E1F}"/>
              </a:ext>
            </a:extLst>
          </p:cNvPr>
          <p:cNvSpPr txBox="1"/>
          <p:nvPr/>
        </p:nvSpPr>
        <p:spPr>
          <a:xfrm>
            <a:off x="2725125" y="353135"/>
            <a:ext cx="3093327" cy="400110"/>
          </a:xfrm>
          <a:prstGeom prst="rect">
            <a:avLst/>
          </a:prstGeom>
          <a:solidFill>
            <a:srgbClr val="F5C05B"/>
          </a:solidFill>
        </p:spPr>
        <p:txBody>
          <a:bodyPr wrap="square" rtlCol="0">
            <a:spAutoFit/>
          </a:bodyPr>
          <a:lstStyle/>
          <a:p>
            <a:r>
              <a:rPr lang="sl-SI" sz="2000" b="1" dirty="0">
                <a:solidFill>
                  <a:schemeClr val="bg1"/>
                </a:solidFill>
              </a:rPr>
              <a:t>PRIMER DOBRE PRAKSE</a:t>
            </a:r>
            <a:endParaRPr lang="en-IE" sz="2000" b="1" dirty="0">
              <a:solidFill>
                <a:schemeClr val="bg1"/>
              </a:solidFill>
            </a:endParaRPr>
          </a:p>
        </p:txBody>
      </p:sp>
      <p:sp>
        <p:nvSpPr>
          <p:cNvPr id="6" name="Označba mesta slike 5">
            <a:extLst>
              <a:ext uri="{FF2B5EF4-FFF2-40B4-BE49-F238E27FC236}">
                <a16:creationId xmlns:a16="http://schemas.microsoft.com/office/drawing/2014/main" id="{CCBC3107-A0D6-48CD-BD28-065BA51D86B0}"/>
              </a:ext>
            </a:extLst>
          </p:cNvPr>
          <p:cNvSpPr>
            <a:spLocks noGrp="1"/>
          </p:cNvSpPr>
          <p:nvPr>
            <p:ph type="pic" sz="quarter" idx="18"/>
          </p:nvPr>
        </p:nvSpPr>
        <p:spPr/>
      </p:sp>
    </p:spTree>
    <p:extLst>
      <p:ext uri="{BB962C8B-B14F-4D97-AF65-F5344CB8AC3E}">
        <p14:creationId xmlns:p14="http://schemas.microsoft.com/office/powerpoint/2010/main" val="75561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FD7498-F28B-4A87-A657-F58A19C9B44F}"/>
              </a:ext>
            </a:extLst>
          </p:cNvPr>
          <p:cNvSpPr>
            <a:spLocks noGrp="1"/>
          </p:cNvSpPr>
          <p:nvPr>
            <p:ph type="body" sz="quarter" idx="13"/>
          </p:nvPr>
        </p:nvSpPr>
        <p:spPr>
          <a:xfrm>
            <a:off x="643223" y="585628"/>
            <a:ext cx="3821205" cy="1190980"/>
          </a:xfrm>
        </p:spPr>
        <p:txBody>
          <a:bodyPr>
            <a:normAutofit/>
          </a:bodyPr>
          <a:lstStyle/>
          <a:p>
            <a:r>
              <a:rPr lang="sl-SI" b="1" dirty="0">
                <a:solidFill>
                  <a:srgbClr val="085156"/>
                </a:solidFill>
              </a:rPr>
              <a:t>DOBRODOŠLI V </a:t>
            </a:r>
            <a:r>
              <a:rPr lang="en-GB" b="1" dirty="0">
                <a:solidFill>
                  <a:srgbClr val="085156"/>
                </a:solidFill>
              </a:rPr>
              <a:t>SUSTAIN MODUL 2</a:t>
            </a:r>
            <a:endParaRPr lang="en-IE" b="1" dirty="0">
              <a:solidFill>
                <a:srgbClr val="085156"/>
              </a:solidFill>
            </a:endParaRPr>
          </a:p>
        </p:txBody>
      </p:sp>
      <p:sp>
        <p:nvSpPr>
          <p:cNvPr id="3" name="Text Placeholder 2">
            <a:extLst>
              <a:ext uri="{FF2B5EF4-FFF2-40B4-BE49-F238E27FC236}">
                <a16:creationId xmlns:a16="http://schemas.microsoft.com/office/drawing/2014/main" id="{3BDB1A34-D6B8-4A7E-95EE-8256506E800C}"/>
              </a:ext>
            </a:extLst>
          </p:cNvPr>
          <p:cNvSpPr>
            <a:spLocks noGrp="1"/>
          </p:cNvSpPr>
          <p:nvPr>
            <p:ph type="body" sz="quarter" idx="14"/>
          </p:nvPr>
        </p:nvSpPr>
        <p:spPr>
          <a:xfrm>
            <a:off x="224826" y="2238977"/>
            <a:ext cx="4624711" cy="4033395"/>
          </a:xfrm>
        </p:spPr>
        <p:txBody>
          <a:bodyPr/>
          <a:lstStyle/>
          <a:p>
            <a:r>
              <a:rPr lang="en-GB" sz="2800" b="0" i="0" dirty="0">
                <a:solidFill>
                  <a:srgbClr val="406F70"/>
                </a:solidFill>
              </a:rPr>
              <a:t>V </a:t>
            </a:r>
            <a:r>
              <a:rPr lang="en-GB" sz="2800" b="0" i="0" dirty="0" err="1">
                <a:solidFill>
                  <a:srgbClr val="406F70"/>
                </a:solidFill>
              </a:rPr>
              <a:t>tem</a:t>
            </a:r>
            <a:r>
              <a:rPr lang="sl-SI" sz="2800" dirty="0">
                <a:solidFill>
                  <a:srgbClr val="406F70"/>
                </a:solidFill>
              </a:rPr>
              <a:t> modulu </a:t>
            </a:r>
            <a:r>
              <a:rPr lang="en-GB" sz="2800" b="0" i="0" dirty="0" err="1">
                <a:solidFill>
                  <a:srgbClr val="406F70"/>
                </a:solidFill>
              </a:rPr>
              <a:t>bomo</a:t>
            </a:r>
            <a:r>
              <a:rPr lang="en-GB" sz="2800" b="0" i="0" dirty="0">
                <a:solidFill>
                  <a:srgbClr val="406F70"/>
                </a:solidFill>
              </a:rPr>
              <a:t> </a:t>
            </a:r>
            <a:r>
              <a:rPr lang="en-GB" sz="2800" b="0" i="0" dirty="0" err="1">
                <a:solidFill>
                  <a:srgbClr val="406F70"/>
                </a:solidFill>
              </a:rPr>
              <a:t>spoznali</a:t>
            </a:r>
            <a:r>
              <a:rPr lang="en-GB" sz="2800" b="0" i="0" dirty="0">
                <a:solidFill>
                  <a:srgbClr val="406F70"/>
                </a:solidFill>
              </a:rPr>
              <a:t> </a:t>
            </a:r>
            <a:r>
              <a:rPr lang="en-GB" sz="2800" b="0" i="0" dirty="0" err="1">
                <a:solidFill>
                  <a:srgbClr val="406F70"/>
                </a:solidFill>
              </a:rPr>
              <a:t>podnebne</a:t>
            </a:r>
            <a:r>
              <a:rPr lang="en-GB" sz="2800" b="0" i="0" dirty="0">
                <a:solidFill>
                  <a:srgbClr val="406F70"/>
                </a:solidFill>
              </a:rPr>
              <a:t> </a:t>
            </a:r>
            <a:r>
              <a:rPr lang="en-GB" sz="2800" b="0" i="0" dirty="0" err="1">
                <a:solidFill>
                  <a:srgbClr val="406F70"/>
                </a:solidFill>
              </a:rPr>
              <a:t>spremembe</a:t>
            </a:r>
            <a:r>
              <a:rPr lang="en-GB" sz="2800" b="0" i="0" dirty="0">
                <a:solidFill>
                  <a:srgbClr val="406F70"/>
                </a:solidFill>
              </a:rPr>
              <a:t> in </a:t>
            </a:r>
            <a:r>
              <a:rPr lang="en-GB" sz="2800" b="0" i="0" dirty="0" err="1">
                <a:solidFill>
                  <a:srgbClr val="406F70"/>
                </a:solidFill>
              </a:rPr>
              <a:t>kako</a:t>
            </a:r>
            <a:r>
              <a:rPr lang="en-GB" sz="2800" b="0" i="0" dirty="0">
                <a:solidFill>
                  <a:srgbClr val="406F70"/>
                </a:solidFill>
              </a:rPr>
              <a:t> </a:t>
            </a:r>
            <a:r>
              <a:rPr lang="en-GB" sz="2800" b="0" i="0" dirty="0" err="1">
                <a:solidFill>
                  <a:srgbClr val="406F70"/>
                </a:solidFill>
              </a:rPr>
              <a:t>lahko</a:t>
            </a:r>
            <a:r>
              <a:rPr lang="en-GB" sz="2800" b="0" i="0" dirty="0">
                <a:solidFill>
                  <a:srgbClr val="406F70"/>
                </a:solidFill>
              </a:rPr>
              <a:t> </a:t>
            </a:r>
            <a:r>
              <a:rPr lang="en-GB" sz="2800" b="0" i="0" dirty="0" err="1">
                <a:solidFill>
                  <a:srgbClr val="406F70"/>
                </a:solidFill>
              </a:rPr>
              <a:t>kot</a:t>
            </a:r>
            <a:r>
              <a:rPr lang="en-GB" sz="2800" b="0" i="0" dirty="0">
                <a:solidFill>
                  <a:srgbClr val="406F70"/>
                </a:solidFill>
              </a:rPr>
              <a:t> </a:t>
            </a:r>
            <a:r>
              <a:rPr lang="en-GB" sz="2800" b="0" i="0" dirty="0" err="1">
                <a:solidFill>
                  <a:srgbClr val="406F70"/>
                </a:solidFill>
              </a:rPr>
              <a:t>ponudniki</a:t>
            </a:r>
            <a:r>
              <a:rPr lang="en-GB" sz="2800" b="0" i="0" dirty="0">
                <a:solidFill>
                  <a:srgbClr val="406F70"/>
                </a:solidFill>
              </a:rPr>
              <a:t> prehrambenih </a:t>
            </a:r>
            <a:r>
              <a:rPr lang="en-GB" sz="2800" b="0" i="0" dirty="0" err="1">
                <a:solidFill>
                  <a:srgbClr val="406F70"/>
                </a:solidFill>
              </a:rPr>
              <a:t>storitev</a:t>
            </a:r>
            <a:r>
              <a:rPr lang="en-GB" sz="2800" b="0" i="0" dirty="0">
                <a:solidFill>
                  <a:srgbClr val="406F70"/>
                </a:solidFill>
              </a:rPr>
              <a:t> </a:t>
            </a:r>
            <a:r>
              <a:rPr lang="en-GB" sz="2800" b="0" i="0" dirty="0" err="1">
                <a:solidFill>
                  <a:srgbClr val="406F70"/>
                </a:solidFill>
              </a:rPr>
              <a:t>vplivamo</a:t>
            </a:r>
            <a:r>
              <a:rPr lang="en-GB" sz="2800" b="0" i="0" dirty="0">
                <a:solidFill>
                  <a:srgbClr val="406F70"/>
                </a:solidFill>
              </a:rPr>
              <a:t> s </a:t>
            </a:r>
            <a:r>
              <a:rPr lang="en-GB" sz="2800" b="0" i="0" dirty="0" err="1">
                <a:solidFill>
                  <a:srgbClr val="406F70"/>
                </a:solidFill>
              </a:rPr>
              <a:t>svojimi</a:t>
            </a:r>
            <a:r>
              <a:rPr lang="en-GB" sz="2800" b="0" i="0" dirty="0">
                <a:solidFill>
                  <a:srgbClr val="406F70"/>
                </a:solidFill>
              </a:rPr>
              <a:t> </a:t>
            </a:r>
            <a:r>
              <a:rPr lang="en-GB" sz="2800" b="0" i="0" dirty="0" err="1">
                <a:solidFill>
                  <a:srgbClr val="406F70"/>
                </a:solidFill>
              </a:rPr>
              <a:t>dejanji</a:t>
            </a:r>
            <a:r>
              <a:rPr lang="en-GB" sz="2800" b="0" i="0" dirty="0">
                <a:solidFill>
                  <a:srgbClr val="406F70"/>
                </a:solidFill>
              </a:rPr>
              <a:t>.</a:t>
            </a:r>
            <a:endParaRPr lang="sl-SI" sz="2800" b="0" i="0" dirty="0">
              <a:solidFill>
                <a:srgbClr val="406F70"/>
              </a:solidFill>
            </a:endParaRPr>
          </a:p>
          <a:p>
            <a:endParaRPr lang="en-GB" sz="2800" b="0" i="0" dirty="0">
              <a:solidFill>
                <a:srgbClr val="406F70"/>
              </a:solidFill>
            </a:endParaRPr>
          </a:p>
          <a:p>
            <a:r>
              <a:rPr lang="en-GB" sz="2800" b="0" i="0" dirty="0" err="1">
                <a:solidFill>
                  <a:srgbClr val="406F70"/>
                </a:solidFill>
              </a:rPr>
              <a:t>Osredotočamo</a:t>
            </a:r>
            <a:r>
              <a:rPr lang="en-GB" sz="2800" b="0" i="0" dirty="0">
                <a:solidFill>
                  <a:srgbClr val="406F70"/>
                </a:solidFill>
              </a:rPr>
              <a:t> se na tri </a:t>
            </a:r>
            <a:r>
              <a:rPr lang="en-GB" sz="2800" b="0" i="0" dirty="0" err="1">
                <a:solidFill>
                  <a:srgbClr val="406F70"/>
                </a:solidFill>
              </a:rPr>
              <a:t>ključne</a:t>
            </a:r>
            <a:r>
              <a:rPr lang="en-GB" sz="2800" b="0" i="0" dirty="0">
                <a:solidFill>
                  <a:srgbClr val="406F70"/>
                </a:solidFill>
              </a:rPr>
              <a:t> </a:t>
            </a:r>
            <a:r>
              <a:rPr lang="en-GB" sz="2800" b="0" i="0" dirty="0" err="1">
                <a:solidFill>
                  <a:srgbClr val="406F70"/>
                </a:solidFill>
              </a:rPr>
              <a:t>teme</a:t>
            </a:r>
            <a:r>
              <a:rPr lang="sl-SI" sz="2800" b="0" i="0" dirty="0">
                <a:solidFill>
                  <a:srgbClr val="406F70"/>
                </a:solidFill>
              </a:rPr>
              <a:t>:</a:t>
            </a:r>
          </a:p>
        </p:txBody>
      </p:sp>
      <p:sp>
        <p:nvSpPr>
          <p:cNvPr id="4" name="Text Placeholder 3">
            <a:extLst>
              <a:ext uri="{FF2B5EF4-FFF2-40B4-BE49-F238E27FC236}">
                <a16:creationId xmlns:a16="http://schemas.microsoft.com/office/drawing/2014/main" id="{454E6469-9664-44D6-8EEF-0C34CE8A255A}"/>
              </a:ext>
            </a:extLst>
          </p:cNvPr>
          <p:cNvSpPr>
            <a:spLocks noGrp="1"/>
          </p:cNvSpPr>
          <p:nvPr>
            <p:ph type="body" sz="quarter" idx="15"/>
          </p:nvPr>
        </p:nvSpPr>
        <p:spPr/>
        <p:txBody>
          <a:bodyPr/>
          <a:lstStyle/>
          <a:p>
            <a:r>
              <a:rPr lang="en-US" dirty="0"/>
              <a:t>01</a:t>
            </a:r>
          </a:p>
        </p:txBody>
      </p:sp>
      <p:sp>
        <p:nvSpPr>
          <p:cNvPr id="5" name="Text Placeholder 4">
            <a:extLst>
              <a:ext uri="{FF2B5EF4-FFF2-40B4-BE49-F238E27FC236}">
                <a16:creationId xmlns:a16="http://schemas.microsoft.com/office/drawing/2014/main" id="{05511889-0F45-4A96-AAE6-B944445AEA69}"/>
              </a:ext>
            </a:extLst>
          </p:cNvPr>
          <p:cNvSpPr>
            <a:spLocks noGrp="1"/>
          </p:cNvSpPr>
          <p:nvPr>
            <p:ph type="body" sz="quarter" idx="12"/>
          </p:nvPr>
        </p:nvSpPr>
        <p:spPr/>
        <p:txBody>
          <a:bodyPr/>
          <a:lstStyle/>
          <a:p>
            <a:endParaRPr lang="en-US" dirty="0"/>
          </a:p>
          <a:p>
            <a:r>
              <a:rPr lang="sl-SI" sz="3600" b="1" dirty="0">
                <a:cs typeface="Calibri"/>
              </a:rPr>
              <a:t>Hrana in okolje</a:t>
            </a:r>
            <a:endParaRPr lang="en-US" sz="3600" b="1" dirty="0"/>
          </a:p>
          <a:p>
            <a:endParaRPr lang="en-US" dirty="0"/>
          </a:p>
        </p:txBody>
      </p:sp>
      <p:sp>
        <p:nvSpPr>
          <p:cNvPr id="6" name="Text Placeholder 5">
            <a:extLst>
              <a:ext uri="{FF2B5EF4-FFF2-40B4-BE49-F238E27FC236}">
                <a16:creationId xmlns:a16="http://schemas.microsoft.com/office/drawing/2014/main" id="{5A3979A1-CAFA-495E-ADFD-CA322DC49318}"/>
              </a:ext>
            </a:extLst>
          </p:cNvPr>
          <p:cNvSpPr>
            <a:spLocks noGrp="1"/>
          </p:cNvSpPr>
          <p:nvPr>
            <p:ph type="body" sz="quarter" idx="16"/>
          </p:nvPr>
        </p:nvSpPr>
        <p:spPr/>
        <p:txBody>
          <a:bodyPr/>
          <a:lstStyle/>
          <a:p>
            <a:r>
              <a:rPr lang="en-US" dirty="0"/>
              <a:t>02</a:t>
            </a:r>
            <a:endParaRPr lang="en-IE" dirty="0"/>
          </a:p>
        </p:txBody>
      </p:sp>
      <p:sp>
        <p:nvSpPr>
          <p:cNvPr id="7" name="Text Placeholder 6">
            <a:extLst>
              <a:ext uri="{FF2B5EF4-FFF2-40B4-BE49-F238E27FC236}">
                <a16:creationId xmlns:a16="http://schemas.microsoft.com/office/drawing/2014/main" id="{022E5219-7ACB-455F-9C7E-54B9CE3B0E5E}"/>
              </a:ext>
            </a:extLst>
          </p:cNvPr>
          <p:cNvSpPr>
            <a:spLocks noGrp="1"/>
          </p:cNvSpPr>
          <p:nvPr>
            <p:ph type="body" sz="quarter" idx="17"/>
          </p:nvPr>
        </p:nvSpPr>
        <p:spPr/>
        <p:txBody>
          <a:bodyPr>
            <a:normAutofit fontScale="92500" lnSpcReduction="10000"/>
          </a:bodyPr>
          <a:lstStyle/>
          <a:p>
            <a:endParaRPr lang="en-US" dirty="0"/>
          </a:p>
          <a:p>
            <a:r>
              <a:rPr lang="sl-SI" sz="3600" b="1" dirty="0"/>
              <a:t>Zmanjševanje živilskih odpadkov</a:t>
            </a:r>
            <a:endParaRPr lang="en-US" sz="3600" b="1" dirty="0">
              <a:cs typeface="Calibri" panose="020F0502020204030204"/>
            </a:endParaRPr>
          </a:p>
          <a:p>
            <a:endParaRPr lang="en-US" dirty="0"/>
          </a:p>
        </p:txBody>
      </p:sp>
      <p:sp>
        <p:nvSpPr>
          <p:cNvPr id="8" name="Text Placeholder 7">
            <a:extLst>
              <a:ext uri="{FF2B5EF4-FFF2-40B4-BE49-F238E27FC236}">
                <a16:creationId xmlns:a16="http://schemas.microsoft.com/office/drawing/2014/main" id="{C4494352-45B1-4038-BD8B-62E4C738F447}"/>
              </a:ext>
            </a:extLst>
          </p:cNvPr>
          <p:cNvSpPr>
            <a:spLocks noGrp="1"/>
          </p:cNvSpPr>
          <p:nvPr>
            <p:ph type="body" sz="quarter" idx="18"/>
          </p:nvPr>
        </p:nvSpPr>
        <p:spPr/>
        <p:txBody>
          <a:bodyPr/>
          <a:lstStyle/>
          <a:p>
            <a:r>
              <a:rPr lang="en-US" dirty="0"/>
              <a:t>03</a:t>
            </a:r>
            <a:endParaRPr lang="en-IE" dirty="0"/>
          </a:p>
        </p:txBody>
      </p:sp>
      <p:sp>
        <p:nvSpPr>
          <p:cNvPr id="9" name="Text Placeholder 8">
            <a:extLst>
              <a:ext uri="{FF2B5EF4-FFF2-40B4-BE49-F238E27FC236}">
                <a16:creationId xmlns:a16="http://schemas.microsoft.com/office/drawing/2014/main" id="{77704572-D160-43CC-A91A-F55B7729B4BE}"/>
              </a:ext>
            </a:extLst>
          </p:cNvPr>
          <p:cNvSpPr>
            <a:spLocks noGrp="1"/>
          </p:cNvSpPr>
          <p:nvPr>
            <p:ph type="body" sz="quarter" idx="19"/>
          </p:nvPr>
        </p:nvSpPr>
        <p:spPr/>
        <p:txBody>
          <a:bodyPr>
            <a:normAutofit/>
          </a:bodyPr>
          <a:lstStyle/>
          <a:p>
            <a:r>
              <a:rPr lang="sl-SI" sz="3600" b="1" dirty="0"/>
              <a:t>Trajnostna embalaža</a:t>
            </a:r>
            <a:endParaRPr lang="en-US" sz="3600" b="1" dirty="0">
              <a:cs typeface="Calibri"/>
            </a:endParaRPr>
          </a:p>
        </p:txBody>
      </p:sp>
    </p:spTree>
    <p:extLst>
      <p:ext uri="{BB962C8B-B14F-4D97-AF65-F5344CB8AC3E}">
        <p14:creationId xmlns:p14="http://schemas.microsoft.com/office/powerpoint/2010/main" val="3175674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A32314-A74B-459F-BC81-D7CD1BD48D3B}"/>
              </a:ext>
            </a:extLst>
          </p:cNvPr>
          <p:cNvSpPr>
            <a:spLocks noGrp="1"/>
          </p:cNvSpPr>
          <p:nvPr>
            <p:ph type="body" sz="quarter" idx="16"/>
          </p:nvPr>
        </p:nvSpPr>
        <p:spPr>
          <a:xfrm>
            <a:off x="5919692" y="909270"/>
            <a:ext cx="5279028" cy="697353"/>
          </a:xfrm>
        </p:spPr>
        <p:txBody>
          <a:bodyPr/>
          <a:lstStyle/>
          <a:p>
            <a:pPr algn="ctr"/>
            <a:r>
              <a:rPr lang="sl-SI" b="1" i="0" dirty="0">
                <a:solidFill>
                  <a:srgbClr val="F5C05B"/>
                </a:solidFill>
                <a:effectLst/>
                <a:latin typeface="acumin-pro-semi-condensed"/>
              </a:rPr>
              <a:t>Podnebju prijazni izdelki</a:t>
            </a:r>
            <a:endParaRPr lang="en-US" b="1" i="0" dirty="0">
              <a:solidFill>
                <a:srgbClr val="F5C05B"/>
              </a:solidFill>
              <a:effectLst/>
              <a:latin typeface="acumin-pro-semi-condensed"/>
            </a:endParaRPr>
          </a:p>
          <a:p>
            <a:pPr algn="ctr"/>
            <a:endParaRPr lang="en-IE" dirty="0"/>
          </a:p>
        </p:txBody>
      </p:sp>
      <p:sp>
        <p:nvSpPr>
          <p:cNvPr id="3" name="Text Placeholder 2">
            <a:extLst>
              <a:ext uri="{FF2B5EF4-FFF2-40B4-BE49-F238E27FC236}">
                <a16:creationId xmlns:a16="http://schemas.microsoft.com/office/drawing/2014/main" id="{4B0618B6-9A75-4D1B-859D-536C552103D3}"/>
              </a:ext>
            </a:extLst>
          </p:cNvPr>
          <p:cNvSpPr>
            <a:spLocks noGrp="1"/>
          </p:cNvSpPr>
          <p:nvPr>
            <p:ph type="body" sz="quarter" idx="17"/>
          </p:nvPr>
        </p:nvSpPr>
        <p:spPr>
          <a:xfrm>
            <a:off x="5280212" y="1953078"/>
            <a:ext cx="6463150" cy="3947440"/>
          </a:xfrm>
        </p:spPr>
        <p:txBody>
          <a:bodyPr/>
          <a:lstStyle/>
          <a:p>
            <a:pPr algn="l"/>
            <a:r>
              <a:rPr lang="en-US" b="1" i="0" dirty="0" err="1">
                <a:solidFill>
                  <a:srgbClr val="406F70"/>
                </a:solidFill>
                <a:effectLst/>
              </a:rPr>
              <a:t>Preusmeritev</a:t>
            </a:r>
            <a:r>
              <a:rPr lang="en-US" b="1" i="0" dirty="0">
                <a:solidFill>
                  <a:srgbClr val="406F70"/>
                </a:solidFill>
                <a:effectLst/>
              </a:rPr>
              <a:t> </a:t>
            </a:r>
            <a:r>
              <a:rPr lang="en-US" b="1" i="0" dirty="0" err="1">
                <a:solidFill>
                  <a:srgbClr val="406F70"/>
                </a:solidFill>
                <a:effectLst/>
              </a:rPr>
              <a:t>ponudbe</a:t>
            </a:r>
            <a:r>
              <a:rPr lang="sl-SI" b="1" dirty="0">
                <a:solidFill>
                  <a:srgbClr val="406F70"/>
                </a:solidFill>
              </a:rPr>
              <a:t> </a:t>
            </a:r>
            <a:r>
              <a:rPr lang="en-US" b="1" i="0" dirty="0" err="1">
                <a:solidFill>
                  <a:srgbClr val="406F70"/>
                </a:solidFill>
                <a:effectLst/>
              </a:rPr>
              <a:t>izdelkov</a:t>
            </a:r>
            <a:r>
              <a:rPr lang="sl-SI" b="1" i="0" dirty="0">
                <a:solidFill>
                  <a:srgbClr val="406F70"/>
                </a:solidFill>
                <a:effectLst/>
              </a:rPr>
              <a:t> pretežno mesnega izvora </a:t>
            </a:r>
            <a:r>
              <a:rPr lang="en-US" b="1" i="0" dirty="0">
                <a:solidFill>
                  <a:srgbClr val="406F70"/>
                </a:solidFill>
                <a:effectLst/>
              </a:rPr>
              <a:t>na </a:t>
            </a:r>
            <a:r>
              <a:rPr lang="en-US" b="1" i="0" dirty="0" err="1">
                <a:solidFill>
                  <a:srgbClr val="406F70"/>
                </a:solidFill>
                <a:effectLst/>
              </a:rPr>
              <a:t>živila</a:t>
            </a:r>
            <a:r>
              <a:rPr lang="en-US" b="1" i="0" dirty="0">
                <a:solidFill>
                  <a:srgbClr val="406F70"/>
                </a:solidFill>
                <a:effectLst/>
              </a:rPr>
              <a:t>, ki </a:t>
            </a:r>
            <a:r>
              <a:rPr lang="sl-SI" b="1" i="0" dirty="0">
                <a:solidFill>
                  <a:srgbClr val="406F70"/>
                </a:solidFill>
                <a:effectLst/>
              </a:rPr>
              <a:t>vsebujejo</a:t>
            </a:r>
            <a:r>
              <a:rPr lang="en-US" b="1" i="0" dirty="0">
                <a:solidFill>
                  <a:srgbClr val="406F70"/>
                </a:solidFill>
                <a:effectLst/>
              </a:rPr>
              <a:t> </a:t>
            </a:r>
            <a:r>
              <a:rPr lang="sl-SI" b="1" i="0" dirty="0">
                <a:solidFill>
                  <a:srgbClr val="406F70"/>
                </a:solidFill>
                <a:effectLst/>
              </a:rPr>
              <a:t>več rastlinskih virov</a:t>
            </a:r>
            <a:r>
              <a:rPr lang="en-US" b="1" i="0" dirty="0">
                <a:solidFill>
                  <a:srgbClr val="406F70"/>
                </a:solidFill>
                <a:effectLst/>
              </a:rPr>
              <a:t>, </a:t>
            </a:r>
            <a:r>
              <a:rPr lang="en-US" b="1" i="0" dirty="0" err="1">
                <a:solidFill>
                  <a:srgbClr val="406F70"/>
                </a:solidFill>
                <a:effectLst/>
              </a:rPr>
              <a:t>kot</a:t>
            </a:r>
            <a:r>
              <a:rPr lang="en-US" b="1" i="0" dirty="0">
                <a:solidFill>
                  <a:srgbClr val="406F70"/>
                </a:solidFill>
                <a:effectLst/>
              </a:rPr>
              <a:t> so </a:t>
            </a:r>
            <a:r>
              <a:rPr lang="en-US" b="1" i="0" dirty="0" err="1">
                <a:solidFill>
                  <a:srgbClr val="406F70"/>
                </a:solidFill>
                <a:effectLst/>
              </a:rPr>
              <a:t>zelenjava</a:t>
            </a:r>
            <a:r>
              <a:rPr lang="en-US" b="1" i="0" dirty="0">
                <a:solidFill>
                  <a:srgbClr val="406F70"/>
                </a:solidFill>
                <a:effectLst/>
              </a:rPr>
              <a:t>, </a:t>
            </a:r>
            <a:r>
              <a:rPr lang="en-US" b="1" i="0" dirty="0" err="1">
                <a:solidFill>
                  <a:srgbClr val="406F70"/>
                </a:solidFill>
                <a:effectLst/>
              </a:rPr>
              <a:t>sadje</a:t>
            </a:r>
            <a:r>
              <a:rPr lang="en-US" b="1" i="0" dirty="0">
                <a:solidFill>
                  <a:srgbClr val="406F70"/>
                </a:solidFill>
                <a:effectLst/>
              </a:rPr>
              <a:t> in </a:t>
            </a:r>
            <a:r>
              <a:rPr lang="en-US" b="1" i="0" dirty="0" err="1">
                <a:solidFill>
                  <a:srgbClr val="406F70"/>
                </a:solidFill>
                <a:effectLst/>
              </a:rPr>
              <a:t>stročnice</a:t>
            </a:r>
            <a:r>
              <a:rPr lang="en-US" b="1" i="0" dirty="0">
                <a:solidFill>
                  <a:srgbClr val="406F70"/>
                </a:solidFill>
                <a:effectLst/>
              </a:rPr>
              <a:t>, </a:t>
            </a:r>
            <a:r>
              <a:rPr lang="en-US" b="1" i="0" dirty="0" err="1">
                <a:solidFill>
                  <a:srgbClr val="406F70"/>
                </a:solidFill>
                <a:effectLst/>
              </a:rPr>
              <a:t>bo</a:t>
            </a:r>
            <a:r>
              <a:rPr lang="en-US" b="1" i="0" dirty="0">
                <a:solidFill>
                  <a:srgbClr val="406F70"/>
                </a:solidFill>
                <a:effectLst/>
              </a:rPr>
              <a:t> </a:t>
            </a:r>
            <a:r>
              <a:rPr lang="en-US" b="1" i="0" dirty="0" err="1">
                <a:solidFill>
                  <a:srgbClr val="406F70"/>
                </a:solidFill>
                <a:effectLst/>
              </a:rPr>
              <a:t>pripomogla</a:t>
            </a:r>
            <a:r>
              <a:rPr lang="en-US" b="1" i="0" dirty="0">
                <a:solidFill>
                  <a:srgbClr val="406F70"/>
                </a:solidFill>
                <a:effectLst/>
              </a:rPr>
              <a:t> k </a:t>
            </a:r>
            <a:r>
              <a:rPr lang="en-US" b="1" i="0" dirty="0" err="1">
                <a:solidFill>
                  <a:srgbClr val="406F70"/>
                </a:solidFill>
                <a:effectLst/>
              </a:rPr>
              <a:t>doseganju</a:t>
            </a:r>
            <a:r>
              <a:rPr lang="en-US" b="1" i="0" dirty="0">
                <a:solidFill>
                  <a:srgbClr val="406F70"/>
                </a:solidFill>
                <a:effectLst/>
              </a:rPr>
              <a:t> </a:t>
            </a:r>
            <a:r>
              <a:rPr lang="en-US" b="1" i="0" dirty="0" err="1">
                <a:solidFill>
                  <a:srgbClr val="406F70"/>
                </a:solidFill>
                <a:effectLst/>
              </a:rPr>
              <a:t>globalnih</a:t>
            </a:r>
            <a:r>
              <a:rPr lang="en-US" b="1" i="0" dirty="0">
                <a:solidFill>
                  <a:srgbClr val="406F70"/>
                </a:solidFill>
                <a:effectLst/>
              </a:rPr>
              <a:t> </a:t>
            </a:r>
            <a:r>
              <a:rPr lang="en-US" b="1" i="0" dirty="0" err="1">
                <a:solidFill>
                  <a:srgbClr val="406F70"/>
                </a:solidFill>
                <a:effectLst/>
              </a:rPr>
              <a:t>podnebnih</a:t>
            </a:r>
            <a:r>
              <a:rPr lang="en-US" b="1" i="0" dirty="0">
                <a:solidFill>
                  <a:srgbClr val="406F70"/>
                </a:solidFill>
                <a:effectLst/>
              </a:rPr>
              <a:t> </a:t>
            </a:r>
            <a:r>
              <a:rPr lang="en-US" b="1" i="0" dirty="0" err="1">
                <a:solidFill>
                  <a:srgbClr val="406F70"/>
                </a:solidFill>
                <a:effectLst/>
              </a:rPr>
              <a:t>ciljev</a:t>
            </a:r>
            <a:r>
              <a:rPr lang="en-US" b="1" i="0" dirty="0">
                <a:solidFill>
                  <a:srgbClr val="406F70"/>
                </a:solidFill>
                <a:effectLst/>
              </a:rPr>
              <a:t>.</a:t>
            </a:r>
          </a:p>
          <a:p>
            <a:pPr algn="l"/>
            <a:r>
              <a:rPr lang="en-US" i="0" dirty="0" err="1">
                <a:solidFill>
                  <a:srgbClr val="406F70"/>
                </a:solidFill>
                <a:effectLst/>
              </a:rPr>
              <a:t>Uvedba</a:t>
            </a:r>
            <a:r>
              <a:rPr lang="en-US" i="0" dirty="0">
                <a:solidFill>
                  <a:srgbClr val="406F70"/>
                </a:solidFill>
                <a:effectLst/>
              </a:rPr>
              <a:t> </a:t>
            </a:r>
            <a:r>
              <a:rPr lang="en-US" i="0" dirty="0" err="1">
                <a:solidFill>
                  <a:srgbClr val="406F70"/>
                </a:solidFill>
                <a:effectLst/>
              </a:rPr>
              <a:t>več</a:t>
            </a:r>
            <a:r>
              <a:rPr lang="en-US" i="0" dirty="0">
                <a:solidFill>
                  <a:srgbClr val="406F70"/>
                </a:solidFill>
                <a:effectLst/>
              </a:rPr>
              <a:t> </a:t>
            </a:r>
            <a:r>
              <a:rPr lang="en-US" i="0" dirty="0" err="1">
                <a:solidFill>
                  <a:srgbClr val="406F70"/>
                </a:solidFill>
                <a:effectLst/>
              </a:rPr>
              <a:t>živil</a:t>
            </a:r>
            <a:r>
              <a:rPr lang="en-US" i="0" dirty="0">
                <a:solidFill>
                  <a:srgbClr val="406F70"/>
                </a:solidFill>
                <a:effectLst/>
              </a:rPr>
              <a:t> </a:t>
            </a:r>
            <a:r>
              <a:rPr lang="en-US" i="0" dirty="0" err="1">
                <a:solidFill>
                  <a:srgbClr val="406F70"/>
                </a:solidFill>
                <a:effectLst/>
              </a:rPr>
              <a:t>rastlinskega</a:t>
            </a:r>
            <a:r>
              <a:rPr lang="en-US" i="0" dirty="0">
                <a:solidFill>
                  <a:srgbClr val="406F70"/>
                </a:solidFill>
                <a:effectLst/>
              </a:rPr>
              <a:t> </a:t>
            </a:r>
            <a:r>
              <a:rPr lang="en-US" i="0" dirty="0" err="1">
                <a:solidFill>
                  <a:srgbClr val="406F70"/>
                </a:solidFill>
                <a:effectLst/>
              </a:rPr>
              <a:t>izvora</a:t>
            </a:r>
            <a:r>
              <a:rPr lang="en-US" i="0" dirty="0">
                <a:solidFill>
                  <a:srgbClr val="406F70"/>
                </a:solidFill>
                <a:effectLst/>
              </a:rPr>
              <a:t> je </a:t>
            </a:r>
            <a:r>
              <a:rPr lang="en-US" i="0" dirty="0" err="1">
                <a:solidFill>
                  <a:srgbClr val="406F70"/>
                </a:solidFill>
                <a:effectLst/>
              </a:rPr>
              <a:t>pomemben</a:t>
            </a:r>
            <a:r>
              <a:rPr lang="en-US" i="0" dirty="0">
                <a:solidFill>
                  <a:srgbClr val="406F70"/>
                </a:solidFill>
                <a:effectLst/>
              </a:rPr>
              <a:t> </a:t>
            </a:r>
            <a:r>
              <a:rPr lang="en-US" i="0" dirty="0" err="1">
                <a:solidFill>
                  <a:srgbClr val="406F70"/>
                </a:solidFill>
                <a:effectLst/>
              </a:rPr>
              <a:t>način</a:t>
            </a:r>
            <a:r>
              <a:rPr lang="en-US" i="0" dirty="0">
                <a:solidFill>
                  <a:srgbClr val="406F70"/>
                </a:solidFill>
                <a:effectLst/>
              </a:rPr>
              <a:t> za </a:t>
            </a:r>
            <a:r>
              <a:rPr lang="en-US" i="0" dirty="0" err="1">
                <a:solidFill>
                  <a:srgbClr val="406F70"/>
                </a:solidFill>
                <a:effectLst/>
              </a:rPr>
              <a:t>zmanjšanje</a:t>
            </a:r>
            <a:r>
              <a:rPr lang="en-US" i="0" dirty="0">
                <a:solidFill>
                  <a:srgbClr val="406F70"/>
                </a:solidFill>
                <a:effectLst/>
              </a:rPr>
              <a:t> </a:t>
            </a:r>
            <a:r>
              <a:rPr lang="en-US" i="0" dirty="0" err="1">
                <a:solidFill>
                  <a:srgbClr val="406F70"/>
                </a:solidFill>
                <a:effectLst/>
              </a:rPr>
              <a:t>pritiska</a:t>
            </a:r>
            <a:r>
              <a:rPr lang="en-US" i="0" dirty="0">
                <a:solidFill>
                  <a:srgbClr val="406F70"/>
                </a:solidFill>
                <a:effectLst/>
              </a:rPr>
              <a:t> na </a:t>
            </a:r>
            <a:r>
              <a:rPr lang="en-US" i="0" dirty="0" err="1">
                <a:solidFill>
                  <a:srgbClr val="406F70"/>
                </a:solidFill>
                <a:effectLst/>
              </a:rPr>
              <a:t>podnebje</a:t>
            </a:r>
            <a:r>
              <a:rPr lang="en-US" i="0" dirty="0">
                <a:solidFill>
                  <a:srgbClr val="406F70"/>
                </a:solidFill>
                <a:effectLst/>
              </a:rPr>
              <a:t>. </a:t>
            </a:r>
            <a:r>
              <a:rPr lang="en-US" i="0" dirty="0" err="1">
                <a:solidFill>
                  <a:srgbClr val="406F70"/>
                </a:solidFill>
                <a:effectLst/>
              </a:rPr>
              <a:t>Vendar</a:t>
            </a:r>
            <a:r>
              <a:rPr lang="en-US" i="0" dirty="0">
                <a:solidFill>
                  <a:srgbClr val="406F70"/>
                </a:solidFill>
                <a:effectLst/>
              </a:rPr>
              <a:t> je za </a:t>
            </a:r>
            <a:r>
              <a:rPr lang="en-US" i="0" dirty="0" err="1">
                <a:solidFill>
                  <a:srgbClr val="406F70"/>
                </a:solidFill>
                <a:effectLst/>
              </a:rPr>
              <a:t>spremembo</a:t>
            </a:r>
            <a:r>
              <a:rPr lang="en-US" i="0" dirty="0">
                <a:solidFill>
                  <a:srgbClr val="406F70"/>
                </a:solidFill>
                <a:effectLst/>
              </a:rPr>
              <a:t> </a:t>
            </a:r>
            <a:r>
              <a:rPr lang="en-US" i="0" dirty="0" err="1">
                <a:solidFill>
                  <a:srgbClr val="406F70"/>
                </a:solidFill>
                <a:effectLst/>
              </a:rPr>
              <a:t>vedenja</a:t>
            </a:r>
            <a:r>
              <a:rPr lang="en-US" i="0" dirty="0">
                <a:solidFill>
                  <a:srgbClr val="406F70"/>
                </a:solidFill>
                <a:effectLst/>
              </a:rPr>
              <a:t> </a:t>
            </a:r>
            <a:r>
              <a:rPr lang="en-US" i="0" dirty="0" err="1">
                <a:solidFill>
                  <a:srgbClr val="406F70"/>
                </a:solidFill>
                <a:effectLst/>
              </a:rPr>
              <a:t>ljudi</a:t>
            </a:r>
            <a:r>
              <a:rPr lang="en-US" i="0" dirty="0">
                <a:solidFill>
                  <a:srgbClr val="406F70"/>
                </a:solidFill>
                <a:effectLst/>
              </a:rPr>
              <a:t> </a:t>
            </a:r>
            <a:r>
              <a:rPr lang="en-US" i="0" dirty="0" err="1">
                <a:solidFill>
                  <a:srgbClr val="406F70"/>
                </a:solidFill>
                <a:effectLst/>
              </a:rPr>
              <a:t>potrebno</a:t>
            </a:r>
            <a:r>
              <a:rPr lang="en-US" i="0" dirty="0">
                <a:solidFill>
                  <a:srgbClr val="406F70"/>
                </a:solidFill>
                <a:effectLst/>
              </a:rPr>
              <a:t> </a:t>
            </a:r>
            <a:r>
              <a:rPr lang="en-US" i="0" dirty="0" err="1">
                <a:solidFill>
                  <a:srgbClr val="406F70"/>
                </a:solidFill>
                <a:effectLst/>
              </a:rPr>
              <a:t>več</a:t>
            </a:r>
            <a:r>
              <a:rPr lang="en-US" i="0" dirty="0">
                <a:solidFill>
                  <a:srgbClr val="406F70"/>
                </a:solidFill>
                <a:effectLst/>
              </a:rPr>
              <a:t> </a:t>
            </a:r>
            <a:r>
              <a:rPr lang="en-US" i="0" dirty="0" err="1">
                <a:solidFill>
                  <a:srgbClr val="406F70"/>
                </a:solidFill>
                <a:effectLst/>
              </a:rPr>
              <a:t>kot</a:t>
            </a:r>
            <a:r>
              <a:rPr lang="en-US" i="0" dirty="0">
                <a:solidFill>
                  <a:srgbClr val="406F70"/>
                </a:solidFill>
                <a:effectLst/>
              </a:rPr>
              <a:t> le </a:t>
            </a:r>
            <a:r>
              <a:rPr lang="en-US" i="0" dirty="0" err="1">
                <a:solidFill>
                  <a:srgbClr val="406F70"/>
                </a:solidFill>
                <a:effectLst/>
              </a:rPr>
              <a:t>obveščanje</a:t>
            </a:r>
            <a:r>
              <a:rPr lang="en-US" i="0" dirty="0">
                <a:solidFill>
                  <a:srgbClr val="406F70"/>
                </a:solidFill>
                <a:effectLst/>
              </a:rPr>
              <a:t>. </a:t>
            </a:r>
            <a:r>
              <a:rPr lang="en-US" i="0" dirty="0" err="1">
                <a:solidFill>
                  <a:srgbClr val="406F70"/>
                </a:solidFill>
                <a:effectLst/>
              </a:rPr>
              <a:t>Zahteva</a:t>
            </a:r>
            <a:r>
              <a:rPr lang="en-US" i="0" dirty="0">
                <a:solidFill>
                  <a:srgbClr val="406F70"/>
                </a:solidFill>
                <a:effectLst/>
              </a:rPr>
              <a:t> </a:t>
            </a:r>
            <a:r>
              <a:rPr lang="en-US" i="0" dirty="0" err="1">
                <a:solidFill>
                  <a:srgbClr val="406F70"/>
                </a:solidFill>
                <a:effectLst/>
              </a:rPr>
              <a:t>tudi</a:t>
            </a:r>
            <a:r>
              <a:rPr lang="en-US" i="0" dirty="0">
                <a:solidFill>
                  <a:srgbClr val="406F70"/>
                </a:solidFill>
                <a:effectLst/>
              </a:rPr>
              <a:t> </a:t>
            </a:r>
            <a:r>
              <a:rPr lang="en-US" i="0" dirty="0" err="1">
                <a:solidFill>
                  <a:srgbClr val="406F70"/>
                </a:solidFill>
                <a:effectLst/>
              </a:rPr>
              <a:t>več</a:t>
            </a:r>
            <a:r>
              <a:rPr lang="en-US" i="0" dirty="0">
                <a:solidFill>
                  <a:srgbClr val="406F70"/>
                </a:solidFill>
                <a:effectLst/>
              </a:rPr>
              <a:t> </a:t>
            </a:r>
            <a:r>
              <a:rPr lang="en-US" i="0" dirty="0" err="1">
                <a:solidFill>
                  <a:srgbClr val="406F70"/>
                </a:solidFill>
                <a:effectLst/>
              </a:rPr>
              <a:t>razpoložljivih</a:t>
            </a:r>
            <a:r>
              <a:rPr lang="en-US" i="0" dirty="0">
                <a:solidFill>
                  <a:srgbClr val="406F70"/>
                </a:solidFill>
                <a:effectLst/>
              </a:rPr>
              <a:t> </a:t>
            </a:r>
            <a:r>
              <a:rPr lang="en-US" i="0" dirty="0" err="1">
                <a:solidFill>
                  <a:srgbClr val="406F70"/>
                </a:solidFill>
                <a:effectLst/>
              </a:rPr>
              <a:t>možnosti</a:t>
            </a:r>
            <a:r>
              <a:rPr lang="en-US" i="0" dirty="0">
                <a:solidFill>
                  <a:srgbClr val="406F70"/>
                </a:solidFill>
                <a:effectLst/>
              </a:rPr>
              <a:t>, ki </a:t>
            </a:r>
            <a:r>
              <a:rPr lang="en-US" i="0" dirty="0" err="1">
                <a:solidFill>
                  <a:srgbClr val="406F70"/>
                </a:solidFill>
                <a:effectLst/>
              </a:rPr>
              <a:t>jih</a:t>
            </a:r>
            <a:r>
              <a:rPr lang="en-US" i="0" dirty="0">
                <a:solidFill>
                  <a:srgbClr val="406F70"/>
                </a:solidFill>
                <a:effectLst/>
              </a:rPr>
              <a:t> </a:t>
            </a:r>
            <a:r>
              <a:rPr lang="en-US" i="0" dirty="0" err="1">
                <a:solidFill>
                  <a:srgbClr val="406F70"/>
                </a:solidFill>
                <a:effectLst/>
              </a:rPr>
              <a:t>bodo</a:t>
            </a:r>
            <a:r>
              <a:rPr lang="en-US" i="0" dirty="0">
                <a:solidFill>
                  <a:srgbClr val="406F70"/>
                </a:solidFill>
                <a:effectLst/>
              </a:rPr>
              <a:t> </a:t>
            </a:r>
            <a:r>
              <a:rPr lang="en-US" i="0" dirty="0" err="1">
                <a:solidFill>
                  <a:srgbClr val="406F70"/>
                </a:solidFill>
                <a:effectLst/>
              </a:rPr>
              <a:t>potrošniki</a:t>
            </a:r>
            <a:r>
              <a:rPr lang="en-US" i="0" dirty="0">
                <a:solidFill>
                  <a:srgbClr val="406F70"/>
                </a:solidFill>
                <a:effectLst/>
              </a:rPr>
              <a:t> </a:t>
            </a:r>
            <a:r>
              <a:rPr lang="en-US" i="0" dirty="0" err="1">
                <a:solidFill>
                  <a:srgbClr val="406F70"/>
                </a:solidFill>
                <a:effectLst/>
              </a:rPr>
              <a:t>želeli</a:t>
            </a:r>
            <a:r>
              <a:rPr lang="en-US" i="0" dirty="0">
                <a:solidFill>
                  <a:srgbClr val="406F70"/>
                </a:solidFill>
                <a:effectLst/>
              </a:rPr>
              <a:t> </a:t>
            </a:r>
            <a:r>
              <a:rPr lang="en-US" i="0" dirty="0" err="1">
                <a:solidFill>
                  <a:srgbClr val="406F70"/>
                </a:solidFill>
                <a:effectLst/>
              </a:rPr>
              <a:t>izbrati</a:t>
            </a:r>
            <a:r>
              <a:rPr lang="en-US" i="0" dirty="0">
                <a:solidFill>
                  <a:srgbClr val="406F70"/>
                </a:solidFill>
                <a:effectLst/>
              </a:rPr>
              <a:t>. Tu </a:t>
            </a:r>
            <a:r>
              <a:rPr lang="en-US" i="0" dirty="0" err="1">
                <a:solidFill>
                  <a:srgbClr val="406F70"/>
                </a:solidFill>
                <a:effectLst/>
              </a:rPr>
              <a:t>lahko</a:t>
            </a:r>
            <a:r>
              <a:rPr lang="en-US" i="0" dirty="0">
                <a:solidFill>
                  <a:srgbClr val="406F70"/>
                </a:solidFill>
                <a:effectLst/>
              </a:rPr>
              <a:t> </a:t>
            </a:r>
            <a:r>
              <a:rPr lang="en-US" i="0" dirty="0" err="1">
                <a:solidFill>
                  <a:srgbClr val="406F70"/>
                </a:solidFill>
                <a:effectLst/>
              </a:rPr>
              <a:t>kot</a:t>
            </a:r>
            <a:r>
              <a:rPr lang="en-US" i="0" dirty="0">
                <a:solidFill>
                  <a:srgbClr val="406F70"/>
                </a:solidFill>
                <a:effectLst/>
              </a:rPr>
              <a:t> </a:t>
            </a:r>
            <a:r>
              <a:rPr lang="en-US" i="0" dirty="0" err="1">
                <a:solidFill>
                  <a:srgbClr val="406F70"/>
                </a:solidFill>
                <a:effectLst/>
              </a:rPr>
              <a:t>ponudnik</a:t>
            </a:r>
            <a:r>
              <a:rPr lang="en-US" i="0" dirty="0">
                <a:solidFill>
                  <a:srgbClr val="406F70"/>
                </a:solidFill>
                <a:effectLst/>
              </a:rPr>
              <a:t> prehrambenih </a:t>
            </a:r>
            <a:r>
              <a:rPr lang="en-US" i="0" dirty="0" err="1">
                <a:solidFill>
                  <a:srgbClr val="406F70"/>
                </a:solidFill>
                <a:effectLst/>
              </a:rPr>
              <a:t>storitev</a:t>
            </a:r>
            <a:r>
              <a:rPr lang="en-US" i="0" dirty="0">
                <a:solidFill>
                  <a:srgbClr val="406F70"/>
                </a:solidFill>
                <a:effectLst/>
              </a:rPr>
              <a:t> </a:t>
            </a:r>
            <a:r>
              <a:rPr lang="en-US" i="0" dirty="0" err="1">
                <a:solidFill>
                  <a:srgbClr val="406F70"/>
                </a:solidFill>
                <a:effectLst/>
              </a:rPr>
              <a:t>izkoristite</a:t>
            </a:r>
            <a:r>
              <a:rPr lang="en-US" i="0" dirty="0">
                <a:solidFill>
                  <a:srgbClr val="406F70"/>
                </a:solidFill>
                <a:effectLst/>
              </a:rPr>
              <a:t> </a:t>
            </a:r>
            <a:r>
              <a:rPr lang="en-US" i="0" dirty="0" err="1">
                <a:solidFill>
                  <a:srgbClr val="406F70"/>
                </a:solidFill>
                <a:effectLst/>
              </a:rPr>
              <a:t>priložnost</a:t>
            </a:r>
            <a:r>
              <a:rPr lang="en-US" i="0" dirty="0">
                <a:solidFill>
                  <a:srgbClr val="406F70"/>
                </a:solidFill>
                <a:effectLst/>
              </a:rPr>
              <a:t>.</a:t>
            </a:r>
          </a:p>
          <a:p>
            <a:br>
              <a:rPr lang="en-US" dirty="0">
                <a:solidFill>
                  <a:srgbClr val="406F70"/>
                </a:solidFill>
              </a:rPr>
            </a:br>
            <a:endParaRPr lang="en-US" b="1" i="0" dirty="0">
              <a:solidFill>
                <a:srgbClr val="406F70"/>
              </a:solidFill>
              <a:effectLst/>
            </a:endParaRPr>
          </a:p>
          <a:p>
            <a:endParaRPr lang="en-IE" dirty="0"/>
          </a:p>
        </p:txBody>
      </p:sp>
      <p:pic>
        <p:nvPicPr>
          <p:cNvPr id="6" name="Picture Placeholder 5" descr="A close-up of some fruit&#10;&#10;Description automatically generated with medium confidence">
            <a:extLst>
              <a:ext uri="{FF2B5EF4-FFF2-40B4-BE49-F238E27FC236}">
                <a16:creationId xmlns:a16="http://schemas.microsoft.com/office/drawing/2014/main" id="{E82BCE30-2C62-4A12-9CE7-796ED4BEE430}"/>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l="-12338" t="-17128" r="-43076" b="-62994"/>
          <a:stretch/>
        </p:blipFill>
        <p:spPr>
          <a:xfrm>
            <a:off x="0" y="-14989"/>
            <a:ext cx="5651292" cy="6261962"/>
          </a:xfrm>
        </p:spPr>
      </p:pic>
    </p:spTree>
    <p:extLst>
      <p:ext uri="{BB962C8B-B14F-4D97-AF65-F5344CB8AC3E}">
        <p14:creationId xmlns:p14="http://schemas.microsoft.com/office/powerpoint/2010/main" val="902041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A6C48E-DFFF-4E51-9B33-EE8D5110D495}"/>
              </a:ext>
            </a:extLst>
          </p:cNvPr>
          <p:cNvSpPr>
            <a:spLocks noGrp="1"/>
          </p:cNvSpPr>
          <p:nvPr>
            <p:ph type="body" sz="quarter" idx="19"/>
          </p:nvPr>
        </p:nvSpPr>
        <p:spPr>
          <a:xfrm>
            <a:off x="2762905" y="354871"/>
            <a:ext cx="8775233" cy="1160989"/>
          </a:xfrm>
        </p:spPr>
        <p:txBody>
          <a:bodyPr>
            <a:normAutofit/>
          </a:bodyPr>
          <a:lstStyle/>
          <a:p>
            <a:r>
              <a:rPr lang="sl-SI" b="1" dirty="0">
                <a:solidFill>
                  <a:srgbClr val="F5C05B"/>
                </a:solidFill>
                <a:cs typeface="Calibri"/>
              </a:rPr>
              <a:t>Vpogled v </a:t>
            </a:r>
            <a:r>
              <a:rPr lang="sl-SI" b="1" dirty="0" err="1">
                <a:solidFill>
                  <a:srgbClr val="F5C05B"/>
                </a:solidFill>
                <a:cs typeface="Calibri"/>
              </a:rPr>
              <a:t>ogljični</a:t>
            </a:r>
            <a:r>
              <a:rPr lang="sl-SI" b="1" dirty="0">
                <a:solidFill>
                  <a:srgbClr val="F5C05B"/>
                </a:solidFill>
                <a:cs typeface="Calibri"/>
              </a:rPr>
              <a:t> odtis hrane</a:t>
            </a:r>
            <a:endParaRPr lang="en-US" b="1" dirty="0">
              <a:solidFill>
                <a:srgbClr val="F5C05B"/>
              </a:solidFill>
              <a:cs typeface="Calibri"/>
            </a:endParaRPr>
          </a:p>
        </p:txBody>
      </p:sp>
      <p:sp>
        <p:nvSpPr>
          <p:cNvPr id="3" name="Text Placeholder 2">
            <a:extLst>
              <a:ext uri="{FF2B5EF4-FFF2-40B4-BE49-F238E27FC236}">
                <a16:creationId xmlns:a16="http://schemas.microsoft.com/office/drawing/2014/main" id="{028EF8A6-67CE-4EE3-A4C6-5F53A836DD14}"/>
              </a:ext>
            </a:extLst>
          </p:cNvPr>
          <p:cNvSpPr>
            <a:spLocks noGrp="1"/>
          </p:cNvSpPr>
          <p:nvPr>
            <p:ph type="body" sz="quarter" idx="20"/>
          </p:nvPr>
        </p:nvSpPr>
        <p:spPr>
          <a:xfrm>
            <a:off x="521284" y="1183342"/>
            <a:ext cx="11301832" cy="5060898"/>
          </a:xfrm>
        </p:spPr>
        <p:txBody>
          <a:bodyPr/>
          <a:lstStyle/>
          <a:p>
            <a:pPr algn="just"/>
            <a:r>
              <a:rPr lang="sl-SI" b="0" i="0" dirty="0">
                <a:solidFill>
                  <a:srgbClr val="085156"/>
                </a:solidFill>
                <a:effectLst/>
              </a:rPr>
              <a:t>		</a:t>
            </a:r>
            <a:r>
              <a:rPr lang="en-GB" b="0" i="0" dirty="0" err="1">
                <a:solidFill>
                  <a:srgbClr val="085156"/>
                </a:solidFill>
                <a:effectLst/>
              </a:rPr>
              <a:t>Vaš</a:t>
            </a:r>
            <a:r>
              <a:rPr lang="en-GB" b="0" i="0" dirty="0">
                <a:solidFill>
                  <a:srgbClr val="085156"/>
                </a:solidFill>
                <a:effectLst/>
              </a:rPr>
              <a:t> </a:t>
            </a:r>
            <a:r>
              <a:rPr lang="en-GB" b="0" i="0" dirty="0" err="1">
                <a:solidFill>
                  <a:srgbClr val="085156"/>
                </a:solidFill>
                <a:effectLst/>
              </a:rPr>
              <a:t>ogljični</a:t>
            </a:r>
            <a:r>
              <a:rPr lang="en-GB" b="0" i="0" dirty="0">
                <a:solidFill>
                  <a:srgbClr val="085156"/>
                </a:solidFill>
                <a:effectLst/>
              </a:rPr>
              <a:t> </a:t>
            </a:r>
            <a:r>
              <a:rPr lang="en-GB" b="0" i="0" dirty="0" err="1">
                <a:solidFill>
                  <a:srgbClr val="085156"/>
                </a:solidFill>
                <a:effectLst/>
              </a:rPr>
              <a:t>odtis</a:t>
            </a:r>
            <a:r>
              <a:rPr lang="en-GB" b="0" i="0" dirty="0">
                <a:solidFill>
                  <a:srgbClr val="085156"/>
                </a:solidFill>
                <a:effectLst/>
              </a:rPr>
              <a:t> je </a:t>
            </a:r>
            <a:r>
              <a:rPr lang="en-GB" b="0" i="0" dirty="0" err="1">
                <a:solidFill>
                  <a:srgbClr val="085156"/>
                </a:solidFill>
                <a:effectLst/>
              </a:rPr>
              <a:t>količina</a:t>
            </a:r>
            <a:r>
              <a:rPr lang="en-GB" b="0" i="0" dirty="0">
                <a:solidFill>
                  <a:srgbClr val="085156"/>
                </a:solidFill>
                <a:effectLst/>
              </a:rPr>
              <a:t> </a:t>
            </a:r>
            <a:r>
              <a:rPr lang="en-GB" b="0" i="0" dirty="0" err="1">
                <a:solidFill>
                  <a:srgbClr val="085156"/>
                </a:solidFill>
                <a:effectLst/>
              </a:rPr>
              <a:t>energije</a:t>
            </a:r>
            <a:r>
              <a:rPr lang="en-GB" b="0" i="0" dirty="0">
                <a:solidFill>
                  <a:srgbClr val="085156"/>
                </a:solidFill>
                <a:effectLst/>
              </a:rPr>
              <a:t>, </a:t>
            </a:r>
            <a:r>
              <a:rPr lang="en-GB" b="0" i="0" dirty="0" err="1">
                <a:solidFill>
                  <a:srgbClr val="085156"/>
                </a:solidFill>
                <a:effectLst/>
              </a:rPr>
              <a:t>toplogrednih</a:t>
            </a:r>
            <a:r>
              <a:rPr lang="en-GB" b="0" i="0" dirty="0">
                <a:solidFill>
                  <a:srgbClr val="085156"/>
                </a:solidFill>
                <a:effectLst/>
              </a:rPr>
              <a:t> </a:t>
            </a:r>
            <a:r>
              <a:rPr lang="en-GB" b="0" i="0" dirty="0" err="1">
                <a:solidFill>
                  <a:srgbClr val="085156"/>
                </a:solidFill>
                <a:effectLst/>
              </a:rPr>
              <a:t>plinov</a:t>
            </a:r>
            <a:r>
              <a:rPr lang="en-GB" b="0" i="0" dirty="0">
                <a:solidFill>
                  <a:srgbClr val="085156"/>
                </a:solidFill>
                <a:effectLst/>
              </a:rPr>
              <a:t> in </a:t>
            </a:r>
            <a:r>
              <a:rPr lang="en-GB" b="0" i="0" dirty="0" err="1">
                <a:solidFill>
                  <a:srgbClr val="085156"/>
                </a:solidFill>
                <a:effectLst/>
              </a:rPr>
              <a:t>odpadkov</a:t>
            </a:r>
            <a:r>
              <a:rPr lang="en-GB" b="0" i="0" dirty="0">
                <a:solidFill>
                  <a:srgbClr val="085156"/>
                </a:solidFill>
                <a:effectLst/>
              </a:rPr>
              <a:t>, ki </a:t>
            </a:r>
            <a:r>
              <a:rPr lang="en-GB" b="0" i="0" dirty="0" err="1">
                <a:solidFill>
                  <a:srgbClr val="085156"/>
                </a:solidFill>
                <a:effectLst/>
              </a:rPr>
              <a:t>jih</a:t>
            </a:r>
            <a:r>
              <a:rPr lang="en-GB" b="0" i="0" dirty="0">
                <a:solidFill>
                  <a:srgbClr val="085156"/>
                </a:solidFill>
                <a:effectLst/>
              </a:rPr>
              <a:t> </a:t>
            </a:r>
            <a:r>
              <a:rPr lang="sl-SI" b="0" i="0" dirty="0">
                <a:solidFill>
                  <a:srgbClr val="085156"/>
                </a:solidFill>
                <a:effectLst/>
              </a:rPr>
              <a:t>		</a:t>
            </a:r>
            <a:r>
              <a:rPr lang="en-GB" b="0" i="0" dirty="0">
                <a:solidFill>
                  <a:srgbClr val="085156"/>
                </a:solidFill>
                <a:effectLst/>
              </a:rPr>
              <a:t>v </a:t>
            </a:r>
            <a:r>
              <a:rPr lang="en-GB" b="0" i="0" dirty="0" err="1">
                <a:solidFill>
                  <a:srgbClr val="085156"/>
                </a:solidFill>
                <a:effectLst/>
              </a:rPr>
              <a:t>danem</a:t>
            </a:r>
            <a:r>
              <a:rPr lang="en-GB" b="0" i="0" dirty="0">
                <a:solidFill>
                  <a:srgbClr val="085156"/>
                </a:solidFill>
                <a:effectLst/>
              </a:rPr>
              <a:t> </a:t>
            </a:r>
            <a:r>
              <a:rPr lang="en-GB" b="0" i="0" dirty="0" err="1">
                <a:solidFill>
                  <a:srgbClr val="085156"/>
                </a:solidFill>
                <a:effectLst/>
              </a:rPr>
              <a:t>dnevu</a:t>
            </a:r>
            <a:r>
              <a:rPr lang="en-GB" b="0" i="0" dirty="0">
                <a:solidFill>
                  <a:srgbClr val="085156"/>
                </a:solidFill>
                <a:effectLst/>
              </a:rPr>
              <a:t> </a:t>
            </a:r>
            <a:r>
              <a:rPr lang="en-GB" b="0" i="0" dirty="0" err="1">
                <a:solidFill>
                  <a:srgbClr val="085156"/>
                </a:solidFill>
                <a:effectLst/>
              </a:rPr>
              <a:t>proizvede</a:t>
            </a:r>
            <a:r>
              <a:rPr lang="sl-SI" b="0" i="0" dirty="0">
                <a:solidFill>
                  <a:srgbClr val="085156"/>
                </a:solidFill>
                <a:effectLst/>
              </a:rPr>
              <a:t>jo</a:t>
            </a:r>
            <a:r>
              <a:rPr lang="en-GB" b="0" i="0" dirty="0">
                <a:solidFill>
                  <a:srgbClr val="085156"/>
                </a:solidFill>
                <a:effectLst/>
              </a:rPr>
              <a:t> </a:t>
            </a:r>
            <a:r>
              <a:rPr lang="en-GB" b="0" i="0" dirty="0" err="1">
                <a:solidFill>
                  <a:srgbClr val="085156"/>
                </a:solidFill>
                <a:effectLst/>
              </a:rPr>
              <a:t>podjetj</a:t>
            </a:r>
            <a:r>
              <a:rPr lang="sl-SI" b="0" i="0" dirty="0">
                <a:solidFill>
                  <a:srgbClr val="085156"/>
                </a:solidFill>
                <a:effectLst/>
              </a:rPr>
              <a:t>a</a:t>
            </a:r>
            <a:r>
              <a:rPr lang="en-GB" b="0" i="0" dirty="0">
                <a:solidFill>
                  <a:srgbClr val="085156"/>
                </a:solidFill>
                <a:effectLst/>
              </a:rPr>
              <a:t> za </a:t>
            </a:r>
            <a:r>
              <a:rPr lang="en-GB" b="0" i="0" dirty="0" err="1">
                <a:solidFill>
                  <a:srgbClr val="085156"/>
                </a:solidFill>
                <a:effectLst/>
              </a:rPr>
              <a:t>pripravo</a:t>
            </a:r>
            <a:r>
              <a:rPr lang="en-GB" b="0" i="0" dirty="0">
                <a:solidFill>
                  <a:srgbClr val="085156"/>
                </a:solidFill>
                <a:effectLst/>
              </a:rPr>
              <a:t> </a:t>
            </a:r>
            <a:r>
              <a:rPr lang="en-GB" b="0" i="0" dirty="0" err="1">
                <a:solidFill>
                  <a:srgbClr val="085156"/>
                </a:solidFill>
                <a:effectLst/>
              </a:rPr>
              <a:t>hrane</a:t>
            </a:r>
            <a:r>
              <a:rPr lang="en-GB" b="0" i="0" dirty="0">
                <a:solidFill>
                  <a:srgbClr val="085156"/>
                </a:solidFill>
                <a:effectLst/>
              </a:rPr>
              <a:t>. Z </a:t>
            </a:r>
            <a:r>
              <a:rPr lang="en-GB" b="0" i="0" dirty="0" err="1">
                <a:solidFill>
                  <a:srgbClr val="085156"/>
                </a:solidFill>
                <a:effectLst/>
              </a:rPr>
              <a:t>uvedbo</a:t>
            </a:r>
            <a:r>
              <a:rPr lang="en-GB" b="0" i="0" dirty="0">
                <a:solidFill>
                  <a:srgbClr val="085156"/>
                </a:solidFill>
                <a:effectLst/>
              </a:rPr>
              <a:t> </a:t>
            </a:r>
            <a:r>
              <a:rPr lang="sl-SI" b="0" i="0" dirty="0">
                <a:solidFill>
                  <a:srgbClr val="085156"/>
                </a:solidFill>
                <a:effectLst/>
              </a:rPr>
              <a:t>jedilnika</a:t>
            </a:r>
            <a:r>
              <a:rPr lang="en-GB" b="0" i="0" dirty="0">
                <a:solidFill>
                  <a:srgbClr val="085156"/>
                </a:solidFill>
                <a:effectLst/>
              </a:rPr>
              <a:t>, </a:t>
            </a:r>
            <a:r>
              <a:rPr lang="sl-SI" b="0" i="0" dirty="0">
                <a:solidFill>
                  <a:srgbClr val="085156"/>
                </a:solidFill>
                <a:effectLst/>
              </a:rPr>
              <a:t>		</a:t>
            </a:r>
            <a:r>
              <a:rPr lang="en-GB" b="0" i="0" dirty="0">
                <a:solidFill>
                  <a:srgbClr val="085156"/>
                </a:solidFill>
                <a:effectLst/>
              </a:rPr>
              <a:t>ki </a:t>
            </a:r>
            <a:r>
              <a:rPr lang="en-GB" b="0" i="0" dirty="0" err="1">
                <a:solidFill>
                  <a:srgbClr val="085156"/>
                </a:solidFill>
                <a:effectLst/>
              </a:rPr>
              <a:t>upošteva</a:t>
            </a:r>
            <a:r>
              <a:rPr lang="en-GB" b="0" i="0" dirty="0">
                <a:solidFill>
                  <a:srgbClr val="085156"/>
                </a:solidFill>
                <a:effectLst/>
              </a:rPr>
              <a:t> </a:t>
            </a:r>
            <a:r>
              <a:rPr lang="en-GB" b="0" i="0" dirty="0" err="1">
                <a:solidFill>
                  <a:srgbClr val="085156"/>
                </a:solidFill>
                <a:effectLst/>
              </a:rPr>
              <a:t>ogljični</a:t>
            </a:r>
            <a:r>
              <a:rPr lang="en-GB" b="0" i="0" dirty="0">
                <a:solidFill>
                  <a:srgbClr val="085156"/>
                </a:solidFill>
                <a:effectLst/>
              </a:rPr>
              <a:t> </a:t>
            </a:r>
            <a:r>
              <a:rPr lang="en-GB" b="0" i="0" dirty="0" err="1">
                <a:solidFill>
                  <a:srgbClr val="085156"/>
                </a:solidFill>
                <a:effectLst/>
              </a:rPr>
              <a:t>odtis</a:t>
            </a:r>
            <a:r>
              <a:rPr lang="en-GB" b="0" i="0" dirty="0">
                <a:solidFill>
                  <a:srgbClr val="085156"/>
                </a:solidFill>
                <a:effectLst/>
              </a:rPr>
              <a:t>, </a:t>
            </a:r>
            <a:r>
              <a:rPr lang="en-GB" b="0" i="0" dirty="0" err="1">
                <a:solidFill>
                  <a:srgbClr val="085156"/>
                </a:solidFill>
                <a:effectLst/>
              </a:rPr>
              <a:t>dajete</a:t>
            </a:r>
            <a:r>
              <a:rPr lang="en-GB" b="0" i="0" dirty="0">
                <a:solidFill>
                  <a:srgbClr val="085156"/>
                </a:solidFill>
                <a:effectLst/>
              </a:rPr>
              <a:t> </a:t>
            </a:r>
            <a:r>
              <a:rPr lang="en-GB" b="0" i="0" dirty="0" err="1">
                <a:solidFill>
                  <a:srgbClr val="085156"/>
                </a:solidFill>
                <a:effectLst/>
              </a:rPr>
              <a:t>potrošniku</a:t>
            </a:r>
            <a:r>
              <a:rPr lang="en-GB" b="0" i="0" dirty="0">
                <a:solidFill>
                  <a:srgbClr val="085156"/>
                </a:solidFill>
                <a:effectLst/>
              </a:rPr>
              <a:t> </a:t>
            </a:r>
            <a:r>
              <a:rPr lang="en-GB" b="0" i="0" dirty="0" err="1">
                <a:solidFill>
                  <a:srgbClr val="085156"/>
                </a:solidFill>
                <a:effectLst/>
              </a:rPr>
              <a:t>moč</a:t>
            </a:r>
            <a:r>
              <a:rPr lang="en-GB" b="0" i="0" dirty="0">
                <a:solidFill>
                  <a:srgbClr val="085156"/>
                </a:solidFill>
                <a:effectLst/>
              </a:rPr>
              <a:t>, da se na </a:t>
            </a:r>
            <a:r>
              <a:rPr lang="en-GB" b="0" i="0" dirty="0" err="1">
                <a:solidFill>
                  <a:srgbClr val="085156"/>
                </a:solidFill>
                <a:effectLst/>
              </a:rPr>
              <a:t>podlagi</a:t>
            </a:r>
            <a:r>
              <a:rPr lang="en-GB" b="0" i="0" dirty="0">
                <a:solidFill>
                  <a:srgbClr val="085156"/>
                </a:solidFill>
                <a:effectLst/>
              </a:rPr>
              <a:t> </a:t>
            </a:r>
            <a:r>
              <a:rPr lang="sl-SI" b="0" i="0" dirty="0">
                <a:solidFill>
                  <a:srgbClr val="085156"/>
                </a:solidFill>
                <a:effectLst/>
              </a:rPr>
              <a:t>				</a:t>
            </a:r>
            <a:r>
              <a:rPr lang="en-GB" b="0" i="0" dirty="0" err="1">
                <a:solidFill>
                  <a:srgbClr val="085156"/>
                </a:solidFill>
                <a:effectLst/>
              </a:rPr>
              <a:t>informacij</a:t>
            </a:r>
            <a:r>
              <a:rPr lang="en-GB" b="0" i="0" dirty="0">
                <a:solidFill>
                  <a:srgbClr val="085156"/>
                </a:solidFill>
                <a:effectLst/>
              </a:rPr>
              <a:t> </a:t>
            </a:r>
            <a:r>
              <a:rPr lang="en-GB" b="0" i="0" dirty="0" err="1">
                <a:solidFill>
                  <a:srgbClr val="085156"/>
                </a:solidFill>
                <a:effectLst/>
              </a:rPr>
              <a:t>odloča</a:t>
            </a:r>
            <a:r>
              <a:rPr lang="en-GB" b="0" i="0" dirty="0">
                <a:solidFill>
                  <a:srgbClr val="085156"/>
                </a:solidFill>
                <a:effectLst/>
              </a:rPr>
              <a:t> o </a:t>
            </a:r>
            <a:r>
              <a:rPr lang="en-GB" b="0" i="0" dirty="0" err="1">
                <a:solidFill>
                  <a:srgbClr val="085156"/>
                </a:solidFill>
                <a:effectLst/>
              </a:rPr>
              <a:t>tem</a:t>
            </a:r>
            <a:r>
              <a:rPr lang="en-GB" b="0" i="0" dirty="0">
                <a:solidFill>
                  <a:srgbClr val="085156"/>
                </a:solidFill>
                <a:effectLst/>
              </a:rPr>
              <a:t>, </a:t>
            </a:r>
            <a:r>
              <a:rPr lang="en-GB" b="0" i="0" dirty="0" err="1">
                <a:solidFill>
                  <a:srgbClr val="085156"/>
                </a:solidFill>
                <a:effectLst/>
              </a:rPr>
              <a:t>kaj</a:t>
            </a:r>
            <a:r>
              <a:rPr lang="en-GB" b="0" i="0" dirty="0">
                <a:solidFill>
                  <a:srgbClr val="085156"/>
                </a:solidFill>
                <a:effectLst/>
              </a:rPr>
              <a:t> </a:t>
            </a:r>
            <a:r>
              <a:rPr lang="en-GB" b="0" i="0" dirty="0" err="1">
                <a:solidFill>
                  <a:srgbClr val="085156"/>
                </a:solidFill>
                <a:effectLst/>
              </a:rPr>
              <a:t>bo</a:t>
            </a:r>
            <a:r>
              <a:rPr lang="en-GB" b="0" i="0" dirty="0">
                <a:solidFill>
                  <a:srgbClr val="085156"/>
                </a:solidFill>
                <a:effectLst/>
              </a:rPr>
              <a:t> </a:t>
            </a:r>
            <a:r>
              <a:rPr lang="en-GB" b="0" i="0" dirty="0" err="1">
                <a:solidFill>
                  <a:srgbClr val="085156"/>
                </a:solidFill>
                <a:effectLst/>
              </a:rPr>
              <a:t>jedel</a:t>
            </a:r>
            <a:r>
              <a:rPr lang="en-GB" b="0" i="0" dirty="0">
                <a:solidFill>
                  <a:srgbClr val="085156"/>
                </a:solidFill>
                <a:effectLst/>
              </a:rPr>
              <a:t>. </a:t>
            </a:r>
            <a:endParaRPr lang="sl-SI" b="0" i="0" dirty="0">
              <a:solidFill>
                <a:srgbClr val="085156"/>
              </a:solidFill>
              <a:effectLst/>
            </a:endParaRPr>
          </a:p>
          <a:p>
            <a:pPr algn="just"/>
            <a:r>
              <a:rPr lang="sl-SI" b="0" i="0" dirty="0">
                <a:solidFill>
                  <a:srgbClr val="085156"/>
                </a:solidFill>
                <a:effectLst/>
              </a:rPr>
              <a:t>Uporabite ta brezplačni kalkulator ogljičnega odtisa:</a:t>
            </a:r>
          </a:p>
          <a:p>
            <a:pPr algn="just"/>
            <a:r>
              <a:rPr lang="en-GB" dirty="0">
                <a:hlinkClick r:id="rId2"/>
              </a:rPr>
              <a:t>Food carbon footprint calculator - My Emissions</a:t>
            </a:r>
            <a:r>
              <a:rPr lang="en-GB" dirty="0"/>
              <a:t>.</a:t>
            </a:r>
            <a:endParaRPr lang="en-US" dirty="0">
              <a:cs typeface="Calibri"/>
            </a:endParaRPr>
          </a:p>
          <a:p>
            <a:pPr algn="just"/>
            <a:endParaRPr lang="en-IE" dirty="0">
              <a:solidFill>
                <a:srgbClr val="085156"/>
              </a:solidFill>
            </a:endParaRPr>
          </a:p>
          <a:p>
            <a:pPr marL="342900" lvl="0" indent="-342900" algn="just">
              <a:buFont typeface="Arial" panose="020B0604020202020204" pitchFamily="34" charset="0"/>
              <a:buChar char="•"/>
            </a:pPr>
            <a:endParaRPr lang="en-IE" dirty="0"/>
          </a:p>
          <a:p>
            <a:pPr marL="342900" indent="-342900">
              <a:buFont typeface="Arial" panose="020B0604020202020204" pitchFamily="34" charset="0"/>
              <a:buChar char="•"/>
            </a:pPr>
            <a:endParaRPr lang="en-IE" dirty="0"/>
          </a:p>
        </p:txBody>
      </p:sp>
      <p:pic>
        <p:nvPicPr>
          <p:cNvPr id="5" name="Picture 4">
            <a:extLst>
              <a:ext uri="{FF2B5EF4-FFF2-40B4-BE49-F238E27FC236}">
                <a16:creationId xmlns:a16="http://schemas.microsoft.com/office/drawing/2014/main" id="{46D70DC9-EC8D-4989-AC4C-3BB4BF4D1498}"/>
              </a:ext>
            </a:extLst>
          </p:cNvPr>
          <p:cNvPicPr>
            <a:picLocks noChangeAspect="1"/>
          </p:cNvPicPr>
          <p:nvPr/>
        </p:nvPicPr>
        <p:blipFill>
          <a:blip r:embed="rId3"/>
          <a:stretch>
            <a:fillRect/>
          </a:stretch>
        </p:blipFill>
        <p:spPr>
          <a:xfrm>
            <a:off x="1090483" y="3517398"/>
            <a:ext cx="10656433" cy="3340602"/>
          </a:xfrm>
          <a:prstGeom prst="rect">
            <a:avLst/>
          </a:prstGeom>
        </p:spPr>
      </p:pic>
    </p:spTree>
    <p:extLst>
      <p:ext uri="{BB962C8B-B14F-4D97-AF65-F5344CB8AC3E}">
        <p14:creationId xmlns:p14="http://schemas.microsoft.com/office/powerpoint/2010/main" val="573223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8EF8A6-67CE-4EE3-A4C6-5F53A836DD14}"/>
              </a:ext>
            </a:extLst>
          </p:cNvPr>
          <p:cNvSpPr>
            <a:spLocks noGrp="1"/>
          </p:cNvSpPr>
          <p:nvPr>
            <p:ph type="body" sz="quarter" idx="20"/>
          </p:nvPr>
        </p:nvSpPr>
        <p:spPr>
          <a:xfrm>
            <a:off x="445084" y="1935209"/>
            <a:ext cx="11301832" cy="4417887"/>
          </a:xfrm>
        </p:spPr>
        <p:txBody>
          <a:bodyPr/>
          <a:lstStyle/>
          <a:p>
            <a:pPr algn="just"/>
            <a:endParaRPr lang="en-IE" dirty="0">
              <a:solidFill>
                <a:srgbClr val="085156"/>
              </a:solidFill>
            </a:endParaRPr>
          </a:p>
          <a:p>
            <a:pPr marL="342900" lvl="0" indent="-342900" algn="just">
              <a:buFont typeface="Arial" panose="020B0604020202020204" pitchFamily="34" charset="0"/>
              <a:buChar char="•"/>
            </a:pPr>
            <a:endParaRPr lang="en-IE" dirty="0"/>
          </a:p>
          <a:p>
            <a:pPr marL="342900" indent="-342900">
              <a:buFont typeface="Arial" panose="020B0604020202020204" pitchFamily="34" charset="0"/>
              <a:buChar char="•"/>
            </a:pPr>
            <a:endParaRPr lang="en-IE" dirty="0"/>
          </a:p>
        </p:txBody>
      </p:sp>
      <p:sp>
        <p:nvSpPr>
          <p:cNvPr id="6" name="TextBox 5">
            <a:extLst>
              <a:ext uri="{FF2B5EF4-FFF2-40B4-BE49-F238E27FC236}">
                <a16:creationId xmlns:a16="http://schemas.microsoft.com/office/drawing/2014/main" id="{1D85DCDD-310A-4954-852F-5B2FB9215A55}"/>
              </a:ext>
            </a:extLst>
          </p:cNvPr>
          <p:cNvSpPr txBox="1"/>
          <p:nvPr/>
        </p:nvSpPr>
        <p:spPr>
          <a:xfrm>
            <a:off x="322729" y="1832987"/>
            <a:ext cx="11424187" cy="4585871"/>
          </a:xfrm>
          <a:prstGeom prst="rect">
            <a:avLst/>
          </a:prstGeom>
          <a:noFill/>
        </p:spPr>
        <p:txBody>
          <a:bodyPr wrap="square">
            <a:spAutoFit/>
          </a:bodyPr>
          <a:lstStyle/>
          <a:p>
            <a:r>
              <a:rPr lang="en-GB" sz="2400" dirty="0" err="1">
                <a:solidFill>
                  <a:srgbClr val="085156"/>
                </a:solidFill>
              </a:rPr>
              <a:t>Restavracija</a:t>
            </a:r>
            <a:r>
              <a:rPr lang="en-GB" sz="2400" dirty="0">
                <a:solidFill>
                  <a:srgbClr val="085156"/>
                </a:solidFill>
              </a:rPr>
              <a:t> </a:t>
            </a:r>
            <a:r>
              <a:rPr lang="en-GB" sz="2400" dirty="0" err="1">
                <a:solidFill>
                  <a:srgbClr val="085156"/>
                </a:solidFill>
              </a:rPr>
              <a:t>kuharske</a:t>
            </a:r>
            <a:r>
              <a:rPr lang="en-GB" sz="2400" dirty="0">
                <a:solidFill>
                  <a:srgbClr val="085156"/>
                </a:solidFill>
              </a:rPr>
              <a:t> </a:t>
            </a:r>
            <a:r>
              <a:rPr lang="en-GB" sz="2400" dirty="0" err="1">
                <a:solidFill>
                  <a:srgbClr val="085156"/>
                </a:solidFill>
              </a:rPr>
              <a:t>mojst</a:t>
            </a:r>
            <a:r>
              <a:rPr lang="sl-SI" sz="2400" dirty="0" err="1">
                <a:solidFill>
                  <a:srgbClr val="085156"/>
                </a:solidFill>
              </a:rPr>
              <a:t>rice</a:t>
            </a:r>
            <a:r>
              <a:rPr lang="en-GB" sz="2400" dirty="0">
                <a:solidFill>
                  <a:srgbClr val="085156"/>
                </a:solidFill>
              </a:rPr>
              <a:t> Ravinder </a:t>
            </a:r>
            <a:r>
              <a:rPr lang="en-GB" sz="2400" dirty="0" err="1">
                <a:solidFill>
                  <a:srgbClr val="085156"/>
                </a:solidFill>
              </a:rPr>
              <a:t>Bhogal</a:t>
            </a:r>
            <a:r>
              <a:rPr lang="en-GB" sz="2400" dirty="0">
                <a:solidFill>
                  <a:srgbClr val="085156"/>
                </a:solidFill>
              </a:rPr>
              <a:t> </a:t>
            </a:r>
            <a:r>
              <a:rPr lang="sl-SI" sz="2400" dirty="0">
                <a:solidFill>
                  <a:srgbClr val="085156"/>
                </a:solidFill>
              </a:rPr>
              <a:t>je </a:t>
            </a:r>
            <a:r>
              <a:rPr lang="en-GB" sz="2400" dirty="0">
                <a:solidFill>
                  <a:srgbClr val="085156"/>
                </a:solidFill>
              </a:rPr>
              <a:t>v </a:t>
            </a:r>
            <a:r>
              <a:rPr lang="en-GB" sz="2400" dirty="0" err="1">
                <a:solidFill>
                  <a:srgbClr val="085156"/>
                </a:solidFill>
              </a:rPr>
              <a:t>središč</a:t>
            </a:r>
            <a:r>
              <a:rPr lang="sl-SI" sz="2400" dirty="0">
                <a:solidFill>
                  <a:srgbClr val="085156"/>
                </a:solidFill>
              </a:rPr>
              <a:t>e</a:t>
            </a:r>
            <a:r>
              <a:rPr lang="en-GB" sz="2400" dirty="0">
                <a:solidFill>
                  <a:srgbClr val="085156"/>
                </a:solidFill>
              </a:rPr>
              <a:t> </a:t>
            </a:r>
            <a:r>
              <a:rPr lang="en-GB" sz="2400" dirty="0" err="1">
                <a:solidFill>
                  <a:srgbClr val="085156"/>
                </a:solidFill>
              </a:rPr>
              <a:t>Londona</a:t>
            </a:r>
            <a:r>
              <a:rPr lang="sl-SI" sz="2400" dirty="0">
                <a:solidFill>
                  <a:srgbClr val="085156"/>
                </a:solidFill>
              </a:rPr>
              <a:t> postavila t. i. </a:t>
            </a:r>
            <a:r>
              <a:rPr lang="en-GB" sz="2400" dirty="0">
                <a:solidFill>
                  <a:srgbClr val="085156"/>
                </a:solidFill>
              </a:rPr>
              <a:t> "</a:t>
            </a:r>
            <a:r>
              <a:rPr lang="en-GB" sz="2400" dirty="0" err="1">
                <a:solidFill>
                  <a:srgbClr val="085156"/>
                </a:solidFill>
              </a:rPr>
              <a:t>priseljen</a:t>
            </a:r>
            <a:r>
              <a:rPr lang="sl-SI" sz="2400" dirty="0" err="1">
                <a:solidFill>
                  <a:srgbClr val="085156"/>
                </a:solidFill>
              </a:rPr>
              <a:t>iš</a:t>
            </a:r>
            <a:r>
              <a:rPr lang="en-GB" sz="2400" dirty="0">
                <a:solidFill>
                  <a:srgbClr val="085156"/>
                </a:solidFill>
              </a:rPr>
              <a:t>ko </a:t>
            </a:r>
            <a:r>
              <a:rPr lang="en-GB" sz="2400" dirty="0" err="1">
                <a:solidFill>
                  <a:srgbClr val="085156"/>
                </a:solidFill>
              </a:rPr>
              <a:t>kuhinjo</a:t>
            </a:r>
            <a:r>
              <a:rPr lang="en-GB" sz="2400" dirty="0">
                <a:solidFill>
                  <a:srgbClr val="085156"/>
                </a:solidFill>
              </a:rPr>
              <a:t>". Od </a:t>
            </a:r>
            <a:r>
              <a:rPr lang="en-GB" sz="2400" dirty="0" err="1">
                <a:solidFill>
                  <a:srgbClr val="085156"/>
                </a:solidFill>
              </a:rPr>
              <a:t>leta</a:t>
            </a:r>
            <a:r>
              <a:rPr lang="en-GB" sz="2400" dirty="0">
                <a:solidFill>
                  <a:srgbClr val="085156"/>
                </a:solidFill>
              </a:rPr>
              <a:t> 2019 </a:t>
            </a:r>
            <a:r>
              <a:rPr lang="sl-SI" sz="2400" dirty="0">
                <a:solidFill>
                  <a:srgbClr val="085156"/>
                </a:solidFill>
              </a:rPr>
              <a:t>si z </a:t>
            </a:r>
            <a:r>
              <a:rPr lang="en-GB" sz="2400" dirty="0" err="1">
                <a:solidFill>
                  <a:srgbClr val="085156"/>
                </a:solidFill>
              </a:rPr>
              <a:t>mož</a:t>
            </a:r>
            <a:r>
              <a:rPr lang="sl-SI" sz="2400" dirty="0" err="1">
                <a:solidFill>
                  <a:srgbClr val="085156"/>
                </a:solidFill>
              </a:rPr>
              <a:t>em</a:t>
            </a:r>
            <a:r>
              <a:rPr lang="en-GB" sz="2400" dirty="0">
                <a:solidFill>
                  <a:srgbClr val="085156"/>
                </a:solidFill>
              </a:rPr>
              <a:t> Nadeem</a:t>
            </a:r>
            <a:r>
              <a:rPr lang="sl-SI" sz="2400" dirty="0">
                <a:solidFill>
                  <a:srgbClr val="085156"/>
                </a:solidFill>
              </a:rPr>
              <a:t>om</a:t>
            </a:r>
            <a:r>
              <a:rPr lang="en-GB" sz="2400" dirty="0">
                <a:solidFill>
                  <a:srgbClr val="085156"/>
                </a:solidFill>
              </a:rPr>
              <a:t> </a:t>
            </a:r>
            <a:r>
              <a:rPr lang="en-GB" sz="2400" dirty="0" err="1">
                <a:solidFill>
                  <a:srgbClr val="085156"/>
                </a:solidFill>
              </a:rPr>
              <a:t>prizadevata</a:t>
            </a:r>
            <a:r>
              <a:rPr lang="en-GB" sz="2400" dirty="0">
                <a:solidFill>
                  <a:srgbClr val="085156"/>
                </a:solidFill>
              </a:rPr>
              <a:t> za </a:t>
            </a:r>
            <a:r>
              <a:rPr lang="en-GB" sz="2400" dirty="0" err="1">
                <a:solidFill>
                  <a:srgbClr val="085156"/>
                </a:solidFill>
              </a:rPr>
              <a:t>ogljično</a:t>
            </a:r>
            <a:r>
              <a:rPr lang="en-GB" sz="2400" dirty="0">
                <a:solidFill>
                  <a:srgbClr val="085156"/>
                </a:solidFill>
              </a:rPr>
              <a:t> </a:t>
            </a:r>
            <a:r>
              <a:rPr lang="en-GB" sz="2400" dirty="0" err="1">
                <a:solidFill>
                  <a:srgbClr val="085156"/>
                </a:solidFill>
              </a:rPr>
              <a:t>nevtralnost</a:t>
            </a:r>
            <a:r>
              <a:rPr lang="en-GB" sz="2400" dirty="0">
                <a:solidFill>
                  <a:srgbClr val="085156"/>
                </a:solidFill>
              </a:rPr>
              <a:t> </a:t>
            </a:r>
            <a:r>
              <a:rPr lang="en-GB" sz="2400" dirty="0" err="1">
                <a:solidFill>
                  <a:srgbClr val="085156"/>
                </a:solidFill>
              </a:rPr>
              <a:t>celotnega</a:t>
            </a:r>
            <a:r>
              <a:rPr lang="en-GB" sz="2400" dirty="0">
                <a:solidFill>
                  <a:srgbClr val="085156"/>
                </a:solidFill>
              </a:rPr>
              <a:t> </a:t>
            </a:r>
            <a:r>
              <a:rPr lang="en-GB" sz="2400" dirty="0" err="1">
                <a:solidFill>
                  <a:srgbClr val="085156"/>
                </a:solidFill>
              </a:rPr>
              <a:t>podjetja</a:t>
            </a:r>
            <a:r>
              <a:rPr lang="en-GB" sz="2400" dirty="0">
                <a:solidFill>
                  <a:srgbClr val="085156"/>
                </a:solidFill>
              </a:rPr>
              <a:t> in ko </a:t>
            </a:r>
            <a:r>
              <a:rPr lang="en-GB" sz="2400" dirty="0" err="1">
                <a:solidFill>
                  <a:srgbClr val="085156"/>
                </a:solidFill>
              </a:rPr>
              <a:t>jima</a:t>
            </a:r>
            <a:r>
              <a:rPr lang="en-GB" sz="2400" dirty="0">
                <a:solidFill>
                  <a:srgbClr val="085156"/>
                </a:solidFill>
              </a:rPr>
              <a:t> </a:t>
            </a:r>
            <a:r>
              <a:rPr lang="en-GB" sz="2400" dirty="0" err="1">
                <a:solidFill>
                  <a:srgbClr val="085156"/>
                </a:solidFill>
              </a:rPr>
              <a:t>bo</a:t>
            </a:r>
            <a:r>
              <a:rPr lang="en-GB" sz="2400" dirty="0">
                <a:solidFill>
                  <a:srgbClr val="085156"/>
                </a:solidFill>
              </a:rPr>
              <a:t> to </a:t>
            </a:r>
            <a:r>
              <a:rPr lang="en-GB" sz="2400" dirty="0" err="1">
                <a:solidFill>
                  <a:srgbClr val="085156"/>
                </a:solidFill>
              </a:rPr>
              <a:t>uspelo</a:t>
            </a:r>
            <a:r>
              <a:rPr lang="en-GB" sz="2400" dirty="0">
                <a:solidFill>
                  <a:srgbClr val="085156"/>
                </a:solidFill>
              </a:rPr>
              <a:t> </a:t>
            </a:r>
            <a:r>
              <a:rPr lang="sl-SI" sz="2400" dirty="0">
                <a:solidFill>
                  <a:srgbClr val="085156"/>
                </a:solidFill>
              </a:rPr>
              <a:t>(računata še v letu </a:t>
            </a:r>
            <a:r>
              <a:rPr lang="en-GB" sz="2400" dirty="0">
                <a:solidFill>
                  <a:srgbClr val="085156"/>
                </a:solidFill>
              </a:rPr>
              <a:t>2021</a:t>
            </a:r>
            <a:r>
              <a:rPr lang="sl-SI" sz="2400" dirty="0">
                <a:solidFill>
                  <a:srgbClr val="085156"/>
                </a:solidFill>
              </a:rPr>
              <a:t>)</a:t>
            </a:r>
            <a:r>
              <a:rPr lang="en-GB" sz="2400" dirty="0">
                <a:solidFill>
                  <a:srgbClr val="085156"/>
                </a:solidFill>
              </a:rPr>
              <a:t>, </a:t>
            </a:r>
            <a:r>
              <a:rPr lang="en-GB" sz="2400" dirty="0" err="1">
                <a:solidFill>
                  <a:srgbClr val="085156"/>
                </a:solidFill>
              </a:rPr>
              <a:t>bo</a:t>
            </a:r>
            <a:r>
              <a:rPr lang="sl-SI" sz="2400" dirty="0">
                <a:solidFill>
                  <a:srgbClr val="085156"/>
                </a:solidFill>
              </a:rPr>
              <a:t> njun lokal</a:t>
            </a:r>
            <a:r>
              <a:rPr lang="en-GB" sz="2400" dirty="0">
                <a:solidFill>
                  <a:srgbClr val="085156"/>
                </a:solidFill>
              </a:rPr>
              <a:t> postal </a:t>
            </a:r>
            <a:r>
              <a:rPr lang="en-GB" sz="2400" dirty="0" err="1">
                <a:solidFill>
                  <a:srgbClr val="085156"/>
                </a:solidFill>
              </a:rPr>
              <a:t>prva</a:t>
            </a:r>
            <a:r>
              <a:rPr lang="en-GB" sz="2400" dirty="0">
                <a:solidFill>
                  <a:srgbClr val="085156"/>
                </a:solidFill>
              </a:rPr>
              <a:t> </a:t>
            </a:r>
            <a:r>
              <a:rPr lang="en-GB" sz="2400" dirty="0" err="1">
                <a:solidFill>
                  <a:srgbClr val="085156"/>
                </a:solidFill>
              </a:rPr>
              <a:t>neodvisna</a:t>
            </a:r>
            <a:r>
              <a:rPr lang="en-GB" sz="2400" dirty="0">
                <a:solidFill>
                  <a:srgbClr val="085156"/>
                </a:solidFill>
              </a:rPr>
              <a:t> </a:t>
            </a:r>
            <a:r>
              <a:rPr lang="en-GB" sz="2400" dirty="0" err="1">
                <a:solidFill>
                  <a:srgbClr val="085156"/>
                </a:solidFill>
              </a:rPr>
              <a:t>restavracija</a:t>
            </a:r>
            <a:r>
              <a:rPr lang="en-GB" sz="2400" dirty="0">
                <a:solidFill>
                  <a:srgbClr val="085156"/>
                </a:solidFill>
              </a:rPr>
              <a:t> v </a:t>
            </a:r>
            <a:r>
              <a:rPr lang="en-GB" sz="2400" dirty="0" err="1">
                <a:solidFill>
                  <a:srgbClr val="085156"/>
                </a:solidFill>
              </a:rPr>
              <a:t>Združenem</a:t>
            </a:r>
            <a:r>
              <a:rPr lang="en-GB" sz="2400" dirty="0">
                <a:solidFill>
                  <a:srgbClr val="085156"/>
                </a:solidFill>
              </a:rPr>
              <a:t> </a:t>
            </a:r>
            <a:r>
              <a:rPr lang="en-GB" sz="2400" dirty="0" err="1">
                <a:solidFill>
                  <a:srgbClr val="085156"/>
                </a:solidFill>
              </a:rPr>
              <a:t>kraljestvu</a:t>
            </a:r>
            <a:r>
              <a:rPr lang="en-GB" sz="2400" dirty="0">
                <a:solidFill>
                  <a:srgbClr val="085156"/>
                </a:solidFill>
              </a:rPr>
              <a:t>, ki </a:t>
            </a:r>
            <a:r>
              <a:rPr lang="en-GB" sz="2400" dirty="0" err="1">
                <a:solidFill>
                  <a:srgbClr val="085156"/>
                </a:solidFill>
              </a:rPr>
              <a:t>bo</a:t>
            </a:r>
            <a:r>
              <a:rPr lang="en-GB" sz="2400" dirty="0">
                <a:solidFill>
                  <a:srgbClr val="085156"/>
                </a:solidFill>
              </a:rPr>
              <a:t> </a:t>
            </a:r>
            <a:r>
              <a:rPr lang="en-GB" sz="2400" dirty="0" err="1">
                <a:solidFill>
                  <a:srgbClr val="085156"/>
                </a:solidFill>
              </a:rPr>
              <a:t>prejela</a:t>
            </a:r>
            <a:r>
              <a:rPr lang="en-GB" sz="2400" dirty="0">
                <a:solidFill>
                  <a:srgbClr val="085156"/>
                </a:solidFill>
              </a:rPr>
              <a:t> </a:t>
            </a:r>
            <a:r>
              <a:rPr lang="en-GB" sz="2400" dirty="0" err="1">
                <a:solidFill>
                  <a:srgbClr val="085156"/>
                </a:solidFill>
              </a:rPr>
              <a:t>akreditacijo</a:t>
            </a:r>
            <a:r>
              <a:rPr lang="sl-SI" sz="2400" dirty="0">
                <a:solidFill>
                  <a:srgbClr val="085156"/>
                </a:solidFill>
              </a:rPr>
              <a:t> za </a:t>
            </a:r>
            <a:r>
              <a:rPr lang="sl-SI" sz="2400" dirty="0" err="1">
                <a:solidFill>
                  <a:srgbClr val="085156"/>
                </a:solidFill>
              </a:rPr>
              <a:t>ogljično</a:t>
            </a:r>
            <a:r>
              <a:rPr lang="sl-SI" sz="2400" dirty="0">
                <a:solidFill>
                  <a:srgbClr val="085156"/>
                </a:solidFill>
              </a:rPr>
              <a:t> nevtralnost</a:t>
            </a:r>
            <a:r>
              <a:rPr lang="en-GB" sz="2400" dirty="0">
                <a:solidFill>
                  <a:srgbClr val="085156"/>
                </a:solidFill>
              </a:rPr>
              <a:t>.  </a:t>
            </a:r>
            <a:r>
              <a:rPr lang="en-GB" sz="2400" dirty="0" err="1">
                <a:solidFill>
                  <a:srgbClr val="085156"/>
                </a:solidFill>
              </a:rPr>
              <a:t>Ključni</a:t>
            </a:r>
            <a:r>
              <a:rPr lang="en-GB" sz="2400" dirty="0">
                <a:solidFill>
                  <a:srgbClr val="085156"/>
                </a:solidFill>
              </a:rPr>
              <a:t> </a:t>
            </a:r>
            <a:r>
              <a:rPr lang="en-GB" sz="2400" dirty="0" err="1">
                <a:solidFill>
                  <a:srgbClr val="085156"/>
                </a:solidFill>
              </a:rPr>
              <a:t>ukrepi</a:t>
            </a:r>
            <a:r>
              <a:rPr lang="en-GB" sz="2400" dirty="0">
                <a:solidFill>
                  <a:srgbClr val="085156"/>
                </a:solidFill>
              </a:rPr>
              <a:t> so </a:t>
            </a:r>
            <a:r>
              <a:rPr lang="sl-SI" sz="2400" dirty="0">
                <a:solidFill>
                  <a:srgbClr val="085156"/>
                </a:solidFill>
              </a:rPr>
              <a:t>bili</a:t>
            </a:r>
            <a:r>
              <a:rPr lang="en-GB" sz="2400" dirty="0">
                <a:solidFill>
                  <a:srgbClr val="085156"/>
                </a:solidFill>
              </a:rPr>
              <a:t>:</a:t>
            </a:r>
          </a:p>
          <a:p>
            <a:pPr marL="342900" indent="-342900">
              <a:buFont typeface="Arial" panose="020B0604020202020204" pitchFamily="34" charset="0"/>
              <a:buChar char="•"/>
            </a:pPr>
            <a:r>
              <a:rPr lang="sl-SI" sz="2400" dirty="0">
                <a:solidFill>
                  <a:srgbClr val="5E5E5E"/>
                </a:solidFill>
                <a:latin typeface="Austin News"/>
              </a:rPr>
              <a:t>prijava v </a:t>
            </a:r>
            <a:r>
              <a:rPr lang="en-GB" sz="2400" dirty="0">
                <a:solidFill>
                  <a:srgbClr val="5E5E5E"/>
                </a:solidFill>
                <a:latin typeface="Austin News"/>
              </a:rPr>
              <a:t>Climate Neutral, </a:t>
            </a:r>
            <a:r>
              <a:rPr lang="en-GB" sz="2400" dirty="0" err="1">
                <a:solidFill>
                  <a:srgbClr val="5E5E5E"/>
                </a:solidFill>
                <a:latin typeface="Austin News"/>
              </a:rPr>
              <a:t>neprofitno</a:t>
            </a:r>
            <a:r>
              <a:rPr lang="en-GB" sz="2400" dirty="0">
                <a:solidFill>
                  <a:srgbClr val="5E5E5E"/>
                </a:solidFill>
                <a:latin typeface="Austin News"/>
              </a:rPr>
              <a:t> </a:t>
            </a:r>
            <a:r>
              <a:rPr lang="en-GB" sz="2400" dirty="0" err="1">
                <a:solidFill>
                  <a:srgbClr val="5E5E5E"/>
                </a:solidFill>
                <a:latin typeface="Austin News"/>
              </a:rPr>
              <a:t>organizacijo</a:t>
            </a:r>
            <a:r>
              <a:rPr lang="en-GB" sz="2400" dirty="0">
                <a:solidFill>
                  <a:srgbClr val="5E5E5E"/>
                </a:solidFill>
                <a:latin typeface="Austin News"/>
              </a:rPr>
              <a:t> s </a:t>
            </a:r>
            <a:r>
              <a:rPr lang="en-GB" sz="2400" dirty="0" err="1">
                <a:solidFill>
                  <a:srgbClr val="5E5E5E"/>
                </a:solidFill>
                <a:latin typeface="Austin News"/>
              </a:rPr>
              <a:t>sedežem</a:t>
            </a:r>
            <a:r>
              <a:rPr lang="en-GB" sz="2400" dirty="0">
                <a:solidFill>
                  <a:srgbClr val="5E5E5E"/>
                </a:solidFill>
                <a:latin typeface="Austin News"/>
              </a:rPr>
              <a:t> v ZDA, ki na </a:t>
            </a:r>
            <a:r>
              <a:rPr lang="en-GB" sz="2400" dirty="0" err="1">
                <a:solidFill>
                  <a:srgbClr val="5E5E5E"/>
                </a:solidFill>
                <a:latin typeface="Austin News"/>
              </a:rPr>
              <a:t>podlagi</a:t>
            </a:r>
            <a:r>
              <a:rPr lang="en-GB" sz="2400" dirty="0">
                <a:solidFill>
                  <a:srgbClr val="5E5E5E"/>
                </a:solidFill>
                <a:latin typeface="Austin News"/>
              </a:rPr>
              <a:t> </a:t>
            </a:r>
            <a:r>
              <a:rPr lang="sl-SI" sz="2400" dirty="0">
                <a:solidFill>
                  <a:srgbClr val="5E5E5E"/>
                </a:solidFill>
                <a:latin typeface="Austin News"/>
              </a:rPr>
              <a:t>posredovanih </a:t>
            </a:r>
            <a:r>
              <a:rPr lang="en-GB" sz="2400" dirty="0" err="1">
                <a:solidFill>
                  <a:srgbClr val="5E5E5E"/>
                </a:solidFill>
                <a:latin typeface="Austin News"/>
              </a:rPr>
              <a:t>podatkov</a:t>
            </a:r>
            <a:r>
              <a:rPr lang="sl-SI" sz="2400" dirty="0">
                <a:solidFill>
                  <a:srgbClr val="5E5E5E"/>
                </a:solidFill>
                <a:latin typeface="Austin News"/>
              </a:rPr>
              <a:t> </a:t>
            </a:r>
            <a:r>
              <a:rPr lang="en-GB" sz="2400" dirty="0" err="1">
                <a:solidFill>
                  <a:srgbClr val="5E5E5E"/>
                </a:solidFill>
                <a:latin typeface="Austin News"/>
              </a:rPr>
              <a:t>izračuna</a:t>
            </a:r>
            <a:r>
              <a:rPr lang="en-GB" sz="2400" dirty="0">
                <a:solidFill>
                  <a:srgbClr val="5E5E5E"/>
                </a:solidFill>
                <a:latin typeface="Austin News"/>
              </a:rPr>
              <a:t> </a:t>
            </a:r>
            <a:r>
              <a:rPr lang="en-GB" sz="2400" dirty="0" err="1">
                <a:solidFill>
                  <a:srgbClr val="5E5E5E"/>
                </a:solidFill>
                <a:latin typeface="Austin News"/>
              </a:rPr>
              <a:t>vaš</a:t>
            </a:r>
            <a:r>
              <a:rPr lang="en-GB" sz="2400" dirty="0">
                <a:solidFill>
                  <a:srgbClr val="5E5E5E"/>
                </a:solidFill>
                <a:latin typeface="Austin News"/>
              </a:rPr>
              <a:t> </a:t>
            </a:r>
            <a:r>
              <a:rPr lang="en-GB" sz="2400" dirty="0" err="1">
                <a:solidFill>
                  <a:srgbClr val="5E5E5E"/>
                </a:solidFill>
                <a:latin typeface="Austin News"/>
              </a:rPr>
              <a:t>ogljični</a:t>
            </a:r>
            <a:r>
              <a:rPr lang="en-GB" sz="2400" dirty="0">
                <a:solidFill>
                  <a:srgbClr val="5E5E5E"/>
                </a:solidFill>
                <a:latin typeface="Austin News"/>
              </a:rPr>
              <a:t> </a:t>
            </a:r>
            <a:r>
              <a:rPr lang="en-GB" sz="2400" dirty="0" err="1">
                <a:solidFill>
                  <a:srgbClr val="5E5E5E"/>
                </a:solidFill>
                <a:latin typeface="Austin News"/>
              </a:rPr>
              <a:t>odtis</a:t>
            </a:r>
            <a:r>
              <a:rPr lang="en-GB" sz="2400" dirty="0">
                <a:solidFill>
                  <a:srgbClr val="5E5E5E"/>
                </a:solidFill>
                <a:latin typeface="Austin News"/>
              </a:rPr>
              <a:t>, </a:t>
            </a:r>
            <a:r>
              <a:rPr lang="sl-SI" sz="2400" dirty="0">
                <a:solidFill>
                  <a:srgbClr val="5E5E5E"/>
                </a:solidFill>
                <a:latin typeface="Austin News"/>
              </a:rPr>
              <a:t>nato pa vam </a:t>
            </a:r>
            <a:r>
              <a:rPr lang="en-GB" sz="2400" dirty="0" err="1">
                <a:solidFill>
                  <a:srgbClr val="5E5E5E"/>
                </a:solidFill>
                <a:latin typeface="Austin News"/>
              </a:rPr>
              <a:t>svetuje</a:t>
            </a:r>
            <a:r>
              <a:rPr lang="en-GB" sz="2400" dirty="0">
                <a:solidFill>
                  <a:srgbClr val="5E5E5E"/>
                </a:solidFill>
                <a:latin typeface="Austin News"/>
              </a:rPr>
              <a:t>, </a:t>
            </a:r>
            <a:r>
              <a:rPr lang="en-GB" sz="2400" dirty="0" err="1">
                <a:solidFill>
                  <a:srgbClr val="5E5E5E"/>
                </a:solidFill>
                <a:latin typeface="Austin News"/>
              </a:rPr>
              <a:t>kako</a:t>
            </a:r>
            <a:r>
              <a:rPr lang="en-GB" sz="2400" dirty="0">
                <a:solidFill>
                  <a:srgbClr val="5E5E5E"/>
                </a:solidFill>
                <a:latin typeface="Austin News"/>
              </a:rPr>
              <a:t> ga </a:t>
            </a:r>
            <a:r>
              <a:rPr lang="en-GB" sz="2400" dirty="0" err="1">
                <a:solidFill>
                  <a:srgbClr val="5E5E5E"/>
                </a:solidFill>
                <a:latin typeface="Austin News"/>
              </a:rPr>
              <a:t>zmanjšati</a:t>
            </a:r>
            <a:r>
              <a:rPr lang="sl-SI" sz="2400" dirty="0">
                <a:solidFill>
                  <a:srgbClr val="5E5E5E"/>
                </a:solidFill>
                <a:latin typeface="Austin News"/>
              </a:rPr>
              <a:t> </a:t>
            </a:r>
            <a:r>
              <a:rPr lang="en-GB" sz="2400" dirty="0">
                <a:solidFill>
                  <a:srgbClr val="5E5E5E"/>
                </a:solidFill>
                <a:latin typeface="Austin News"/>
              </a:rPr>
              <a:t>in </a:t>
            </a:r>
            <a:r>
              <a:rPr lang="sl-SI" sz="2400" dirty="0">
                <a:solidFill>
                  <a:srgbClr val="5E5E5E"/>
                </a:solidFill>
                <a:latin typeface="Austin News"/>
              </a:rPr>
              <a:t>kako </a:t>
            </a:r>
            <a:r>
              <a:rPr lang="en-GB" sz="2400" dirty="0" err="1">
                <a:solidFill>
                  <a:srgbClr val="5E5E5E"/>
                </a:solidFill>
                <a:latin typeface="Austin News"/>
              </a:rPr>
              <a:t>kompenzira</a:t>
            </a:r>
            <a:r>
              <a:rPr lang="sl-SI" sz="2400" dirty="0">
                <a:solidFill>
                  <a:srgbClr val="5E5E5E"/>
                </a:solidFill>
                <a:latin typeface="Austin News"/>
              </a:rPr>
              <a:t>ti</a:t>
            </a:r>
            <a:r>
              <a:rPr lang="en-GB" sz="2400" dirty="0">
                <a:solidFill>
                  <a:srgbClr val="5E5E5E"/>
                </a:solidFill>
                <a:latin typeface="Austin News"/>
              </a:rPr>
              <a:t> </a:t>
            </a:r>
            <a:r>
              <a:rPr lang="en-GB" sz="2400" dirty="0" err="1">
                <a:solidFill>
                  <a:srgbClr val="5E5E5E"/>
                </a:solidFill>
                <a:latin typeface="Austin News"/>
              </a:rPr>
              <a:t>emisije</a:t>
            </a:r>
            <a:r>
              <a:rPr lang="en-GB" sz="2400" dirty="0">
                <a:solidFill>
                  <a:srgbClr val="5E5E5E"/>
                </a:solidFill>
                <a:latin typeface="Austin News"/>
              </a:rPr>
              <a:t>, ki </a:t>
            </a:r>
            <a:r>
              <a:rPr lang="sl-SI" sz="2400" dirty="0">
                <a:solidFill>
                  <a:srgbClr val="5E5E5E"/>
                </a:solidFill>
                <a:latin typeface="Austin News"/>
              </a:rPr>
              <a:t>se jih ne da </a:t>
            </a:r>
            <a:r>
              <a:rPr lang="en-GB" sz="2400" dirty="0" err="1">
                <a:solidFill>
                  <a:srgbClr val="5E5E5E"/>
                </a:solidFill>
                <a:latin typeface="Austin News"/>
              </a:rPr>
              <a:t>odpraviti</a:t>
            </a:r>
            <a:endParaRPr lang="en-GB" sz="2400" dirty="0">
              <a:solidFill>
                <a:srgbClr val="5E5E5E"/>
              </a:solidFill>
              <a:latin typeface="Austin News"/>
            </a:endParaRPr>
          </a:p>
          <a:p>
            <a:pPr marL="342900" indent="-342900">
              <a:buFont typeface="Arial" panose="020B0604020202020204" pitchFamily="34" charset="0"/>
              <a:buChar char="•"/>
            </a:pPr>
            <a:r>
              <a:rPr lang="sl-SI" sz="2400" b="0" i="0" dirty="0">
                <a:solidFill>
                  <a:srgbClr val="5E5E5E"/>
                </a:solidFill>
                <a:effectLst/>
                <a:latin typeface="Austin News"/>
              </a:rPr>
              <a:t>p</a:t>
            </a:r>
            <a:r>
              <a:rPr lang="en-GB" sz="2400" b="0" i="0" dirty="0" err="1">
                <a:solidFill>
                  <a:srgbClr val="5E5E5E"/>
                </a:solidFill>
                <a:effectLst/>
                <a:latin typeface="Austin News"/>
              </a:rPr>
              <a:t>rehod</a:t>
            </a:r>
            <a:r>
              <a:rPr lang="en-GB" sz="2400" b="0" i="0" dirty="0">
                <a:solidFill>
                  <a:srgbClr val="5E5E5E"/>
                </a:solidFill>
                <a:effectLst/>
                <a:latin typeface="Austin News"/>
              </a:rPr>
              <a:t> na </a:t>
            </a:r>
            <a:r>
              <a:rPr lang="en-GB" sz="2400" b="0" i="0" dirty="0" err="1">
                <a:solidFill>
                  <a:srgbClr val="5E5E5E"/>
                </a:solidFill>
                <a:effectLst/>
                <a:latin typeface="Austin News"/>
              </a:rPr>
              <a:t>zeleno</a:t>
            </a:r>
            <a:r>
              <a:rPr lang="en-GB" sz="2400" b="0" i="0" dirty="0">
                <a:solidFill>
                  <a:srgbClr val="5E5E5E"/>
                </a:solidFill>
                <a:effectLst/>
                <a:latin typeface="Austin News"/>
              </a:rPr>
              <a:t> </a:t>
            </a:r>
            <a:r>
              <a:rPr lang="en-GB" sz="2400" b="0" i="0" dirty="0" err="1">
                <a:solidFill>
                  <a:srgbClr val="5E5E5E"/>
                </a:solidFill>
                <a:effectLst/>
                <a:latin typeface="Austin News"/>
              </a:rPr>
              <a:t>ravnanje</a:t>
            </a:r>
            <a:r>
              <a:rPr lang="en-GB" sz="2400" b="0" i="0" dirty="0">
                <a:solidFill>
                  <a:srgbClr val="5E5E5E"/>
                </a:solidFill>
                <a:effectLst/>
                <a:latin typeface="Austin News"/>
              </a:rPr>
              <a:t> z </a:t>
            </a:r>
            <a:r>
              <a:rPr lang="en-GB" sz="2400" b="0" i="0" dirty="0" err="1">
                <a:solidFill>
                  <a:srgbClr val="5E5E5E"/>
                </a:solidFill>
                <a:effectLst/>
                <a:latin typeface="Austin News"/>
              </a:rPr>
              <a:t>odpadki</a:t>
            </a:r>
            <a:r>
              <a:rPr lang="en-GB" sz="2400" b="0" i="0" dirty="0">
                <a:solidFill>
                  <a:srgbClr val="5E5E5E"/>
                </a:solidFill>
                <a:effectLst/>
                <a:latin typeface="Austin News"/>
              </a:rPr>
              <a:t>, </a:t>
            </a:r>
            <a:r>
              <a:rPr lang="sl-SI" sz="2400" b="0" i="0" dirty="0">
                <a:solidFill>
                  <a:srgbClr val="5E5E5E"/>
                </a:solidFill>
                <a:effectLst/>
                <a:latin typeface="Austin News"/>
              </a:rPr>
              <a:t>pri čemer noben odpadek ne gre na </a:t>
            </a:r>
            <a:r>
              <a:rPr lang="en-GB" sz="2400" b="0" i="0" dirty="0" err="1">
                <a:solidFill>
                  <a:srgbClr val="5E5E5E"/>
                </a:solidFill>
                <a:effectLst/>
                <a:latin typeface="Austin News"/>
              </a:rPr>
              <a:t>odlagališča</a:t>
            </a:r>
            <a:endParaRPr lang="en-GB" sz="2400" b="0" i="0" dirty="0">
              <a:solidFill>
                <a:srgbClr val="5E5E5E"/>
              </a:solidFill>
              <a:effectLst/>
              <a:latin typeface="Austin News"/>
            </a:endParaRPr>
          </a:p>
          <a:p>
            <a:pPr marL="342900" indent="-342900">
              <a:buFont typeface="Arial" panose="020B0604020202020204" pitchFamily="34" charset="0"/>
              <a:buChar char="•"/>
            </a:pPr>
            <a:r>
              <a:rPr lang="en-GB" sz="2400" b="0" i="0" dirty="0" err="1">
                <a:solidFill>
                  <a:srgbClr val="5E5E5E"/>
                </a:solidFill>
                <a:effectLst/>
                <a:latin typeface="Austin News"/>
              </a:rPr>
              <a:t>sodelova</a:t>
            </a:r>
            <a:r>
              <a:rPr lang="sl-SI" sz="2400" b="0" i="0" dirty="0">
                <a:solidFill>
                  <a:srgbClr val="5E5E5E"/>
                </a:solidFill>
                <a:effectLst/>
                <a:latin typeface="Austin News"/>
              </a:rPr>
              <a:t>nje</a:t>
            </a:r>
            <a:r>
              <a:rPr lang="en-GB" sz="2400" b="0" i="0" dirty="0">
                <a:solidFill>
                  <a:srgbClr val="5E5E5E"/>
                </a:solidFill>
                <a:effectLst/>
                <a:latin typeface="Austin News"/>
              </a:rPr>
              <a:t> z </a:t>
            </a:r>
            <a:r>
              <a:rPr lang="en-GB" sz="2400" b="0" i="0" dirty="0" err="1">
                <a:solidFill>
                  <a:srgbClr val="5E5E5E"/>
                </a:solidFill>
                <a:effectLst/>
                <a:latin typeface="Austin News"/>
              </a:rPr>
              <a:t>b</a:t>
            </a:r>
            <a:r>
              <a:rPr lang="en-GB" sz="2400" dirty="0" err="1">
                <a:solidFill>
                  <a:srgbClr val="5E5E5E"/>
                </a:solidFill>
                <a:latin typeface="Austin News"/>
              </a:rPr>
              <a:t>iodinamično</a:t>
            </a:r>
            <a:r>
              <a:rPr lang="en-GB" sz="2400" dirty="0">
                <a:solidFill>
                  <a:srgbClr val="5E5E5E"/>
                </a:solidFill>
                <a:latin typeface="Austin News"/>
              </a:rPr>
              <a:t> </a:t>
            </a:r>
            <a:r>
              <a:rPr lang="en-GB" sz="2400" dirty="0" err="1">
                <a:solidFill>
                  <a:srgbClr val="5E5E5E"/>
                </a:solidFill>
                <a:latin typeface="Austin News"/>
              </a:rPr>
              <a:t>kmetijo</a:t>
            </a:r>
            <a:endParaRPr lang="sl-SI" sz="2400" dirty="0">
              <a:solidFill>
                <a:srgbClr val="5E5E5E"/>
              </a:solidFill>
              <a:latin typeface="Austin News"/>
            </a:endParaRPr>
          </a:p>
          <a:p>
            <a:pPr marL="342900" indent="-342900">
              <a:buFont typeface="Arial" panose="020B0604020202020204" pitchFamily="34" charset="0"/>
              <a:buChar char="•"/>
            </a:pPr>
            <a:r>
              <a:rPr lang="en-GB" sz="2400" dirty="0" err="1">
                <a:solidFill>
                  <a:srgbClr val="5E5E5E"/>
                </a:solidFill>
                <a:latin typeface="Austin News"/>
              </a:rPr>
              <a:t>zamenjav</a:t>
            </a:r>
            <a:r>
              <a:rPr lang="sl-SI" sz="2400" dirty="0">
                <a:solidFill>
                  <a:srgbClr val="5E5E5E"/>
                </a:solidFill>
                <a:latin typeface="Austin News"/>
              </a:rPr>
              <a:t>a</a:t>
            </a:r>
            <a:r>
              <a:rPr lang="en-GB" sz="2400" dirty="0">
                <a:solidFill>
                  <a:srgbClr val="5E5E5E"/>
                </a:solidFill>
                <a:latin typeface="Austin News"/>
              </a:rPr>
              <a:t> </a:t>
            </a:r>
            <a:r>
              <a:rPr lang="en-GB" sz="2400" dirty="0" err="1">
                <a:solidFill>
                  <a:srgbClr val="5E5E5E"/>
                </a:solidFill>
                <a:latin typeface="Austin News"/>
              </a:rPr>
              <a:t>dobavitelja</a:t>
            </a:r>
            <a:r>
              <a:rPr lang="en-GB" sz="2400" dirty="0">
                <a:solidFill>
                  <a:srgbClr val="5E5E5E"/>
                </a:solidFill>
                <a:latin typeface="Austin News"/>
              </a:rPr>
              <a:t> </a:t>
            </a:r>
            <a:r>
              <a:rPr lang="en-GB" sz="2400" dirty="0" err="1">
                <a:solidFill>
                  <a:srgbClr val="5E5E5E"/>
                </a:solidFill>
                <a:latin typeface="Austin News"/>
              </a:rPr>
              <a:t>energije</a:t>
            </a:r>
            <a:r>
              <a:rPr lang="en-GB" sz="2400" dirty="0">
                <a:solidFill>
                  <a:srgbClr val="5E5E5E"/>
                </a:solidFill>
                <a:latin typeface="Austin News"/>
              </a:rPr>
              <a:t> </a:t>
            </a:r>
          </a:p>
          <a:p>
            <a:pPr marL="342900" indent="-342900">
              <a:buFont typeface="Arial" panose="020B0604020202020204" pitchFamily="34" charset="0"/>
              <a:buChar char="•"/>
            </a:pPr>
            <a:endParaRPr lang="en-GB" sz="400" dirty="0">
              <a:solidFill>
                <a:srgbClr val="085156"/>
              </a:solidFill>
            </a:endParaRPr>
          </a:p>
          <a:p>
            <a:r>
              <a:rPr lang="sl-SI" sz="2400" b="1" i="0" dirty="0">
                <a:solidFill>
                  <a:srgbClr val="085156"/>
                </a:solidFill>
                <a:effectLst/>
                <a:highlight>
                  <a:srgbClr val="F5C05B"/>
                </a:highlight>
              </a:rPr>
              <a:t>PREBERI</a:t>
            </a:r>
            <a:r>
              <a:rPr lang="en-GB" sz="2400" b="0" i="0" dirty="0">
                <a:solidFill>
                  <a:srgbClr val="085156"/>
                </a:solidFill>
                <a:effectLst/>
              </a:rPr>
              <a:t>   </a:t>
            </a:r>
            <a:r>
              <a:rPr lang="en-GB" sz="2400" dirty="0">
                <a:hlinkClick r:id="rId2"/>
              </a:rPr>
              <a:t>Why carbon neutral restaurants are the future of dining out (telegraph.co.uk)</a:t>
            </a:r>
            <a:endParaRPr lang="en-IE" sz="2400" dirty="0">
              <a:solidFill>
                <a:srgbClr val="085156"/>
              </a:solidFill>
            </a:endParaRPr>
          </a:p>
        </p:txBody>
      </p:sp>
      <p:pic>
        <p:nvPicPr>
          <p:cNvPr id="9" name="Picture 8">
            <a:extLst>
              <a:ext uri="{FF2B5EF4-FFF2-40B4-BE49-F238E27FC236}">
                <a16:creationId xmlns:a16="http://schemas.microsoft.com/office/drawing/2014/main" id="{4E538162-E151-4472-9F3F-FD2E94E4F0D8}"/>
              </a:ext>
            </a:extLst>
          </p:cNvPr>
          <p:cNvPicPr>
            <a:picLocks noChangeAspect="1"/>
          </p:cNvPicPr>
          <p:nvPr/>
        </p:nvPicPr>
        <p:blipFill>
          <a:blip r:embed="rId3"/>
          <a:stretch>
            <a:fillRect/>
          </a:stretch>
        </p:blipFill>
        <p:spPr>
          <a:xfrm>
            <a:off x="5344094" y="439142"/>
            <a:ext cx="3918768" cy="1215059"/>
          </a:xfrm>
          <a:prstGeom prst="rect">
            <a:avLst/>
          </a:prstGeom>
        </p:spPr>
      </p:pic>
      <p:sp>
        <p:nvSpPr>
          <p:cNvPr id="7" name="TextBox 5">
            <a:extLst>
              <a:ext uri="{FF2B5EF4-FFF2-40B4-BE49-F238E27FC236}">
                <a16:creationId xmlns:a16="http://schemas.microsoft.com/office/drawing/2014/main" id="{3F25EFA3-1050-4786-851B-D095242FFB28}"/>
              </a:ext>
            </a:extLst>
          </p:cNvPr>
          <p:cNvSpPr txBox="1"/>
          <p:nvPr/>
        </p:nvSpPr>
        <p:spPr>
          <a:xfrm>
            <a:off x="1927267" y="504904"/>
            <a:ext cx="3093327" cy="400110"/>
          </a:xfrm>
          <a:prstGeom prst="rect">
            <a:avLst/>
          </a:prstGeom>
          <a:solidFill>
            <a:srgbClr val="F5C05B"/>
          </a:solidFill>
        </p:spPr>
        <p:txBody>
          <a:bodyPr wrap="square" rtlCol="0">
            <a:spAutoFit/>
          </a:bodyPr>
          <a:lstStyle/>
          <a:p>
            <a:r>
              <a:rPr lang="sl-SI" sz="2000" b="1" dirty="0">
                <a:solidFill>
                  <a:schemeClr val="bg1"/>
                </a:solidFill>
              </a:rPr>
              <a:t>PRIMER DOBRE PRAKSE</a:t>
            </a:r>
            <a:endParaRPr lang="en-IE" sz="2000" b="1" dirty="0">
              <a:solidFill>
                <a:schemeClr val="bg1"/>
              </a:solidFill>
            </a:endParaRPr>
          </a:p>
        </p:txBody>
      </p:sp>
    </p:spTree>
    <p:extLst>
      <p:ext uri="{BB962C8B-B14F-4D97-AF65-F5344CB8AC3E}">
        <p14:creationId xmlns:p14="http://schemas.microsoft.com/office/powerpoint/2010/main" val="2939193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2F9FE2-D48E-4106-89D4-AA085CC8A919}"/>
              </a:ext>
            </a:extLst>
          </p:cNvPr>
          <p:cNvSpPr>
            <a:spLocks noGrp="1"/>
          </p:cNvSpPr>
          <p:nvPr>
            <p:ph type="body" sz="quarter" idx="19"/>
          </p:nvPr>
        </p:nvSpPr>
        <p:spPr>
          <a:xfrm>
            <a:off x="579603" y="652821"/>
            <a:ext cx="9173997" cy="1160989"/>
          </a:xfrm>
        </p:spPr>
        <p:txBody>
          <a:bodyPr/>
          <a:lstStyle/>
          <a:p>
            <a:r>
              <a:rPr lang="sl-SI" b="1" dirty="0"/>
              <a:t>MESO IN ŽIVALSKE FARME – VPLIV NA OKOLJE</a:t>
            </a:r>
            <a:endParaRPr lang="en-IE" b="1" dirty="0"/>
          </a:p>
        </p:txBody>
      </p:sp>
      <p:sp>
        <p:nvSpPr>
          <p:cNvPr id="3" name="Text Placeholder 2">
            <a:extLst>
              <a:ext uri="{FF2B5EF4-FFF2-40B4-BE49-F238E27FC236}">
                <a16:creationId xmlns:a16="http://schemas.microsoft.com/office/drawing/2014/main" id="{2FDB8750-BB75-478C-9993-145D5286CCCA}"/>
              </a:ext>
            </a:extLst>
          </p:cNvPr>
          <p:cNvSpPr>
            <a:spLocks noGrp="1"/>
          </p:cNvSpPr>
          <p:nvPr>
            <p:ph type="body" sz="quarter" idx="20"/>
          </p:nvPr>
        </p:nvSpPr>
        <p:spPr>
          <a:xfrm>
            <a:off x="363393" y="1632678"/>
            <a:ext cx="9759015" cy="4073178"/>
          </a:xfrm>
        </p:spPr>
        <p:txBody>
          <a:bodyPr/>
          <a:lstStyle/>
          <a:p>
            <a:pPr marL="342900" indent="-342900" algn="just">
              <a:buFont typeface="Arial" panose="020B0604020202020204" pitchFamily="34" charset="0"/>
              <a:buChar char="•"/>
            </a:pPr>
            <a:r>
              <a:rPr lang="en-IE" dirty="0">
                <a:solidFill>
                  <a:srgbClr val="085156"/>
                </a:solidFill>
              </a:rPr>
              <a:t>70 % </a:t>
            </a:r>
            <a:r>
              <a:rPr lang="en-IE" dirty="0" err="1">
                <a:solidFill>
                  <a:srgbClr val="085156"/>
                </a:solidFill>
              </a:rPr>
              <a:t>vseh</a:t>
            </a:r>
            <a:r>
              <a:rPr lang="en-IE" dirty="0">
                <a:solidFill>
                  <a:srgbClr val="085156"/>
                </a:solidFill>
              </a:rPr>
              <a:t> </a:t>
            </a:r>
            <a:r>
              <a:rPr lang="en-IE" dirty="0" err="1">
                <a:solidFill>
                  <a:srgbClr val="085156"/>
                </a:solidFill>
              </a:rPr>
              <a:t>kmetijskih</a:t>
            </a:r>
            <a:r>
              <a:rPr lang="en-IE" dirty="0">
                <a:solidFill>
                  <a:srgbClr val="085156"/>
                </a:solidFill>
              </a:rPr>
              <a:t> </a:t>
            </a:r>
            <a:r>
              <a:rPr lang="en-IE" dirty="0" err="1">
                <a:solidFill>
                  <a:srgbClr val="085156"/>
                </a:solidFill>
              </a:rPr>
              <a:t>zemljišč</a:t>
            </a:r>
            <a:r>
              <a:rPr lang="en-IE" dirty="0">
                <a:solidFill>
                  <a:srgbClr val="085156"/>
                </a:solidFill>
              </a:rPr>
              <a:t> na </a:t>
            </a:r>
            <a:r>
              <a:rPr lang="en-IE" dirty="0" err="1">
                <a:solidFill>
                  <a:srgbClr val="085156"/>
                </a:solidFill>
              </a:rPr>
              <a:t>svetu</a:t>
            </a:r>
            <a:r>
              <a:rPr lang="en-IE" dirty="0">
                <a:solidFill>
                  <a:srgbClr val="085156"/>
                </a:solidFill>
              </a:rPr>
              <a:t> je </a:t>
            </a:r>
            <a:r>
              <a:rPr lang="en-IE" dirty="0" err="1">
                <a:solidFill>
                  <a:srgbClr val="085156"/>
                </a:solidFill>
              </a:rPr>
              <a:t>tako</a:t>
            </a:r>
            <a:r>
              <a:rPr lang="en-IE" dirty="0">
                <a:solidFill>
                  <a:srgbClr val="085156"/>
                </a:solidFill>
              </a:rPr>
              <a:t> </a:t>
            </a:r>
            <a:r>
              <a:rPr lang="en-IE" dirty="0" err="1">
                <a:solidFill>
                  <a:srgbClr val="085156"/>
                </a:solidFill>
              </a:rPr>
              <a:t>ali</a:t>
            </a:r>
            <a:r>
              <a:rPr lang="en-IE" dirty="0">
                <a:solidFill>
                  <a:srgbClr val="085156"/>
                </a:solidFill>
              </a:rPr>
              <a:t> </a:t>
            </a:r>
            <a:r>
              <a:rPr lang="en-IE" dirty="0" err="1">
                <a:solidFill>
                  <a:srgbClr val="085156"/>
                </a:solidFill>
              </a:rPr>
              <a:t>drugače</a:t>
            </a:r>
            <a:r>
              <a:rPr lang="en-IE" dirty="0">
                <a:solidFill>
                  <a:srgbClr val="085156"/>
                </a:solidFill>
              </a:rPr>
              <a:t> </a:t>
            </a:r>
            <a:r>
              <a:rPr lang="en-IE" dirty="0" err="1">
                <a:solidFill>
                  <a:srgbClr val="085156"/>
                </a:solidFill>
              </a:rPr>
              <a:t>vezanih</a:t>
            </a:r>
            <a:r>
              <a:rPr lang="en-IE" dirty="0">
                <a:solidFill>
                  <a:srgbClr val="085156"/>
                </a:solidFill>
              </a:rPr>
              <a:t> na </a:t>
            </a:r>
            <a:r>
              <a:rPr lang="en-IE" dirty="0" err="1">
                <a:solidFill>
                  <a:srgbClr val="085156"/>
                </a:solidFill>
              </a:rPr>
              <a:t>živino</a:t>
            </a:r>
            <a:r>
              <a:rPr lang="en-IE" dirty="0">
                <a:solidFill>
                  <a:srgbClr val="085156"/>
                </a:solidFill>
              </a:rPr>
              <a:t>: </a:t>
            </a:r>
            <a:r>
              <a:rPr lang="sl-SI" dirty="0">
                <a:solidFill>
                  <a:srgbClr val="085156"/>
                </a:solidFill>
              </a:rPr>
              <a:t>prireja </a:t>
            </a:r>
            <a:r>
              <a:rPr lang="en-IE" dirty="0" err="1">
                <a:solidFill>
                  <a:srgbClr val="085156"/>
                </a:solidFill>
              </a:rPr>
              <a:t>mes</a:t>
            </a:r>
            <a:r>
              <a:rPr lang="sl-SI" dirty="0">
                <a:solidFill>
                  <a:srgbClr val="085156"/>
                </a:solidFill>
              </a:rPr>
              <a:t>a</a:t>
            </a:r>
            <a:r>
              <a:rPr lang="en-IE" dirty="0">
                <a:solidFill>
                  <a:srgbClr val="085156"/>
                </a:solidFill>
              </a:rPr>
              <a:t>, </a:t>
            </a:r>
            <a:r>
              <a:rPr lang="sl-SI" dirty="0">
                <a:solidFill>
                  <a:srgbClr val="085156"/>
                </a:solidFill>
              </a:rPr>
              <a:t>proizvodnja </a:t>
            </a:r>
            <a:r>
              <a:rPr lang="en-IE" dirty="0" err="1">
                <a:solidFill>
                  <a:srgbClr val="085156"/>
                </a:solidFill>
              </a:rPr>
              <a:t>mlek</a:t>
            </a:r>
            <a:r>
              <a:rPr lang="sl-SI" dirty="0">
                <a:solidFill>
                  <a:srgbClr val="085156"/>
                </a:solidFill>
              </a:rPr>
              <a:t>a in</a:t>
            </a:r>
            <a:r>
              <a:rPr lang="en-IE" dirty="0">
                <a:solidFill>
                  <a:srgbClr val="085156"/>
                </a:solidFill>
              </a:rPr>
              <a:t> </a:t>
            </a:r>
            <a:r>
              <a:rPr lang="en-IE" dirty="0" err="1">
                <a:solidFill>
                  <a:srgbClr val="085156"/>
                </a:solidFill>
              </a:rPr>
              <a:t>jajc</a:t>
            </a:r>
            <a:r>
              <a:rPr lang="en-IE" dirty="0">
                <a:solidFill>
                  <a:srgbClr val="085156"/>
                </a:solidFill>
              </a:rPr>
              <a:t>.</a:t>
            </a:r>
          </a:p>
          <a:p>
            <a:pPr marL="342900" indent="-342900" algn="just">
              <a:buFont typeface="Arial" panose="020B0604020202020204" pitchFamily="34" charset="0"/>
              <a:buChar char="•"/>
            </a:pPr>
            <a:r>
              <a:rPr lang="sl-SI" dirty="0">
                <a:solidFill>
                  <a:srgbClr val="085156"/>
                </a:solidFill>
              </a:rPr>
              <a:t>V</a:t>
            </a:r>
            <a:r>
              <a:rPr lang="en-IE" dirty="0" err="1">
                <a:solidFill>
                  <a:srgbClr val="085156"/>
                </a:solidFill>
              </a:rPr>
              <a:t>ečina</a:t>
            </a:r>
            <a:r>
              <a:rPr lang="en-IE" dirty="0">
                <a:solidFill>
                  <a:srgbClr val="085156"/>
                </a:solidFill>
              </a:rPr>
              <a:t> </a:t>
            </a:r>
            <a:r>
              <a:rPr lang="en-IE" dirty="0" err="1">
                <a:solidFill>
                  <a:srgbClr val="085156"/>
                </a:solidFill>
              </a:rPr>
              <a:t>proizvodnje</a:t>
            </a:r>
            <a:r>
              <a:rPr lang="en-IE" dirty="0">
                <a:solidFill>
                  <a:srgbClr val="085156"/>
                </a:solidFill>
              </a:rPr>
              <a:t> mesa </a:t>
            </a:r>
            <a:r>
              <a:rPr lang="en-IE" dirty="0" err="1">
                <a:solidFill>
                  <a:srgbClr val="085156"/>
                </a:solidFill>
              </a:rPr>
              <a:t>poteka</a:t>
            </a:r>
            <a:r>
              <a:rPr lang="en-IE" dirty="0">
                <a:solidFill>
                  <a:srgbClr val="085156"/>
                </a:solidFill>
              </a:rPr>
              <a:t> na </a:t>
            </a:r>
            <a:r>
              <a:rPr lang="sl-SI" dirty="0">
                <a:solidFill>
                  <a:srgbClr val="085156"/>
                </a:solidFill>
              </a:rPr>
              <a:t>živalskih</a:t>
            </a:r>
            <a:r>
              <a:rPr lang="en-IE" dirty="0">
                <a:solidFill>
                  <a:srgbClr val="085156"/>
                </a:solidFill>
              </a:rPr>
              <a:t> </a:t>
            </a:r>
            <a:r>
              <a:rPr lang="en-IE" dirty="0" err="1">
                <a:solidFill>
                  <a:srgbClr val="085156"/>
                </a:solidFill>
              </a:rPr>
              <a:t>farmah</a:t>
            </a:r>
            <a:r>
              <a:rPr lang="sl-SI" dirty="0">
                <a:solidFill>
                  <a:srgbClr val="085156"/>
                </a:solidFill>
              </a:rPr>
              <a:t> za pospešeno rejo živali, ki</a:t>
            </a:r>
            <a:r>
              <a:rPr lang="en-IE" dirty="0">
                <a:solidFill>
                  <a:srgbClr val="085156"/>
                </a:solidFill>
              </a:rPr>
              <a:t> ne </a:t>
            </a:r>
            <a:r>
              <a:rPr lang="en-IE" dirty="0" err="1">
                <a:solidFill>
                  <a:srgbClr val="085156"/>
                </a:solidFill>
              </a:rPr>
              <a:t>pridelujejo</a:t>
            </a:r>
            <a:r>
              <a:rPr lang="en-IE" dirty="0">
                <a:solidFill>
                  <a:srgbClr val="085156"/>
                </a:solidFill>
              </a:rPr>
              <a:t> </a:t>
            </a:r>
            <a:r>
              <a:rPr lang="en-IE" dirty="0" err="1">
                <a:solidFill>
                  <a:srgbClr val="085156"/>
                </a:solidFill>
              </a:rPr>
              <a:t>lastne</a:t>
            </a:r>
            <a:r>
              <a:rPr lang="en-IE" dirty="0">
                <a:solidFill>
                  <a:srgbClr val="085156"/>
                </a:solidFill>
              </a:rPr>
              <a:t> </a:t>
            </a:r>
            <a:r>
              <a:rPr lang="en-IE" dirty="0" err="1">
                <a:solidFill>
                  <a:srgbClr val="085156"/>
                </a:solidFill>
              </a:rPr>
              <a:t>krme</a:t>
            </a:r>
            <a:r>
              <a:rPr lang="en-IE" dirty="0">
                <a:solidFill>
                  <a:srgbClr val="085156"/>
                </a:solidFill>
              </a:rPr>
              <a:t>. </a:t>
            </a:r>
          </a:p>
          <a:p>
            <a:pPr marL="342900" indent="-342900" algn="just">
              <a:buFont typeface="Arial" panose="020B0604020202020204" pitchFamily="34" charset="0"/>
              <a:buChar char="•"/>
            </a:pPr>
            <a:r>
              <a:rPr lang="sl-SI" dirty="0">
                <a:solidFill>
                  <a:srgbClr val="085156"/>
                </a:solidFill>
              </a:rPr>
              <a:t>P</a:t>
            </a:r>
            <a:r>
              <a:rPr lang="en-IE" dirty="0">
                <a:solidFill>
                  <a:srgbClr val="085156"/>
                </a:solidFill>
              </a:rPr>
              <a:t>o </a:t>
            </a:r>
            <a:r>
              <a:rPr lang="en-IE" dirty="0" err="1">
                <a:solidFill>
                  <a:srgbClr val="085156"/>
                </a:solidFill>
              </a:rPr>
              <a:t>vsem</a:t>
            </a:r>
            <a:r>
              <a:rPr lang="en-IE" dirty="0">
                <a:solidFill>
                  <a:srgbClr val="085156"/>
                </a:solidFill>
              </a:rPr>
              <a:t> </a:t>
            </a:r>
            <a:r>
              <a:rPr lang="en-IE" dirty="0" err="1">
                <a:solidFill>
                  <a:srgbClr val="085156"/>
                </a:solidFill>
              </a:rPr>
              <a:t>svetu</a:t>
            </a:r>
            <a:r>
              <a:rPr lang="en-IE" dirty="0">
                <a:solidFill>
                  <a:srgbClr val="085156"/>
                </a:solidFill>
              </a:rPr>
              <a:t> se </a:t>
            </a:r>
            <a:r>
              <a:rPr lang="en-IE" dirty="0" err="1">
                <a:solidFill>
                  <a:srgbClr val="085156"/>
                </a:solidFill>
              </a:rPr>
              <a:t>tretjina</a:t>
            </a:r>
            <a:r>
              <a:rPr lang="en-IE" dirty="0">
                <a:solidFill>
                  <a:srgbClr val="085156"/>
                </a:solidFill>
              </a:rPr>
              <a:t> </a:t>
            </a:r>
            <a:r>
              <a:rPr lang="en-IE" dirty="0" err="1">
                <a:solidFill>
                  <a:srgbClr val="085156"/>
                </a:solidFill>
              </a:rPr>
              <a:t>svetovnega</a:t>
            </a:r>
            <a:r>
              <a:rPr lang="en-IE" dirty="0">
                <a:solidFill>
                  <a:srgbClr val="085156"/>
                </a:solidFill>
              </a:rPr>
              <a:t> </a:t>
            </a:r>
            <a:r>
              <a:rPr lang="en-IE" dirty="0" err="1">
                <a:solidFill>
                  <a:srgbClr val="085156"/>
                </a:solidFill>
              </a:rPr>
              <a:t>pridelka</a:t>
            </a:r>
            <a:r>
              <a:rPr lang="en-IE" dirty="0">
                <a:solidFill>
                  <a:srgbClr val="085156"/>
                </a:solidFill>
              </a:rPr>
              <a:t> </a:t>
            </a:r>
            <a:r>
              <a:rPr lang="en-IE" dirty="0" err="1">
                <a:solidFill>
                  <a:srgbClr val="085156"/>
                </a:solidFill>
              </a:rPr>
              <a:t>žit</a:t>
            </a:r>
            <a:r>
              <a:rPr lang="sl-SI" dirty="0" err="1">
                <a:solidFill>
                  <a:srgbClr val="085156"/>
                </a:solidFill>
              </a:rPr>
              <a:t>aric</a:t>
            </a:r>
            <a:r>
              <a:rPr lang="en-IE" dirty="0">
                <a:solidFill>
                  <a:srgbClr val="085156"/>
                </a:solidFill>
              </a:rPr>
              <a:t>, </a:t>
            </a:r>
            <a:r>
              <a:rPr lang="en-IE" dirty="0" err="1">
                <a:solidFill>
                  <a:srgbClr val="085156"/>
                </a:solidFill>
              </a:rPr>
              <a:t>vključno</a:t>
            </a:r>
            <a:r>
              <a:rPr lang="en-IE" dirty="0">
                <a:solidFill>
                  <a:srgbClr val="085156"/>
                </a:solidFill>
              </a:rPr>
              <a:t> s </a:t>
            </a:r>
            <a:r>
              <a:rPr lang="en-IE" dirty="0" err="1">
                <a:solidFill>
                  <a:srgbClr val="085156"/>
                </a:solidFill>
              </a:rPr>
              <a:t>polovico</a:t>
            </a:r>
            <a:r>
              <a:rPr lang="en-IE" dirty="0">
                <a:solidFill>
                  <a:srgbClr val="085156"/>
                </a:solidFill>
              </a:rPr>
              <a:t> </a:t>
            </a:r>
            <a:r>
              <a:rPr lang="en-IE" dirty="0" err="1">
                <a:solidFill>
                  <a:srgbClr val="085156"/>
                </a:solidFill>
              </a:rPr>
              <a:t>vse</a:t>
            </a:r>
            <a:r>
              <a:rPr lang="en-IE" dirty="0">
                <a:solidFill>
                  <a:srgbClr val="085156"/>
                </a:solidFill>
              </a:rPr>
              <a:t> </a:t>
            </a:r>
            <a:r>
              <a:rPr lang="en-IE" dirty="0" err="1">
                <a:solidFill>
                  <a:srgbClr val="085156"/>
                </a:solidFill>
              </a:rPr>
              <a:t>koruze</a:t>
            </a:r>
            <a:r>
              <a:rPr lang="en-IE" dirty="0">
                <a:solidFill>
                  <a:srgbClr val="085156"/>
                </a:solidFill>
              </a:rPr>
              <a:t> in 90 % </a:t>
            </a:r>
            <a:r>
              <a:rPr lang="en-IE" dirty="0" err="1">
                <a:solidFill>
                  <a:srgbClr val="085156"/>
                </a:solidFill>
              </a:rPr>
              <a:t>vse</a:t>
            </a:r>
            <a:r>
              <a:rPr lang="en-IE" dirty="0">
                <a:solidFill>
                  <a:srgbClr val="085156"/>
                </a:solidFill>
              </a:rPr>
              <a:t> </a:t>
            </a:r>
            <a:r>
              <a:rPr lang="en-IE" dirty="0" err="1">
                <a:solidFill>
                  <a:srgbClr val="085156"/>
                </a:solidFill>
              </a:rPr>
              <a:t>soje</a:t>
            </a:r>
            <a:r>
              <a:rPr lang="en-IE" dirty="0">
                <a:solidFill>
                  <a:srgbClr val="085156"/>
                </a:solidFill>
              </a:rPr>
              <a:t>, </a:t>
            </a:r>
            <a:r>
              <a:rPr lang="en-IE" dirty="0" err="1">
                <a:solidFill>
                  <a:srgbClr val="085156"/>
                </a:solidFill>
              </a:rPr>
              <a:t>preusmeri</a:t>
            </a:r>
            <a:r>
              <a:rPr lang="en-IE" dirty="0">
                <a:solidFill>
                  <a:srgbClr val="085156"/>
                </a:solidFill>
              </a:rPr>
              <a:t> za </a:t>
            </a:r>
            <a:r>
              <a:rPr lang="en-IE" dirty="0" err="1">
                <a:solidFill>
                  <a:srgbClr val="085156"/>
                </a:solidFill>
              </a:rPr>
              <a:t>krmljenje</a:t>
            </a:r>
            <a:r>
              <a:rPr lang="en-IE" dirty="0">
                <a:solidFill>
                  <a:srgbClr val="085156"/>
                </a:solidFill>
              </a:rPr>
              <a:t> </a:t>
            </a:r>
            <a:r>
              <a:rPr lang="en-IE" dirty="0" err="1">
                <a:solidFill>
                  <a:srgbClr val="085156"/>
                </a:solidFill>
              </a:rPr>
              <a:t>živali</a:t>
            </a:r>
            <a:r>
              <a:rPr lang="en-IE" dirty="0">
                <a:solidFill>
                  <a:srgbClr val="085156"/>
                </a:solidFill>
              </a:rPr>
              <a:t> </a:t>
            </a:r>
            <a:r>
              <a:rPr lang="sl-SI" dirty="0">
                <a:solidFill>
                  <a:srgbClr val="085156"/>
                </a:solidFill>
              </a:rPr>
              <a:t>v teh farmah</a:t>
            </a:r>
            <a:r>
              <a:rPr lang="en-IE" dirty="0">
                <a:solidFill>
                  <a:srgbClr val="085156"/>
                </a:solidFill>
              </a:rPr>
              <a:t>:</a:t>
            </a:r>
          </a:p>
          <a:p>
            <a:pPr algn="ctr"/>
            <a:r>
              <a:rPr lang="en-IE" sz="1600" dirty="0">
                <a:solidFill>
                  <a:srgbClr val="085156"/>
                </a:solidFill>
              </a:rPr>
              <a:t>http://www.fao.org/worldfoodsituation/csdb/en/ </a:t>
            </a:r>
          </a:p>
          <a:p>
            <a:pPr marL="342900" indent="-342900" algn="just">
              <a:buFont typeface="Arial" panose="020B0604020202020204" pitchFamily="34" charset="0"/>
              <a:buChar char="•"/>
            </a:pPr>
            <a:r>
              <a:rPr lang="en-IE" dirty="0">
                <a:solidFill>
                  <a:srgbClr val="085156"/>
                </a:solidFill>
              </a:rPr>
              <a:t> V EU se ta </a:t>
            </a:r>
            <a:r>
              <a:rPr lang="en-IE" dirty="0" err="1">
                <a:solidFill>
                  <a:srgbClr val="085156"/>
                </a:solidFill>
              </a:rPr>
              <a:t>delež</a:t>
            </a:r>
            <a:r>
              <a:rPr lang="en-IE" dirty="0">
                <a:solidFill>
                  <a:srgbClr val="085156"/>
                </a:solidFill>
              </a:rPr>
              <a:t> </a:t>
            </a:r>
            <a:r>
              <a:rPr lang="en-IE" dirty="0" err="1">
                <a:solidFill>
                  <a:srgbClr val="085156"/>
                </a:solidFill>
              </a:rPr>
              <a:t>giblje</a:t>
            </a:r>
            <a:r>
              <a:rPr lang="en-IE" dirty="0">
                <a:solidFill>
                  <a:srgbClr val="085156"/>
                </a:solidFill>
              </a:rPr>
              <a:t> </a:t>
            </a:r>
            <a:r>
              <a:rPr lang="en-IE" dirty="0" err="1">
                <a:solidFill>
                  <a:srgbClr val="085156"/>
                </a:solidFill>
              </a:rPr>
              <a:t>okoli</a:t>
            </a:r>
            <a:r>
              <a:rPr lang="en-IE" dirty="0">
                <a:solidFill>
                  <a:srgbClr val="085156"/>
                </a:solidFill>
              </a:rPr>
              <a:t> 14-16 %. </a:t>
            </a:r>
          </a:p>
          <a:p>
            <a:pPr algn="ctr"/>
            <a:r>
              <a:rPr lang="en-IE" sz="1600" dirty="0">
                <a:solidFill>
                  <a:srgbClr val="085156"/>
                </a:solidFill>
              </a:rPr>
              <a:t>https://ec.europa.eu/eurostat/statistics-explained/index.php/Agricultural_production_-_crops</a:t>
            </a:r>
          </a:p>
          <a:p>
            <a:pPr algn="just"/>
            <a:endParaRPr lang="sl-SI" b="1" dirty="0">
              <a:solidFill>
                <a:srgbClr val="085156"/>
              </a:solidFill>
            </a:endParaRPr>
          </a:p>
          <a:p>
            <a:pPr algn="ctr"/>
            <a:r>
              <a:rPr lang="en-IE" b="1" dirty="0">
                <a:solidFill>
                  <a:srgbClr val="085156"/>
                </a:solidFill>
              </a:rPr>
              <a:t>V m</a:t>
            </a:r>
            <a:r>
              <a:rPr lang="sl-SI" b="1" dirty="0">
                <a:solidFill>
                  <a:srgbClr val="085156"/>
                </a:solidFill>
              </a:rPr>
              <a:t>o</a:t>
            </a:r>
            <a:r>
              <a:rPr lang="en-IE" b="1" dirty="0" err="1">
                <a:solidFill>
                  <a:srgbClr val="085156"/>
                </a:solidFill>
              </a:rPr>
              <a:t>dulu</a:t>
            </a:r>
            <a:r>
              <a:rPr lang="en-IE" b="1" dirty="0">
                <a:solidFill>
                  <a:srgbClr val="085156"/>
                </a:solidFill>
              </a:rPr>
              <a:t> 4 </a:t>
            </a:r>
            <a:r>
              <a:rPr lang="sl-SI" b="1" dirty="0">
                <a:solidFill>
                  <a:srgbClr val="085156"/>
                </a:solidFill>
              </a:rPr>
              <a:t>bomo predstavili</a:t>
            </a:r>
            <a:r>
              <a:rPr lang="en-IE" b="1" dirty="0">
                <a:solidFill>
                  <a:srgbClr val="085156"/>
                </a:solidFill>
              </a:rPr>
              <a:t> </a:t>
            </a:r>
            <a:r>
              <a:rPr lang="en-IE" b="1" dirty="0" err="1">
                <a:solidFill>
                  <a:srgbClr val="085156"/>
                </a:solidFill>
              </a:rPr>
              <a:t>pomen</a:t>
            </a:r>
            <a:r>
              <a:rPr lang="en-IE" b="1" dirty="0">
                <a:solidFill>
                  <a:srgbClr val="085156"/>
                </a:solidFill>
              </a:rPr>
              <a:t> </a:t>
            </a:r>
            <a:r>
              <a:rPr lang="en-IE" b="1" dirty="0" err="1">
                <a:solidFill>
                  <a:srgbClr val="085156"/>
                </a:solidFill>
              </a:rPr>
              <a:t>kratkih</a:t>
            </a:r>
            <a:r>
              <a:rPr lang="en-IE" b="1" dirty="0">
                <a:solidFill>
                  <a:srgbClr val="085156"/>
                </a:solidFill>
              </a:rPr>
              <a:t> </a:t>
            </a:r>
            <a:r>
              <a:rPr lang="en-IE" b="1" dirty="0" err="1">
                <a:solidFill>
                  <a:srgbClr val="085156"/>
                </a:solidFill>
              </a:rPr>
              <a:t>dobavnih</a:t>
            </a:r>
            <a:r>
              <a:rPr lang="en-IE" b="1" dirty="0">
                <a:solidFill>
                  <a:srgbClr val="085156"/>
                </a:solidFill>
              </a:rPr>
              <a:t> </a:t>
            </a:r>
            <a:r>
              <a:rPr lang="en-IE" b="1" dirty="0" err="1">
                <a:solidFill>
                  <a:srgbClr val="085156"/>
                </a:solidFill>
              </a:rPr>
              <a:t>verig</a:t>
            </a:r>
            <a:r>
              <a:rPr lang="en-IE" b="1" dirty="0">
                <a:solidFill>
                  <a:srgbClr val="085156"/>
                </a:solidFill>
              </a:rPr>
              <a:t>.</a:t>
            </a:r>
          </a:p>
          <a:p>
            <a:endParaRPr lang="en-IE" dirty="0"/>
          </a:p>
        </p:txBody>
      </p:sp>
    </p:spTree>
    <p:extLst>
      <p:ext uri="{BB962C8B-B14F-4D97-AF65-F5344CB8AC3E}">
        <p14:creationId xmlns:p14="http://schemas.microsoft.com/office/powerpoint/2010/main" val="678356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ssorted piles of beans and legumes">
            <a:extLst>
              <a:ext uri="{FF2B5EF4-FFF2-40B4-BE49-F238E27FC236}">
                <a16:creationId xmlns:a16="http://schemas.microsoft.com/office/drawing/2014/main" id="{97CEC553-34F7-4B53-8311-758BD7CB442C}"/>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5DFEFC29-813E-4CB3-B29C-5292E46885EC}"/>
              </a:ext>
            </a:extLst>
          </p:cNvPr>
          <p:cNvSpPr>
            <a:spLocks noGrp="1"/>
          </p:cNvSpPr>
          <p:nvPr>
            <p:ph type="body" sz="quarter" idx="19"/>
          </p:nvPr>
        </p:nvSpPr>
        <p:spPr>
          <a:xfrm>
            <a:off x="544286" y="318195"/>
            <a:ext cx="5887636" cy="161212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sl-SI" b="1" i="0" u="none" strike="noStrike" kern="1200" cap="none" spc="0" normalizeH="0" baseline="0" noProof="0" dirty="0">
                <a:ln>
                  <a:noFill/>
                </a:ln>
                <a:solidFill>
                  <a:srgbClr val="F5C05B"/>
                </a:solidFill>
                <a:effectLst/>
                <a:uLnTx/>
                <a:uFillTx/>
                <a:latin typeface="Calibri" panose="020F0502020204030204"/>
                <a:ea typeface="+mn-ea"/>
                <a:cs typeface="+mn-cs"/>
              </a:rPr>
              <a:t>Hrana rastlinskega izvora, ki lahko nadomesti meso</a:t>
            </a:r>
            <a:endParaRPr kumimoji="0" lang="en-IE" b="1" i="0" u="none" strike="noStrike" kern="1200" cap="none" spc="0" normalizeH="0" baseline="0" noProof="0" dirty="0">
              <a:ln>
                <a:noFill/>
              </a:ln>
              <a:solidFill>
                <a:srgbClr val="F5C05B"/>
              </a:solidFill>
              <a:effectLst/>
              <a:uLnTx/>
              <a:uFillTx/>
              <a:latin typeface="Calibri" panose="020F0502020204030204"/>
              <a:ea typeface="+mn-ea"/>
              <a:cs typeface="+mn-cs"/>
            </a:endParaRPr>
          </a:p>
          <a:p>
            <a:endParaRPr lang="en-IE" dirty="0"/>
          </a:p>
        </p:txBody>
      </p:sp>
      <p:sp>
        <p:nvSpPr>
          <p:cNvPr id="4" name="Text Placeholder 3">
            <a:extLst>
              <a:ext uri="{FF2B5EF4-FFF2-40B4-BE49-F238E27FC236}">
                <a16:creationId xmlns:a16="http://schemas.microsoft.com/office/drawing/2014/main" id="{C39383F5-FEF8-4239-9688-BCA019408827}"/>
              </a:ext>
            </a:extLst>
          </p:cNvPr>
          <p:cNvSpPr>
            <a:spLocks noGrp="1"/>
          </p:cNvSpPr>
          <p:nvPr>
            <p:ph type="body" sz="quarter" idx="20"/>
          </p:nvPr>
        </p:nvSpPr>
        <p:spPr>
          <a:xfrm>
            <a:off x="208364" y="1786300"/>
            <a:ext cx="5887636" cy="3947440"/>
          </a:xfrm>
        </p:spPr>
        <p:txBody>
          <a:bodyPr vert="horz" lIns="91440" tIns="45720" rIns="91440" bIns="45720" rtlCol="0" anchor="t">
            <a:noAutofit/>
          </a:bodyPr>
          <a:lstStyle/>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V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zadnjih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nekaj</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letih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so se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živilski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inovatorji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osredotočili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na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posnemanje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okusa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in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teksture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govedine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piščanca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in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drugih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proizvodov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živalskega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izvora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(v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zadnjem</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času</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predvsem</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morske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hrane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a:t>
            </a: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Namen</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je med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drugim</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zmanjšati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porabo mesa in s tem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vpliv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emisij</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porabe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vode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in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zemljišč</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na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okolje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a:t>
            </a:r>
          </a:p>
          <a:p>
            <a:pPr marL="342900" marR="0" lvl="0" indent="-3429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V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modulu</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6</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raziskujemo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kako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se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razvijajo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nekatere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od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teh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tehnologij</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da bi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omejili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s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tem</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povezan</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vpliv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mesa in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drugih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škodljivih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proizvodov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p>
          <a:p>
            <a:endParaRPr lang="en-IE" dirty="0">
              <a:cs typeface="Calibri" panose="020F0502020204030204"/>
            </a:endParaRPr>
          </a:p>
        </p:txBody>
      </p:sp>
    </p:spTree>
    <p:extLst>
      <p:ext uri="{BB962C8B-B14F-4D97-AF65-F5344CB8AC3E}">
        <p14:creationId xmlns:p14="http://schemas.microsoft.com/office/powerpoint/2010/main" val="2845836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sky, outdoor, beach, people&#10;&#10;Description automatically generated">
            <a:extLst>
              <a:ext uri="{FF2B5EF4-FFF2-40B4-BE49-F238E27FC236}">
                <a16:creationId xmlns:a16="http://schemas.microsoft.com/office/drawing/2014/main" id="{F17B4E4A-4172-4EF5-9786-F4742BA5C181}"/>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0711D14-FF84-4558-BA72-842273DB4649}"/>
              </a:ext>
            </a:extLst>
          </p:cNvPr>
          <p:cNvSpPr>
            <a:spLocks noGrp="1"/>
          </p:cNvSpPr>
          <p:nvPr>
            <p:ph type="body" sz="quarter" idx="19"/>
          </p:nvPr>
        </p:nvSpPr>
        <p:spPr/>
        <p:txBody>
          <a:bodyPr vert="horz" lIns="91440" tIns="45720" rIns="91440" bIns="45720" rtlCol="0" anchor="t">
            <a:normAutofit/>
          </a:bodyPr>
          <a:lstStyle/>
          <a:p>
            <a:r>
              <a:rPr lang="sl-SI" b="1" dirty="0">
                <a:solidFill>
                  <a:srgbClr val="F5C05B"/>
                </a:solidFill>
                <a:cs typeface="Calibri"/>
              </a:rPr>
              <a:t>Odpadna embalaža</a:t>
            </a:r>
            <a:endParaRPr lang="en-US" b="1" dirty="0">
              <a:solidFill>
                <a:srgbClr val="F5C05B"/>
              </a:solidFill>
              <a:cs typeface="Calibri"/>
            </a:endParaRPr>
          </a:p>
        </p:txBody>
      </p:sp>
      <p:graphicFrame>
        <p:nvGraphicFramePr>
          <p:cNvPr id="9" name="Text Placeholder 3">
            <a:extLst>
              <a:ext uri="{FF2B5EF4-FFF2-40B4-BE49-F238E27FC236}">
                <a16:creationId xmlns:a16="http://schemas.microsoft.com/office/drawing/2014/main" id="{48F23ABB-9291-47BF-AF04-E81CDF0B9CA8}"/>
              </a:ext>
            </a:extLst>
          </p:cNvPr>
          <p:cNvGraphicFramePr/>
          <p:nvPr>
            <p:extLst>
              <p:ext uri="{D42A27DB-BD31-4B8C-83A1-F6EECF244321}">
                <p14:modId xmlns:p14="http://schemas.microsoft.com/office/powerpoint/2010/main" val="3050684738"/>
              </p:ext>
            </p:extLst>
          </p:nvPr>
        </p:nvGraphicFramePr>
        <p:xfrm>
          <a:off x="402336" y="1786300"/>
          <a:ext cx="6025896" cy="3947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Graphic 6" descr="Radioactive outline">
            <a:extLst>
              <a:ext uri="{FF2B5EF4-FFF2-40B4-BE49-F238E27FC236}">
                <a16:creationId xmlns:a16="http://schemas.microsoft.com/office/drawing/2014/main" id="{E8E42B33-B1D2-49BE-AE05-74D829BD8C4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79603" y="2029968"/>
            <a:ext cx="539497" cy="539496"/>
          </a:xfrm>
          <a:prstGeom prst="rect">
            <a:avLst/>
          </a:prstGeom>
        </p:spPr>
      </p:pic>
      <p:pic>
        <p:nvPicPr>
          <p:cNvPr id="10" name="Graphic 9" descr="Water Bottle outline">
            <a:extLst>
              <a:ext uri="{FF2B5EF4-FFF2-40B4-BE49-F238E27FC236}">
                <a16:creationId xmlns:a16="http://schemas.microsoft.com/office/drawing/2014/main" id="{BC75798A-FCBB-40A8-8B4F-C9B6DCE6205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79603" y="3429001"/>
            <a:ext cx="539496" cy="539496"/>
          </a:xfrm>
          <a:prstGeom prst="rect">
            <a:avLst/>
          </a:prstGeom>
        </p:spPr>
      </p:pic>
      <p:pic>
        <p:nvPicPr>
          <p:cNvPr id="12" name="Graphic 11" descr="Puzzle pieces outline">
            <a:extLst>
              <a:ext uri="{FF2B5EF4-FFF2-40B4-BE49-F238E27FC236}">
                <a16:creationId xmlns:a16="http://schemas.microsoft.com/office/drawing/2014/main" id="{5A690222-50B8-4839-93D9-BF4DAECA43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0154" y="4828034"/>
            <a:ext cx="585630" cy="585630"/>
          </a:xfrm>
          <a:prstGeom prst="rect">
            <a:avLst/>
          </a:prstGeom>
        </p:spPr>
      </p:pic>
    </p:spTree>
    <p:extLst>
      <p:ext uri="{BB962C8B-B14F-4D97-AF65-F5344CB8AC3E}">
        <p14:creationId xmlns:p14="http://schemas.microsoft.com/office/powerpoint/2010/main" val="757269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n-IE" sz="4800" b="1" dirty="0">
                <a:solidFill>
                  <a:srgbClr val="F5C05B"/>
                </a:solidFill>
              </a:rPr>
              <a:t>2. </a:t>
            </a:r>
            <a:r>
              <a:rPr lang="sl-SI" sz="4800" b="1" dirty="0">
                <a:solidFill>
                  <a:srgbClr val="F5C05B"/>
                </a:solidFill>
              </a:rPr>
              <a:t>Zmanjševanje živilskih odpadkov</a:t>
            </a:r>
            <a:endParaRPr lang="en-IE" sz="4800" b="1" dirty="0">
              <a:solidFill>
                <a:srgbClr val="F5C05B"/>
              </a:solidFill>
            </a:endParaRPr>
          </a:p>
        </p:txBody>
      </p:sp>
      <p:sp>
        <p:nvSpPr>
          <p:cNvPr id="3" name="TextBox 1">
            <a:extLst>
              <a:ext uri="{FF2B5EF4-FFF2-40B4-BE49-F238E27FC236}">
                <a16:creationId xmlns:a16="http://schemas.microsoft.com/office/drawing/2014/main" id="{6EF23028-63E4-4CA7-A247-A0140C4AE2AF}"/>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 2</a:t>
            </a:r>
          </a:p>
        </p:txBody>
      </p:sp>
    </p:spTree>
    <p:extLst>
      <p:ext uri="{BB962C8B-B14F-4D97-AF65-F5344CB8AC3E}">
        <p14:creationId xmlns:p14="http://schemas.microsoft.com/office/powerpoint/2010/main" val="4129701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food, plant, dish, meal&#10;&#10;Description automatically generated">
            <a:extLst>
              <a:ext uri="{FF2B5EF4-FFF2-40B4-BE49-F238E27FC236}">
                <a16:creationId xmlns:a16="http://schemas.microsoft.com/office/drawing/2014/main" id="{43F4C7B5-ECD4-41D4-B4EE-FAF70BD9016C}"/>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l="-30705" t="-16130" r="-33393" b="-10200"/>
          <a:stretch/>
        </p:blipFill>
        <p:spPr>
          <a:xfrm>
            <a:off x="-492572" y="581892"/>
            <a:ext cx="6885059" cy="5099014"/>
          </a:xfrm>
        </p:spPr>
      </p:pic>
      <p:sp>
        <p:nvSpPr>
          <p:cNvPr id="2" name="Text Placeholder 1">
            <a:extLst>
              <a:ext uri="{FF2B5EF4-FFF2-40B4-BE49-F238E27FC236}">
                <a16:creationId xmlns:a16="http://schemas.microsoft.com/office/drawing/2014/main" id="{188C388E-DFB1-4BFB-9011-2FEC529131DA}"/>
              </a:ext>
            </a:extLst>
          </p:cNvPr>
          <p:cNvSpPr>
            <a:spLocks noGrp="1"/>
          </p:cNvSpPr>
          <p:nvPr>
            <p:ph type="body" sz="quarter" idx="16"/>
          </p:nvPr>
        </p:nvSpPr>
        <p:spPr>
          <a:xfrm>
            <a:off x="5597549" y="807224"/>
            <a:ext cx="5279028" cy="697353"/>
          </a:xfrm>
        </p:spPr>
        <p:txBody>
          <a:bodyPr/>
          <a:lstStyle/>
          <a:p>
            <a:pPr algn="l"/>
            <a:r>
              <a:rPr lang="sl-SI" b="1" dirty="0">
                <a:solidFill>
                  <a:srgbClr val="F5C05B"/>
                </a:solidFill>
              </a:rPr>
              <a:t>Živilski odpadki</a:t>
            </a:r>
            <a:endParaRPr lang="en-IE" b="1" dirty="0">
              <a:solidFill>
                <a:srgbClr val="F5C05B"/>
              </a:solidFill>
            </a:endParaRPr>
          </a:p>
        </p:txBody>
      </p:sp>
      <p:sp>
        <p:nvSpPr>
          <p:cNvPr id="3" name="Text Placeholder 2">
            <a:extLst>
              <a:ext uri="{FF2B5EF4-FFF2-40B4-BE49-F238E27FC236}">
                <a16:creationId xmlns:a16="http://schemas.microsoft.com/office/drawing/2014/main" id="{EED55F86-5649-4A7B-AFDC-842C4E65D6DE}"/>
              </a:ext>
            </a:extLst>
          </p:cNvPr>
          <p:cNvSpPr>
            <a:spLocks noGrp="1"/>
          </p:cNvSpPr>
          <p:nvPr>
            <p:ph type="body" sz="quarter" idx="17"/>
          </p:nvPr>
        </p:nvSpPr>
        <p:spPr>
          <a:xfrm>
            <a:off x="4787246" y="1754659"/>
            <a:ext cx="7071084" cy="3947440"/>
          </a:xfrm>
        </p:spPr>
        <p:txBody>
          <a:bodyPr vert="horz" lIns="91440" tIns="45720" rIns="91440" bIns="45720" rtlCol="0" anchor="t">
            <a:noAutofit/>
          </a:bodyPr>
          <a:lstStyle/>
          <a:p>
            <a:pPr marL="800100" lvl="1" indent="-342900" algn="l">
              <a:buFont typeface="Arial"/>
              <a:buChar char="•"/>
            </a:pPr>
            <a:r>
              <a:rPr lang="en-IE" altLang="en-US" dirty="0" err="1">
                <a:solidFill>
                  <a:srgbClr val="406F70"/>
                </a:solidFill>
                <a:cs typeface="Arial"/>
              </a:rPr>
              <a:t>Zavržena</a:t>
            </a:r>
            <a:r>
              <a:rPr lang="en-IE" altLang="en-US" dirty="0">
                <a:solidFill>
                  <a:srgbClr val="406F70"/>
                </a:solidFill>
                <a:cs typeface="Arial"/>
              </a:rPr>
              <a:t> </a:t>
            </a:r>
            <a:r>
              <a:rPr lang="en-IE" altLang="en-US" dirty="0" err="1">
                <a:solidFill>
                  <a:srgbClr val="406F70"/>
                </a:solidFill>
                <a:cs typeface="Arial"/>
              </a:rPr>
              <a:t>hrana</a:t>
            </a:r>
            <a:r>
              <a:rPr lang="en-IE" altLang="en-US" dirty="0">
                <a:solidFill>
                  <a:srgbClr val="406F70"/>
                </a:solidFill>
                <a:cs typeface="Arial"/>
              </a:rPr>
              <a:t> je problem, ki </a:t>
            </a:r>
            <a:r>
              <a:rPr lang="en-IE" altLang="en-US" dirty="0" err="1">
                <a:solidFill>
                  <a:srgbClr val="406F70"/>
                </a:solidFill>
                <a:cs typeface="Arial"/>
              </a:rPr>
              <a:t>zadeva</a:t>
            </a:r>
            <a:r>
              <a:rPr lang="en-IE" altLang="en-US" dirty="0">
                <a:solidFill>
                  <a:srgbClr val="406F70"/>
                </a:solidFill>
                <a:cs typeface="Arial"/>
              </a:rPr>
              <a:t> </a:t>
            </a:r>
            <a:r>
              <a:rPr lang="en-IE" altLang="en-US" dirty="0" err="1">
                <a:solidFill>
                  <a:srgbClr val="406F70"/>
                </a:solidFill>
                <a:cs typeface="Arial"/>
              </a:rPr>
              <a:t>vse</a:t>
            </a:r>
            <a:r>
              <a:rPr lang="en-IE" altLang="en-US" dirty="0">
                <a:solidFill>
                  <a:srgbClr val="406F70"/>
                </a:solidFill>
                <a:cs typeface="Arial"/>
              </a:rPr>
              <a:t> </a:t>
            </a:r>
            <a:r>
              <a:rPr lang="en-IE" altLang="en-US" dirty="0" err="1">
                <a:solidFill>
                  <a:srgbClr val="406F70"/>
                </a:solidFill>
                <a:cs typeface="Arial"/>
              </a:rPr>
              <a:t>vidike</a:t>
            </a:r>
            <a:r>
              <a:rPr lang="en-IE" altLang="en-US" dirty="0">
                <a:solidFill>
                  <a:srgbClr val="406F70"/>
                </a:solidFill>
                <a:cs typeface="Arial"/>
              </a:rPr>
              <a:t> </a:t>
            </a:r>
            <a:r>
              <a:rPr lang="en-IE" altLang="en-US" dirty="0" err="1">
                <a:solidFill>
                  <a:srgbClr val="406F70"/>
                </a:solidFill>
                <a:cs typeface="Arial"/>
              </a:rPr>
              <a:t>družbe</a:t>
            </a:r>
            <a:r>
              <a:rPr lang="en-IE" altLang="en-US" dirty="0">
                <a:solidFill>
                  <a:srgbClr val="406F70"/>
                </a:solidFill>
                <a:cs typeface="Arial"/>
              </a:rPr>
              <a:t>, </a:t>
            </a:r>
            <a:r>
              <a:rPr lang="en-IE" altLang="en-US" dirty="0" err="1">
                <a:solidFill>
                  <a:srgbClr val="406F70"/>
                </a:solidFill>
                <a:cs typeface="Arial"/>
              </a:rPr>
              <a:t>proizvajalce</a:t>
            </a:r>
            <a:r>
              <a:rPr lang="en-IE" altLang="en-US" dirty="0">
                <a:solidFill>
                  <a:srgbClr val="406F70"/>
                </a:solidFill>
                <a:cs typeface="Arial"/>
              </a:rPr>
              <a:t>, </a:t>
            </a:r>
            <a:r>
              <a:rPr lang="en-IE" altLang="en-US" dirty="0" err="1">
                <a:solidFill>
                  <a:srgbClr val="406F70"/>
                </a:solidFill>
                <a:cs typeface="Arial"/>
              </a:rPr>
              <a:t>pridelovalce</a:t>
            </a:r>
            <a:r>
              <a:rPr lang="en-IE" altLang="en-US" dirty="0">
                <a:solidFill>
                  <a:srgbClr val="406F70"/>
                </a:solidFill>
                <a:cs typeface="Arial"/>
              </a:rPr>
              <a:t>, </a:t>
            </a:r>
            <a:r>
              <a:rPr lang="en-IE" altLang="en-US" dirty="0" err="1">
                <a:solidFill>
                  <a:srgbClr val="406F70"/>
                </a:solidFill>
                <a:cs typeface="Arial"/>
              </a:rPr>
              <a:t>trgovino</a:t>
            </a:r>
            <a:r>
              <a:rPr lang="en-IE" altLang="en-US" dirty="0">
                <a:solidFill>
                  <a:srgbClr val="406F70"/>
                </a:solidFill>
                <a:cs typeface="Arial"/>
              </a:rPr>
              <a:t> na </a:t>
            </a:r>
            <a:r>
              <a:rPr lang="en-IE" altLang="en-US" dirty="0" err="1">
                <a:solidFill>
                  <a:srgbClr val="406F70"/>
                </a:solidFill>
                <a:cs typeface="Arial"/>
              </a:rPr>
              <a:t>drobno</a:t>
            </a:r>
            <a:r>
              <a:rPr lang="en-IE" altLang="en-US" dirty="0">
                <a:solidFill>
                  <a:srgbClr val="406F70"/>
                </a:solidFill>
                <a:cs typeface="Arial"/>
              </a:rPr>
              <a:t>, </a:t>
            </a:r>
            <a:r>
              <a:rPr lang="en-IE" altLang="en-US" dirty="0" err="1">
                <a:solidFill>
                  <a:srgbClr val="406F70"/>
                </a:solidFill>
                <a:cs typeface="Arial"/>
              </a:rPr>
              <a:t>gostinstvo</a:t>
            </a:r>
            <a:r>
              <a:rPr lang="en-IE" altLang="en-US" dirty="0">
                <a:solidFill>
                  <a:srgbClr val="406F70"/>
                </a:solidFill>
                <a:cs typeface="Arial"/>
              </a:rPr>
              <a:t>, </a:t>
            </a:r>
            <a:r>
              <a:rPr lang="en-IE" altLang="en-US" dirty="0" err="1">
                <a:solidFill>
                  <a:srgbClr val="406F70"/>
                </a:solidFill>
                <a:cs typeface="Arial"/>
              </a:rPr>
              <a:t>potrošnike</a:t>
            </a:r>
            <a:r>
              <a:rPr lang="en-IE" altLang="en-US" dirty="0">
                <a:solidFill>
                  <a:srgbClr val="406F70"/>
                </a:solidFill>
                <a:cs typeface="Arial"/>
              </a:rPr>
              <a:t> in </a:t>
            </a:r>
            <a:r>
              <a:rPr lang="en-IE" altLang="en-US" dirty="0" err="1">
                <a:solidFill>
                  <a:srgbClr val="406F70"/>
                </a:solidFill>
                <a:cs typeface="Arial"/>
              </a:rPr>
              <a:t>tiste</a:t>
            </a:r>
            <a:r>
              <a:rPr lang="en-IE" altLang="en-US" dirty="0">
                <a:solidFill>
                  <a:srgbClr val="406F70"/>
                </a:solidFill>
                <a:cs typeface="Arial"/>
              </a:rPr>
              <a:t>, ki se </a:t>
            </a:r>
            <a:r>
              <a:rPr lang="en-IE" altLang="en-US" dirty="0" err="1">
                <a:solidFill>
                  <a:srgbClr val="406F70"/>
                </a:solidFill>
                <a:cs typeface="Arial"/>
              </a:rPr>
              <a:t>soočajo</a:t>
            </a:r>
            <a:r>
              <a:rPr lang="en-IE" altLang="en-US" dirty="0">
                <a:solidFill>
                  <a:srgbClr val="406F70"/>
                </a:solidFill>
                <a:cs typeface="Arial"/>
              </a:rPr>
              <a:t> s </a:t>
            </a:r>
            <a:r>
              <a:rPr lang="en-IE" altLang="en-US" dirty="0" err="1">
                <a:solidFill>
                  <a:srgbClr val="406F70"/>
                </a:solidFill>
                <a:cs typeface="Arial"/>
              </a:rPr>
              <a:t>pomanjkanjem</a:t>
            </a:r>
            <a:r>
              <a:rPr lang="en-IE" altLang="en-US" dirty="0">
                <a:solidFill>
                  <a:srgbClr val="406F70"/>
                </a:solidFill>
                <a:cs typeface="Arial"/>
              </a:rPr>
              <a:t> </a:t>
            </a:r>
            <a:r>
              <a:rPr lang="en-IE" altLang="en-US" dirty="0" err="1">
                <a:solidFill>
                  <a:srgbClr val="406F70"/>
                </a:solidFill>
                <a:cs typeface="Arial"/>
              </a:rPr>
              <a:t>hrane</a:t>
            </a:r>
            <a:r>
              <a:rPr lang="en-IE" altLang="en-US" dirty="0">
                <a:solidFill>
                  <a:srgbClr val="406F70"/>
                </a:solidFill>
                <a:cs typeface="Arial"/>
              </a:rPr>
              <a:t>, </a:t>
            </a:r>
            <a:r>
              <a:rPr lang="en-IE" altLang="en-US" dirty="0" err="1">
                <a:solidFill>
                  <a:srgbClr val="406F70"/>
                </a:solidFill>
                <a:cs typeface="Arial"/>
              </a:rPr>
              <a:t>saj</a:t>
            </a:r>
            <a:r>
              <a:rPr lang="en-IE" altLang="en-US" dirty="0">
                <a:solidFill>
                  <a:srgbClr val="406F70"/>
                </a:solidFill>
                <a:cs typeface="Arial"/>
              </a:rPr>
              <a:t> se </a:t>
            </a:r>
            <a:r>
              <a:rPr lang="en-IE" altLang="en-US" dirty="0" err="1">
                <a:solidFill>
                  <a:srgbClr val="406F70"/>
                </a:solidFill>
                <a:cs typeface="Arial"/>
              </a:rPr>
              <a:t>zavrže</a:t>
            </a:r>
            <a:r>
              <a:rPr lang="en-IE" altLang="en-US" dirty="0">
                <a:solidFill>
                  <a:srgbClr val="406F70"/>
                </a:solidFill>
                <a:cs typeface="Arial"/>
              </a:rPr>
              <a:t> </a:t>
            </a:r>
            <a:r>
              <a:rPr lang="en-IE" altLang="en-US" dirty="0" err="1">
                <a:solidFill>
                  <a:srgbClr val="406F70"/>
                </a:solidFill>
                <a:cs typeface="Arial"/>
              </a:rPr>
              <a:t>približno</a:t>
            </a:r>
            <a:r>
              <a:rPr lang="en-IE" altLang="en-US" dirty="0">
                <a:solidFill>
                  <a:srgbClr val="406F70"/>
                </a:solidFill>
                <a:cs typeface="Arial"/>
              </a:rPr>
              <a:t> </a:t>
            </a:r>
            <a:r>
              <a:rPr lang="en-IE" altLang="en-US" dirty="0" err="1">
                <a:solidFill>
                  <a:srgbClr val="406F70"/>
                </a:solidFill>
                <a:cs typeface="Arial"/>
              </a:rPr>
              <a:t>tretjina</a:t>
            </a:r>
            <a:r>
              <a:rPr lang="en-IE" altLang="en-US" dirty="0">
                <a:solidFill>
                  <a:srgbClr val="406F70"/>
                </a:solidFill>
                <a:cs typeface="Arial"/>
              </a:rPr>
              <a:t> </a:t>
            </a:r>
            <a:r>
              <a:rPr lang="en-IE" altLang="en-US" dirty="0" err="1">
                <a:solidFill>
                  <a:srgbClr val="406F70"/>
                </a:solidFill>
                <a:cs typeface="Arial"/>
              </a:rPr>
              <a:t>vse</a:t>
            </a:r>
            <a:r>
              <a:rPr lang="en-IE" altLang="en-US" dirty="0">
                <a:solidFill>
                  <a:srgbClr val="406F70"/>
                </a:solidFill>
                <a:cs typeface="Arial"/>
              </a:rPr>
              <a:t> </a:t>
            </a:r>
            <a:r>
              <a:rPr lang="en-IE" altLang="en-US" dirty="0" err="1">
                <a:solidFill>
                  <a:srgbClr val="406F70"/>
                </a:solidFill>
                <a:cs typeface="Arial"/>
              </a:rPr>
              <a:t>proizvedene</a:t>
            </a:r>
            <a:r>
              <a:rPr lang="en-IE" altLang="en-US" dirty="0">
                <a:solidFill>
                  <a:srgbClr val="406F70"/>
                </a:solidFill>
                <a:cs typeface="Arial"/>
              </a:rPr>
              <a:t> </a:t>
            </a:r>
            <a:r>
              <a:rPr lang="en-IE" altLang="en-US" dirty="0" err="1">
                <a:solidFill>
                  <a:srgbClr val="406F70"/>
                </a:solidFill>
                <a:cs typeface="Arial"/>
              </a:rPr>
              <a:t>hrane</a:t>
            </a:r>
            <a:r>
              <a:rPr lang="en-IE" altLang="en-US" dirty="0">
                <a:solidFill>
                  <a:srgbClr val="406F70"/>
                </a:solidFill>
                <a:cs typeface="Arial"/>
              </a:rPr>
              <a:t>. </a:t>
            </a:r>
          </a:p>
          <a:p>
            <a:pPr marL="800100" lvl="1" indent="-342900" algn="l">
              <a:buFont typeface="Arial"/>
              <a:buChar char="•"/>
            </a:pPr>
            <a:endParaRPr lang="en-IE" altLang="en-US" dirty="0">
              <a:solidFill>
                <a:srgbClr val="406F70"/>
              </a:solidFill>
              <a:cs typeface="Arial"/>
            </a:endParaRPr>
          </a:p>
          <a:p>
            <a:pPr marL="800100" lvl="1" indent="-342900" algn="l">
              <a:buFont typeface="Arial"/>
              <a:buChar char="•"/>
            </a:pPr>
            <a:r>
              <a:rPr lang="en-IE" altLang="en-US" dirty="0" err="1">
                <a:solidFill>
                  <a:srgbClr val="406F70"/>
                </a:solidFill>
                <a:cs typeface="Arial"/>
              </a:rPr>
              <a:t>Čeprav</a:t>
            </a:r>
            <a:r>
              <a:rPr lang="en-IE" altLang="en-US" dirty="0">
                <a:solidFill>
                  <a:srgbClr val="406F70"/>
                </a:solidFill>
                <a:cs typeface="Arial"/>
              </a:rPr>
              <a:t> je </a:t>
            </a:r>
            <a:r>
              <a:rPr lang="en-IE" altLang="en-US" dirty="0" err="1">
                <a:solidFill>
                  <a:srgbClr val="406F70"/>
                </a:solidFill>
                <a:cs typeface="Arial"/>
              </a:rPr>
              <a:t>zavržena</a:t>
            </a:r>
            <a:r>
              <a:rPr lang="en-IE" altLang="en-US" dirty="0">
                <a:solidFill>
                  <a:srgbClr val="406F70"/>
                </a:solidFill>
                <a:cs typeface="Arial"/>
              </a:rPr>
              <a:t> </a:t>
            </a:r>
            <a:r>
              <a:rPr lang="en-IE" altLang="en-US" dirty="0" err="1">
                <a:solidFill>
                  <a:srgbClr val="406F70"/>
                </a:solidFill>
                <a:cs typeface="Arial"/>
              </a:rPr>
              <a:t>hrana</a:t>
            </a:r>
            <a:r>
              <a:rPr lang="en-IE" altLang="en-US" dirty="0">
                <a:solidFill>
                  <a:srgbClr val="406F70"/>
                </a:solidFill>
                <a:cs typeface="Arial"/>
              </a:rPr>
              <a:t> </a:t>
            </a:r>
            <a:r>
              <a:rPr lang="en-IE" altLang="en-US" dirty="0" err="1">
                <a:solidFill>
                  <a:srgbClr val="406F70"/>
                </a:solidFill>
                <a:cs typeface="Arial"/>
              </a:rPr>
              <a:t>globalno</a:t>
            </a:r>
            <a:r>
              <a:rPr lang="en-IE" altLang="en-US" dirty="0">
                <a:solidFill>
                  <a:srgbClr val="406F70"/>
                </a:solidFill>
                <a:cs typeface="Arial"/>
              </a:rPr>
              <a:t> </a:t>
            </a:r>
            <a:r>
              <a:rPr lang="en-IE" altLang="en-US" dirty="0" err="1">
                <a:solidFill>
                  <a:srgbClr val="406F70"/>
                </a:solidFill>
                <a:cs typeface="Arial"/>
              </a:rPr>
              <a:t>vprašanje</a:t>
            </a:r>
            <a:r>
              <a:rPr lang="en-IE" altLang="en-US" dirty="0">
                <a:solidFill>
                  <a:srgbClr val="406F70"/>
                </a:solidFill>
                <a:cs typeface="Arial"/>
              </a:rPr>
              <a:t>, se </a:t>
            </a:r>
            <a:r>
              <a:rPr lang="en-IE" altLang="en-US" dirty="0" err="1">
                <a:solidFill>
                  <a:srgbClr val="406F70"/>
                </a:solidFill>
                <a:cs typeface="Arial"/>
              </a:rPr>
              <a:t>tokovi</a:t>
            </a:r>
            <a:r>
              <a:rPr lang="en-IE" altLang="en-US" dirty="0">
                <a:solidFill>
                  <a:srgbClr val="406F70"/>
                </a:solidFill>
                <a:cs typeface="Arial"/>
              </a:rPr>
              <a:t> v </a:t>
            </a:r>
            <a:r>
              <a:rPr lang="en-IE" altLang="en-US" dirty="0" err="1">
                <a:solidFill>
                  <a:srgbClr val="406F70"/>
                </a:solidFill>
                <a:cs typeface="Arial"/>
              </a:rPr>
              <a:t>državah</a:t>
            </a:r>
            <a:r>
              <a:rPr lang="en-IE" altLang="en-US" dirty="0">
                <a:solidFill>
                  <a:srgbClr val="406F70"/>
                </a:solidFill>
                <a:cs typeface="Arial"/>
              </a:rPr>
              <a:t> v </a:t>
            </a:r>
            <a:r>
              <a:rPr lang="en-IE" altLang="en-US" dirty="0" err="1">
                <a:solidFill>
                  <a:srgbClr val="406F70"/>
                </a:solidFill>
                <a:cs typeface="Arial"/>
              </a:rPr>
              <a:t>razvoju</a:t>
            </a:r>
            <a:r>
              <a:rPr lang="en-IE" altLang="en-US" dirty="0">
                <a:solidFill>
                  <a:srgbClr val="406F70"/>
                </a:solidFill>
                <a:cs typeface="Arial"/>
              </a:rPr>
              <a:t> in </a:t>
            </a:r>
            <a:r>
              <a:rPr lang="en-IE" altLang="en-US" dirty="0" err="1">
                <a:solidFill>
                  <a:srgbClr val="406F70"/>
                </a:solidFill>
                <a:cs typeface="Arial"/>
              </a:rPr>
              <a:t>razvitih</a:t>
            </a:r>
            <a:r>
              <a:rPr lang="en-IE" altLang="en-US" dirty="0">
                <a:solidFill>
                  <a:srgbClr val="406F70"/>
                </a:solidFill>
                <a:cs typeface="Arial"/>
              </a:rPr>
              <a:t> </a:t>
            </a:r>
            <a:r>
              <a:rPr lang="en-IE" altLang="en-US" dirty="0" err="1">
                <a:solidFill>
                  <a:srgbClr val="406F70"/>
                </a:solidFill>
                <a:cs typeface="Arial"/>
              </a:rPr>
              <a:t>državah</a:t>
            </a:r>
            <a:r>
              <a:rPr lang="en-IE" altLang="en-US" dirty="0">
                <a:solidFill>
                  <a:srgbClr val="406F70"/>
                </a:solidFill>
                <a:cs typeface="Arial"/>
              </a:rPr>
              <a:t> </a:t>
            </a:r>
            <a:r>
              <a:rPr lang="en-IE" altLang="en-US" dirty="0" err="1">
                <a:solidFill>
                  <a:srgbClr val="406F70"/>
                </a:solidFill>
                <a:cs typeface="Arial"/>
              </a:rPr>
              <a:t>razlikujejo</a:t>
            </a:r>
            <a:r>
              <a:rPr lang="en-IE" altLang="en-US" dirty="0">
                <a:solidFill>
                  <a:srgbClr val="406F70"/>
                </a:solidFill>
                <a:cs typeface="Arial"/>
              </a:rPr>
              <a:t>.  V </a:t>
            </a:r>
            <a:r>
              <a:rPr lang="en-IE" altLang="en-US" dirty="0" err="1">
                <a:solidFill>
                  <a:srgbClr val="406F70"/>
                </a:solidFill>
                <a:cs typeface="Arial"/>
              </a:rPr>
              <a:t>državah</a:t>
            </a:r>
            <a:r>
              <a:rPr lang="en-IE" altLang="en-US" dirty="0">
                <a:solidFill>
                  <a:srgbClr val="406F70"/>
                </a:solidFill>
                <a:cs typeface="Arial"/>
              </a:rPr>
              <a:t> v </a:t>
            </a:r>
            <a:r>
              <a:rPr lang="en-IE" altLang="en-US" dirty="0" err="1">
                <a:solidFill>
                  <a:srgbClr val="406F70"/>
                </a:solidFill>
                <a:cs typeface="Arial"/>
              </a:rPr>
              <a:t>razvoju</a:t>
            </a:r>
            <a:r>
              <a:rPr lang="en-IE" altLang="en-US" dirty="0">
                <a:solidFill>
                  <a:srgbClr val="406F70"/>
                </a:solidFill>
                <a:cs typeface="Arial"/>
              </a:rPr>
              <a:t> </a:t>
            </a:r>
            <a:r>
              <a:rPr lang="en-IE" altLang="en-US" dirty="0" err="1">
                <a:solidFill>
                  <a:srgbClr val="406F70"/>
                </a:solidFill>
                <a:cs typeface="Arial"/>
              </a:rPr>
              <a:t>večina</a:t>
            </a:r>
            <a:r>
              <a:rPr lang="en-IE" altLang="en-US" dirty="0">
                <a:solidFill>
                  <a:srgbClr val="406F70"/>
                </a:solidFill>
                <a:cs typeface="Arial"/>
              </a:rPr>
              <a:t> </a:t>
            </a:r>
            <a:r>
              <a:rPr lang="en-IE" altLang="en-US" dirty="0" err="1">
                <a:solidFill>
                  <a:srgbClr val="406F70"/>
                </a:solidFill>
                <a:cs typeface="Arial"/>
              </a:rPr>
              <a:t>izgub</a:t>
            </a:r>
            <a:r>
              <a:rPr lang="en-IE" altLang="en-US" dirty="0">
                <a:solidFill>
                  <a:srgbClr val="406F70"/>
                </a:solidFill>
                <a:cs typeface="Arial"/>
              </a:rPr>
              <a:t> </a:t>
            </a:r>
            <a:r>
              <a:rPr lang="en-IE" altLang="en-US" dirty="0" err="1">
                <a:solidFill>
                  <a:srgbClr val="406F70"/>
                </a:solidFill>
                <a:cs typeface="Arial"/>
              </a:rPr>
              <a:t>nastane</a:t>
            </a:r>
            <a:r>
              <a:rPr lang="en-IE" altLang="en-US" dirty="0">
                <a:solidFill>
                  <a:srgbClr val="406F70"/>
                </a:solidFill>
                <a:cs typeface="Arial"/>
              </a:rPr>
              <a:t> </a:t>
            </a:r>
            <a:r>
              <a:rPr lang="en-IE" altLang="en-US" dirty="0" err="1">
                <a:solidFill>
                  <a:srgbClr val="406F70"/>
                </a:solidFill>
                <a:cs typeface="Arial"/>
              </a:rPr>
              <a:t>pri</a:t>
            </a:r>
            <a:r>
              <a:rPr lang="en-IE" altLang="en-US" dirty="0">
                <a:solidFill>
                  <a:srgbClr val="406F70"/>
                </a:solidFill>
                <a:cs typeface="Arial"/>
              </a:rPr>
              <a:t> </a:t>
            </a:r>
            <a:r>
              <a:rPr lang="en-IE" altLang="en-US" dirty="0" err="1">
                <a:solidFill>
                  <a:srgbClr val="406F70"/>
                </a:solidFill>
                <a:cs typeface="Arial"/>
              </a:rPr>
              <a:t>predelavi</a:t>
            </a:r>
            <a:r>
              <a:rPr lang="en-IE" altLang="en-US" dirty="0">
                <a:solidFill>
                  <a:srgbClr val="406F70"/>
                </a:solidFill>
                <a:cs typeface="Arial"/>
              </a:rPr>
              <a:t> in po </a:t>
            </a:r>
            <a:r>
              <a:rPr lang="en-IE" altLang="en-US" dirty="0" err="1">
                <a:solidFill>
                  <a:srgbClr val="406F70"/>
                </a:solidFill>
                <a:cs typeface="Arial"/>
              </a:rPr>
              <a:t>spravilu</a:t>
            </a:r>
            <a:r>
              <a:rPr lang="en-IE" altLang="en-US" dirty="0">
                <a:solidFill>
                  <a:srgbClr val="406F70"/>
                </a:solidFill>
                <a:cs typeface="Arial"/>
              </a:rPr>
              <a:t>, </a:t>
            </a:r>
            <a:r>
              <a:rPr lang="en-IE" altLang="en-US" dirty="0" err="1">
                <a:solidFill>
                  <a:srgbClr val="406F70"/>
                </a:solidFill>
                <a:cs typeface="Arial"/>
              </a:rPr>
              <a:t>medtem</a:t>
            </a:r>
            <a:r>
              <a:rPr lang="en-IE" altLang="en-US" dirty="0">
                <a:solidFill>
                  <a:srgbClr val="406F70"/>
                </a:solidFill>
                <a:cs typeface="Arial"/>
              </a:rPr>
              <a:t> ko v </a:t>
            </a:r>
            <a:r>
              <a:rPr lang="en-IE" altLang="en-US" dirty="0" err="1">
                <a:solidFill>
                  <a:srgbClr val="406F70"/>
                </a:solidFill>
                <a:cs typeface="Arial"/>
              </a:rPr>
              <a:t>razvitih</a:t>
            </a:r>
            <a:r>
              <a:rPr lang="en-IE" altLang="en-US" dirty="0">
                <a:solidFill>
                  <a:srgbClr val="406F70"/>
                </a:solidFill>
                <a:cs typeface="Arial"/>
              </a:rPr>
              <a:t> </a:t>
            </a:r>
            <a:r>
              <a:rPr lang="en-IE" altLang="en-US" dirty="0" err="1">
                <a:solidFill>
                  <a:srgbClr val="406F70"/>
                </a:solidFill>
                <a:cs typeface="Arial"/>
              </a:rPr>
              <a:t>državah</a:t>
            </a:r>
            <a:r>
              <a:rPr lang="en-IE" altLang="en-US" dirty="0">
                <a:solidFill>
                  <a:srgbClr val="406F70"/>
                </a:solidFill>
                <a:cs typeface="Arial"/>
              </a:rPr>
              <a:t> </a:t>
            </a:r>
            <a:r>
              <a:rPr lang="en-IE" altLang="en-US" dirty="0" err="1">
                <a:solidFill>
                  <a:srgbClr val="406F70"/>
                </a:solidFill>
                <a:cs typeface="Arial"/>
              </a:rPr>
              <a:t>večina</a:t>
            </a:r>
            <a:r>
              <a:rPr lang="en-IE" altLang="en-US" dirty="0">
                <a:solidFill>
                  <a:srgbClr val="406F70"/>
                </a:solidFill>
                <a:cs typeface="Arial"/>
              </a:rPr>
              <a:t> </a:t>
            </a:r>
            <a:r>
              <a:rPr lang="en-IE" altLang="en-US" dirty="0" err="1">
                <a:solidFill>
                  <a:srgbClr val="406F70"/>
                </a:solidFill>
                <a:cs typeface="Arial"/>
              </a:rPr>
              <a:t>izgub</a:t>
            </a:r>
            <a:r>
              <a:rPr lang="en-IE" altLang="en-US" dirty="0">
                <a:solidFill>
                  <a:srgbClr val="406F70"/>
                </a:solidFill>
                <a:cs typeface="Arial"/>
              </a:rPr>
              <a:t> </a:t>
            </a:r>
            <a:r>
              <a:rPr lang="en-IE" altLang="en-US" dirty="0" err="1">
                <a:solidFill>
                  <a:srgbClr val="406F70"/>
                </a:solidFill>
                <a:cs typeface="Arial"/>
              </a:rPr>
              <a:t>nastane</a:t>
            </a:r>
            <a:r>
              <a:rPr lang="en-IE" altLang="en-US" dirty="0">
                <a:solidFill>
                  <a:srgbClr val="406F70"/>
                </a:solidFill>
                <a:cs typeface="Arial"/>
              </a:rPr>
              <a:t> v </a:t>
            </a:r>
            <a:r>
              <a:rPr lang="en-IE" altLang="en-US" dirty="0" err="1">
                <a:solidFill>
                  <a:srgbClr val="406F70"/>
                </a:solidFill>
                <a:cs typeface="Arial"/>
              </a:rPr>
              <a:t>maloprodaji</a:t>
            </a:r>
            <a:r>
              <a:rPr lang="en-IE" altLang="en-US" dirty="0">
                <a:solidFill>
                  <a:srgbClr val="406F70"/>
                </a:solidFill>
                <a:cs typeface="Arial"/>
              </a:rPr>
              <a:t> in </a:t>
            </a:r>
            <a:r>
              <a:rPr lang="en-IE" altLang="en-US" dirty="0" err="1">
                <a:solidFill>
                  <a:srgbClr val="406F70"/>
                </a:solidFill>
                <a:cs typeface="Arial"/>
              </a:rPr>
              <a:t>pri</a:t>
            </a:r>
            <a:r>
              <a:rPr lang="en-IE" altLang="en-US" dirty="0">
                <a:solidFill>
                  <a:srgbClr val="406F70"/>
                </a:solidFill>
                <a:cs typeface="Arial"/>
              </a:rPr>
              <a:t> </a:t>
            </a:r>
            <a:r>
              <a:rPr lang="en-IE" altLang="en-US" dirty="0" err="1">
                <a:solidFill>
                  <a:srgbClr val="406F70"/>
                </a:solidFill>
                <a:cs typeface="Arial"/>
              </a:rPr>
              <a:t>potrošnikih</a:t>
            </a:r>
            <a:r>
              <a:rPr lang="en-IE" altLang="en-US" dirty="0">
                <a:solidFill>
                  <a:srgbClr val="406F70"/>
                </a:solidFill>
                <a:cs typeface="Arial"/>
              </a:rPr>
              <a:t>.</a:t>
            </a:r>
            <a:endParaRPr lang="en-IE" altLang="en-US" dirty="0">
              <a:solidFill>
                <a:srgbClr val="406F70"/>
              </a:solidFill>
              <a:cs typeface="Calibri" panose="020F0502020204030204"/>
            </a:endParaRPr>
          </a:p>
          <a:p>
            <a:endParaRPr lang="en-IE" dirty="0">
              <a:cs typeface="Calibri" panose="020F0502020204030204"/>
            </a:endParaRPr>
          </a:p>
        </p:txBody>
      </p:sp>
    </p:spTree>
    <p:extLst>
      <p:ext uri="{BB962C8B-B14F-4D97-AF65-F5344CB8AC3E}">
        <p14:creationId xmlns:p14="http://schemas.microsoft.com/office/powerpoint/2010/main" val="2088567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79C341-5DF8-47F1-9393-6B06A99803B0}"/>
              </a:ext>
            </a:extLst>
          </p:cNvPr>
          <p:cNvSpPr>
            <a:spLocks noGrp="1"/>
          </p:cNvSpPr>
          <p:nvPr>
            <p:ph type="body" sz="quarter" idx="19"/>
          </p:nvPr>
        </p:nvSpPr>
        <p:spPr/>
        <p:txBody>
          <a:bodyPr/>
          <a:lstStyle/>
          <a:p>
            <a:pPr algn="l"/>
            <a:r>
              <a:rPr lang="sl-SI" b="1" dirty="0">
                <a:solidFill>
                  <a:srgbClr val="F5C05B"/>
                </a:solidFill>
              </a:rPr>
              <a:t>Živilski odpadki v poslovnem svetu</a:t>
            </a:r>
            <a:endParaRPr lang="en-IE" b="1" dirty="0">
              <a:solidFill>
                <a:srgbClr val="F5C05B"/>
              </a:solidFill>
            </a:endParaRPr>
          </a:p>
        </p:txBody>
      </p:sp>
      <p:sp>
        <p:nvSpPr>
          <p:cNvPr id="3" name="Text Placeholder 2">
            <a:extLst>
              <a:ext uri="{FF2B5EF4-FFF2-40B4-BE49-F238E27FC236}">
                <a16:creationId xmlns:a16="http://schemas.microsoft.com/office/drawing/2014/main" id="{6561C6F5-ACB3-4561-9B06-2CA3AB1F72BA}"/>
              </a:ext>
            </a:extLst>
          </p:cNvPr>
          <p:cNvSpPr>
            <a:spLocks noGrp="1"/>
          </p:cNvSpPr>
          <p:nvPr>
            <p:ph type="body" sz="quarter" idx="20"/>
          </p:nvPr>
        </p:nvSpPr>
        <p:spPr>
          <a:xfrm>
            <a:off x="586552" y="2128058"/>
            <a:ext cx="7463939" cy="4360206"/>
          </a:xfrm>
        </p:spPr>
        <p:txBody>
          <a:bodyPr/>
          <a:lstStyle/>
          <a:p>
            <a:pPr algn="just"/>
            <a:r>
              <a:rPr lang="en-US" b="0" i="0" dirty="0" err="1">
                <a:solidFill>
                  <a:srgbClr val="085156"/>
                </a:solidFill>
                <a:effectLst/>
              </a:rPr>
              <a:t>Odpadna</a:t>
            </a:r>
            <a:r>
              <a:rPr lang="en-US" b="0" i="0" dirty="0">
                <a:solidFill>
                  <a:srgbClr val="085156"/>
                </a:solidFill>
                <a:effectLst/>
              </a:rPr>
              <a:t> </a:t>
            </a:r>
            <a:r>
              <a:rPr lang="en-US" b="0" i="0" dirty="0" err="1">
                <a:solidFill>
                  <a:srgbClr val="085156"/>
                </a:solidFill>
                <a:effectLst/>
              </a:rPr>
              <a:t>hrana</a:t>
            </a:r>
            <a:r>
              <a:rPr lang="en-US" b="0" i="0" dirty="0">
                <a:solidFill>
                  <a:srgbClr val="085156"/>
                </a:solidFill>
                <a:effectLst/>
              </a:rPr>
              <a:t> </a:t>
            </a:r>
            <a:r>
              <a:rPr lang="en-US" b="0" i="0" dirty="0" err="1">
                <a:solidFill>
                  <a:srgbClr val="085156"/>
                </a:solidFill>
                <a:effectLst/>
              </a:rPr>
              <a:t>lahko</a:t>
            </a:r>
            <a:r>
              <a:rPr lang="en-US" b="0" i="0" dirty="0">
                <a:solidFill>
                  <a:srgbClr val="085156"/>
                </a:solidFill>
                <a:effectLst/>
              </a:rPr>
              <a:t> </a:t>
            </a:r>
            <a:r>
              <a:rPr lang="en-US" b="0" i="0" dirty="0" err="1">
                <a:solidFill>
                  <a:srgbClr val="085156"/>
                </a:solidFill>
                <a:effectLst/>
              </a:rPr>
              <a:t>podjetjem</a:t>
            </a:r>
            <a:r>
              <a:rPr lang="en-US" b="0" i="0" dirty="0">
                <a:solidFill>
                  <a:srgbClr val="085156"/>
                </a:solidFill>
                <a:effectLst/>
              </a:rPr>
              <a:t> </a:t>
            </a:r>
            <a:r>
              <a:rPr lang="en-US" b="0" i="0" dirty="0" err="1">
                <a:solidFill>
                  <a:srgbClr val="085156"/>
                </a:solidFill>
                <a:effectLst/>
              </a:rPr>
              <a:t>predstavlja</a:t>
            </a:r>
            <a:r>
              <a:rPr lang="en-US" b="0" i="0" dirty="0">
                <a:solidFill>
                  <a:srgbClr val="085156"/>
                </a:solidFill>
                <a:effectLst/>
              </a:rPr>
              <a:t> </a:t>
            </a:r>
            <a:r>
              <a:rPr lang="en-US" b="0" i="0" dirty="0" err="1">
                <a:solidFill>
                  <a:srgbClr val="085156"/>
                </a:solidFill>
                <a:effectLst/>
              </a:rPr>
              <a:t>velik</a:t>
            </a:r>
            <a:r>
              <a:rPr lang="en-US" b="0" i="0" dirty="0">
                <a:solidFill>
                  <a:srgbClr val="085156"/>
                </a:solidFill>
                <a:effectLst/>
              </a:rPr>
              <a:t> </a:t>
            </a:r>
            <a:r>
              <a:rPr lang="en-US" b="0" i="0" dirty="0" err="1">
                <a:solidFill>
                  <a:srgbClr val="085156"/>
                </a:solidFill>
                <a:effectLst/>
              </a:rPr>
              <a:t>strošek</a:t>
            </a:r>
            <a:r>
              <a:rPr lang="en-US" b="0" i="0" dirty="0">
                <a:solidFill>
                  <a:srgbClr val="085156"/>
                </a:solidFill>
                <a:effectLst/>
              </a:rPr>
              <a:t>. </a:t>
            </a:r>
            <a:r>
              <a:rPr lang="en-US" b="0" i="0" dirty="0" err="1">
                <a:solidFill>
                  <a:srgbClr val="085156"/>
                </a:solidFill>
                <a:effectLst/>
              </a:rPr>
              <a:t>Večina</a:t>
            </a:r>
            <a:r>
              <a:rPr lang="en-US" b="0" i="0" dirty="0">
                <a:solidFill>
                  <a:srgbClr val="085156"/>
                </a:solidFill>
                <a:effectLst/>
              </a:rPr>
              <a:t> </a:t>
            </a:r>
            <a:r>
              <a:rPr lang="en-US" b="0" i="0" dirty="0" err="1">
                <a:solidFill>
                  <a:srgbClr val="085156"/>
                </a:solidFill>
                <a:effectLst/>
              </a:rPr>
              <a:t>podjetij</a:t>
            </a:r>
            <a:r>
              <a:rPr lang="en-US" b="0" i="0" dirty="0">
                <a:solidFill>
                  <a:srgbClr val="085156"/>
                </a:solidFill>
                <a:effectLst/>
              </a:rPr>
              <a:t> </a:t>
            </a:r>
            <a:r>
              <a:rPr lang="en-US" b="0" i="0" dirty="0" err="1">
                <a:solidFill>
                  <a:srgbClr val="085156"/>
                </a:solidFill>
                <a:effectLst/>
              </a:rPr>
              <a:t>pri</a:t>
            </a:r>
            <a:r>
              <a:rPr lang="en-US" b="0" i="0" dirty="0">
                <a:solidFill>
                  <a:srgbClr val="085156"/>
                </a:solidFill>
                <a:effectLst/>
              </a:rPr>
              <a:t> </a:t>
            </a:r>
            <a:r>
              <a:rPr lang="en-US" b="0" i="0" dirty="0" err="1">
                <a:solidFill>
                  <a:srgbClr val="085156"/>
                </a:solidFill>
                <a:effectLst/>
              </a:rPr>
              <a:t>odpadni</a:t>
            </a:r>
            <a:r>
              <a:rPr lang="en-US" b="0" i="0" dirty="0">
                <a:solidFill>
                  <a:srgbClr val="085156"/>
                </a:solidFill>
                <a:effectLst/>
              </a:rPr>
              <a:t> </a:t>
            </a:r>
            <a:r>
              <a:rPr lang="en-US" b="0" i="0" dirty="0" err="1">
                <a:solidFill>
                  <a:srgbClr val="085156"/>
                </a:solidFill>
                <a:effectLst/>
              </a:rPr>
              <a:t>hrani</a:t>
            </a:r>
            <a:r>
              <a:rPr lang="en-US" b="0" i="0" dirty="0">
                <a:solidFill>
                  <a:srgbClr val="085156"/>
                </a:solidFill>
                <a:effectLst/>
              </a:rPr>
              <a:t> </a:t>
            </a:r>
            <a:r>
              <a:rPr lang="en-US" b="0" i="0" dirty="0" err="1">
                <a:solidFill>
                  <a:srgbClr val="085156"/>
                </a:solidFill>
                <a:effectLst/>
              </a:rPr>
              <a:t>pomisli</a:t>
            </a:r>
            <a:r>
              <a:rPr lang="en-US" b="0" i="0" dirty="0">
                <a:solidFill>
                  <a:srgbClr val="085156"/>
                </a:solidFill>
                <a:effectLst/>
              </a:rPr>
              <a:t> le na </a:t>
            </a:r>
            <a:r>
              <a:rPr lang="en-US" b="0" i="0" dirty="0" err="1">
                <a:solidFill>
                  <a:srgbClr val="085156"/>
                </a:solidFill>
                <a:effectLst/>
              </a:rPr>
              <a:t>stroške</a:t>
            </a:r>
            <a:r>
              <a:rPr lang="en-US" b="0" i="0" dirty="0">
                <a:solidFill>
                  <a:srgbClr val="085156"/>
                </a:solidFill>
                <a:effectLst/>
              </a:rPr>
              <a:t> </a:t>
            </a:r>
            <a:r>
              <a:rPr lang="en-US" b="0" i="0" dirty="0" err="1">
                <a:solidFill>
                  <a:srgbClr val="085156"/>
                </a:solidFill>
                <a:effectLst/>
              </a:rPr>
              <a:t>odstranjevanja</a:t>
            </a:r>
            <a:r>
              <a:rPr lang="en-US" b="0" i="0" dirty="0">
                <a:solidFill>
                  <a:srgbClr val="085156"/>
                </a:solidFill>
                <a:effectLst/>
              </a:rPr>
              <a:t>. </a:t>
            </a:r>
            <a:r>
              <a:rPr lang="en-US" b="0" i="0" dirty="0" err="1">
                <a:solidFill>
                  <a:srgbClr val="085156"/>
                </a:solidFill>
                <a:effectLst/>
              </a:rPr>
              <a:t>Stroški</a:t>
            </a:r>
            <a:r>
              <a:rPr lang="en-US" b="0" i="0" dirty="0">
                <a:solidFill>
                  <a:srgbClr val="085156"/>
                </a:solidFill>
                <a:effectLst/>
              </a:rPr>
              <a:t> </a:t>
            </a:r>
            <a:r>
              <a:rPr lang="en-US" b="0" i="0" dirty="0" err="1">
                <a:solidFill>
                  <a:srgbClr val="085156"/>
                </a:solidFill>
                <a:effectLst/>
              </a:rPr>
              <a:t>odstranjevanja</a:t>
            </a:r>
            <a:r>
              <a:rPr lang="en-US" b="0" i="0" dirty="0">
                <a:solidFill>
                  <a:srgbClr val="085156"/>
                </a:solidFill>
                <a:effectLst/>
              </a:rPr>
              <a:t> </a:t>
            </a:r>
            <a:r>
              <a:rPr lang="en-US" b="0" i="0" dirty="0" err="1">
                <a:solidFill>
                  <a:srgbClr val="085156"/>
                </a:solidFill>
                <a:effectLst/>
              </a:rPr>
              <a:t>predstavljajo</a:t>
            </a:r>
            <a:r>
              <a:rPr lang="en-US" b="0" i="0" dirty="0">
                <a:solidFill>
                  <a:srgbClr val="085156"/>
                </a:solidFill>
                <a:effectLst/>
              </a:rPr>
              <a:t> le </a:t>
            </a:r>
            <a:r>
              <a:rPr lang="en-US" b="0" i="0" dirty="0" err="1">
                <a:solidFill>
                  <a:srgbClr val="085156"/>
                </a:solidFill>
                <a:effectLst/>
              </a:rPr>
              <a:t>majhen</a:t>
            </a:r>
            <a:r>
              <a:rPr lang="en-US" b="0" i="0" dirty="0">
                <a:solidFill>
                  <a:srgbClr val="085156"/>
                </a:solidFill>
                <a:effectLst/>
              </a:rPr>
              <a:t> del "</a:t>
            </a:r>
            <a:r>
              <a:rPr lang="en-US" b="0" i="0" dirty="0" err="1">
                <a:solidFill>
                  <a:srgbClr val="085156"/>
                </a:solidFill>
                <a:effectLst/>
              </a:rPr>
              <a:t>pravih</a:t>
            </a:r>
            <a:r>
              <a:rPr lang="en-US" b="0" i="0" dirty="0">
                <a:solidFill>
                  <a:srgbClr val="085156"/>
                </a:solidFill>
                <a:effectLst/>
              </a:rPr>
              <a:t>" </a:t>
            </a:r>
            <a:r>
              <a:rPr lang="en-US" b="0" i="0" dirty="0" err="1">
                <a:solidFill>
                  <a:srgbClr val="085156"/>
                </a:solidFill>
                <a:effectLst/>
              </a:rPr>
              <a:t>stroškov</a:t>
            </a:r>
            <a:r>
              <a:rPr lang="en-US" b="0" i="0" dirty="0">
                <a:solidFill>
                  <a:srgbClr val="085156"/>
                </a:solidFill>
                <a:effectLst/>
              </a:rPr>
              <a:t> </a:t>
            </a:r>
            <a:r>
              <a:rPr lang="en-US" b="0" i="0" dirty="0" err="1">
                <a:solidFill>
                  <a:srgbClr val="085156"/>
                </a:solidFill>
                <a:effectLst/>
              </a:rPr>
              <a:t>odpadne</a:t>
            </a:r>
            <a:r>
              <a:rPr lang="en-US" b="0" i="0" dirty="0">
                <a:solidFill>
                  <a:srgbClr val="085156"/>
                </a:solidFill>
                <a:effectLst/>
              </a:rPr>
              <a:t> </a:t>
            </a:r>
            <a:r>
              <a:rPr lang="en-US" b="0" i="0" dirty="0" err="1">
                <a:solidFill>
                  <a:srgbClr val="085156"/>
                </a:solidFill>
                <a:effectLst/>
              </a:rPr>
              <a:t>hrane</a:t>
            </a:r>
            <a:r>
              <a:rPr lang="en-US" b="0" i="0" dirty="0">
                <a:solidFill>
                  <a:srgbClr val="085156"/>
                </a:solidFill>
                <a:effectLst/>
              </a:rPr>
              <a:t>. Po </a:t>
            </a:r>
            <a:r>
              <a:rPr lang="en-US" b="0" i="0" dirty="0" err="1">
                <a:solidFill>
                  <a:srgbClr val="085156"/>
                </a:solidFill>
                <a:effectLst/>
              </a:rPr>
              <a:t>ocenah</a:t>
            </a:r>
            <a:r>
              <a:rPr lang="en-US" b="0" i="0" dirty="0">
                <a:solidFill>
                  <a:srgbClr val="085156"/>
                </a:solidFill>
                <a:effectLst/>
              </a:rPr>
              <a:t> </a:t>
            </a:r>
            <a:r>
              <a:rPr lang="en-US" b="0" i="0" dirty="0" err="1">
                <a:solidFill>
                  <a:srgbClr val="085156"/>
                </a:solidFill>
                <a:effectLst/>
              </a:rPr>
              <a:t>lahko</a:t>
            </a:r>
            <a:r>
              <a:rPr lang="en-US" b="0" i="0" dirty="0">
                <a:solidFill>
                  <a:srgbClr val="085156"/>
                </a:solidFill>
                <a:effectLst/>
              </a:rPr>
              <a:t> </a:t>
            </a:r>
            <a:r>
              <a:rPr lang="en-US" b="0" i="0" dirty="0" err="1">
                <a:solidFill>
                  <a:srgbClr val="085156"/>
                </a:solidFill>
                <a:effectLst/>
              </a:rPr>
              <a:t>vsaka</a:t>
            </a:r>
            <a:r>
              <a:rPr lang="en-US" b="0" i="0" dirty="0">
                <a:solidFill>
                  <a:srgbClr val="085156"/>
                </a:solidFill>
                <a:effectLst/>
              </a:rPr>
              <a:t> </a:t>
            </a:r>
            <a:r>
              <a:rPr lang="en-US" b="0" i="0" dirty="0" err="1">
                <a:solidFill>
                  <a:srgbClr val="085156"/>
                </a:solidFill>
                <a:effectLst/>
              </a:rPr>
              <a:t>tona</a:t>
            </a:r>
            <a:r>
              <a:rPr lang="en-US" b="0" i="0" dirty="0">
                <a:solidFill>
                  <a:srgbClr val="085156"/>
                </a:solidFill>
                <a:effectLst/>
              </a:rPr>
              <a:t> </a:t>
            </a:r>
            <a:r>
              <a:rPr lang="en-US" b="0" i="0" dirty="0" err="1">
                <a:solidFill>
                  <a:srgbClr val="085156"/>
                </a:solidFill>
                <a:effectLst/>
              </a:rPr>
              <a:t>odpadne</a:t>
            </a:r>
            <a:r>
              <a:rPr lang="en-US" b="0" i="0" dirty="0">
                <a:solidFill>
                  <a:srgbClr val="085156"/>
                </a:solidFill>
                <a:effectLst/>
              </a:rPr>
              <a:t> </a:t>
            </a:r>
            <a:r>
              <a:rPr lang="en-US" b="0" i="0" dirty="0" err="1">
                <a:solidFill>
                  <a:srgbClr val="085156"/>
                </a:solidFill>
                <a:effectLst/>
              </a:rPr>
              <a:t>hrane</a:t>
            </a:r>
            <a:r>
              <a:rPr lang="en-US" b="0" i="0" dirty="0">
                <a:solidFill>
                  <a:srgbClr val="085156"/>
                </a:solidFill>
                <a:effectLst/>
              </a:rPr>
              <a:t> </a:t>
            </a:r>
            <a:r>
              <a:rPr lang="en-US" b="0" i="0" dirty="0" err="1">
                <a:solidFill>
                  <a:srgbClr val="085156"/>
                </a:solidFill>
                <a:effectLst/>
              </a:rPr>
              <a:t>stane</a:t>
            </a:r>
            <a:r>
              <a:rPr lang="en-US" b="0" i="0" dirty="0">
                <a:solidFill>
                  <a:srgbClr val="085156"/>
                </a:solidFill>
                <a:effectLst/>
              </a:rPr>
              <a:t> </a:t>
            </a:r>
            <a:r>
              <a:rPr lang="en-US" b="0" i="0" dirty="0" err="1">
                <a:solidFill>
                  <a:srgbClr val="085156"/>
                </a:solidFill>
                <a:effectLst/>
              </a:rPr>
              <a:t>približno</a:t>
            </a:r>
            <a:r>
              <a:rPr lang="en-US" b="0" i="0" dirty="0">
                <a:solidFill>
                  <a:srgbClr val="085156"/>
                </a:solidFill>
                <a:effectLst/>
              </a:rPr>
              <a:t> od 2 000 do 5 000 EUR.</a:t>
            </a:r>
          </a:p>
          <a:p>
            <a:pPr algn="just"/>
            <a:r>
              <a:rPr lang="en-US" b="1" i="0" dirty="0" err="1">
                <a:solidFill>
                  <a:srgbClr val="085156"/>
                </a:solidFill>
                <a:effectLst/>
              </a:rPr>
              <a:t>Rešitev</a:t>
            </a:r>
            <a:r>
              <a:rPr lang="en-US" b="1" i="0" dirty="0">
                <a:solidFill>
                  <a:srgbClr val="085156"/>
                </a:solidFill>
                <a:effectLst/>
              </a:rPr>
              <a:t> za to </a:t>
            </a:r>
            <a:r>
              <a:rPr lang="en-US" b="1" i="0" dirty="0" err="1">
                <a:solidFill>
                  <a:srgbClr val="085156"/>
                </a:solidFill>
                <a:effectLst/>
              </a:rPr>
              <a:t>zapravljanje</a:t>
            </a:r>
            <a:r>
              <a:rPr lang="en-US" b="1" i="0" dirty="0">
                <a:solidFill>
                  <a:srgbClr val="085156"/>
                </a:solidFill>
                <a:effectLst/>
              </a:rPr>
              <a:t> </a:t>
            </a:r>
            <a:r>
              <a:rPr lang="en-US" b="1" i="0" dirty="0" err="1">
                <a:solidFill>
                  <a:srgbClr val="085156"/>
                </a:solidFill>
                <a:effectLst/>
              </a:rPr>
              <a:t>denarja</a:t>
            </a:r>
            <a:r>
              <a:rPr lang="en-US" b="1" i="0" dirty="0">
                <a:solidFill>
                  <a:srgbClr val="085156"/>
                </a:solidFill>
                <a:effectLst/>
              </a:rPr>
              <a:t> je </a:t>
            </a:r>
            <a:r>
              <a:rPr lang="en-US" b="1" i="0" dirty="0" err="1">
                <a:solidFill>
                  <a:srgbClr val="085156"/>
                </a:solidFill>
                <a:effectLst/>
              </a:rPr>
              <a:t>preprečevanje</a:t>
            </a:r>
            <a:r>
              <a:rPr lang="en-US" b="1" i="0" dirty="0">
                <a:solidFill>
                  <a:srgbClr val="085156"/>
                </a:solidFill>
                <a:effectLst/>
              </a:rPr>
              <a:t> </a:t>
            </a:r>
            <a:r>
              <a:rPr lang="en-US" b="1" i="0" dirty="0" err="1">
                <a:solidFill>
                  <a:srgbClr val="085156"/>
                </a:solidFill>
                <a:effectLst/>
              </a:rPr>
              <a:t>zavržene</a:t>
            </a:r>
            <a:r>
              <a:rPr lang="en-US" b="1" i="0" dirty="0">
                <a:solidFill>
                  <a:srgbClr val="085156"/>
                </a:solidFill>
                <a:effectLst/>
              </a:rPr>
              <a:t> </a:t>
            </a:r>
            <a:r>
              <a:rPr lang="en-US" b="1" i="0" dirty="0" err="1">
                <a:solidFill>
                  <a:srgbClr val="085156"/>
                </a:solidFill>
                <a:effectLst/>
              </a:rPr>
              <a:t>hrane</a:t>
            </a:r>
            <a:r>
              <a:rPr lang="en-US" b="1" i="0" dirty="0">
                <a:solidFill>
                  <a:srgbClr val="085156"/>
                </a:solidFill>
                <a:effectLst/>
              </a:rPr>
              <a:t>. </a:t>
            </a:r>
          </a:p>
          <a:p>
            <a:pPr algn="just"/>
            <a:r>
              <a:rPr lang="sl-SI" b="0" i="0" dirty="0">
                <a:solidFill>
                  <a:srgbClr val="085156"/>
                </a:solidFill>
                <a:effectLst/>
              </a:rPr>
              <a:t>Da lahko preprečimo odmetavanje hrane, pa </a:t>
            </a:r>
            <a:r>
              <a:rPr lang="en-US" b="0" i="0" dirty="0">
                <a:solidFill>
                  <a:srgbClr val="085156"/>
                </a:solidFill>
                <a:effectLst/>
              </a:rPr>
              <a:t>mora </a:t>
            </a:r>
            <a:r>
              <a:rPr lang="en-US" b="0" i="0" dirty="0" err="1">
                <a:solidFill>
                  <a:srgbClr val="085156"/>
                </a:solidFill>
                <a:effectLst/>
              </a:rPr>
              <a:t>podjetje</a:t>
            </a:r>
            <a:r>
              <a:rPr lang="en-US" b="0" i="0" dirty="0">
                <a:solidFill>
                  <a:srgbClr val="085156"/>
                </a:solidFill>
                <a:effectLst/>
              </a:rPr>
              <a:t> </a:t>
            </a:r>
            <a:r>
              <a:rPr lang="en-US" b="0" i="0" dirty="0" err="1">
                <a:solidFill>
                  <a:srgbClr val="085156"/>
                </a:solidFill>
                <a:effectLst/>
              </a:rPr>
              <a:t>najprej</a:t>
            </a:r>
            <a:r>
              <a:rPr lang="en-US" b="0" i="0" dirty="0">
                <a:solidFill>
                  <a:srgbClr val="085156"/>
                </a:solidFill>
                <a:effectLst/>
              </a:rPr>
              <a:t> </a:t>
            </a:r>
            <a:r>
              <a:rPr lang="en-US" b="0" i="0" dirty="0" err="1">
                <a:solidFill>
                  <a:srgbClr val="085156"/>
                </a:solidFill>
                <a:effectLst/>
              </a:rPr>
              <a:t>ugotoviti</a:t>
            </a:r>
            <a:r>
              <a:rPr lang="en-US" b="0" i="0" dirty="0">
                <a:solidFill>
                  <a:srgbClr val="085156"/>
                </a:solidFill>
                <a:effectLst/>
              </a:rPr>
              <a:t>, </a:t>
            </a:r>
            <a:r>
              <a:rPr lang="en-US" b="0" i="0" dirty="0" err="1">
                <a:solidFill>
                  <a:srgbClr val="085156"/>
                </a:solidFill>
                <a:effectLst/>
              </a:rPr>
              <a:t>kje</a:t>
            </a:r>
            <a:r>
              <a:rPr lang="en-US" b="0" i="0" dirty="0">
                <a:solidFill>
                  <a:srgbClr val="085156"/>
                </a:solidFill>
                <a:effectLst/>
              </a:rPr>
              <a:t> in </a:t>
            </a:r>
            <a:r>
              <a:rPr lang="en-US" b="0" i="0" dirty="0" err="1">
                <a:solidFill>
                  <a:srgbClr val="085156"/>
                </a:solidFill>
                <a:effectLst/>
              </a:rPr>
              <a:t>zakaj</a:t>
            </a:r>
            <a:r>
              <a:rPr lang="en-US" b="0" i="0" dirty="0">
                <a:solidFill>
                  <a:srgbClr val="085156"/>
                </a:solidFill>
                <a:effectLst/>
              </a:rPr>
              <a:t> se </a:t>
            </a:r>
            <a:r>
              <a:rPr lang="en-US" b="0" i="0" dirty="0" err="1">
                <a:solidFill>
                  <a:srgbClr val="085156"/>
                </a:solidFill>
                <a:effectLst/>
              </a:rPr>
              <a:t>hrana</a:t>
            </a:r>
            <a:r>
              <a:rPr lang="en-US" b="0" i="0" dirty="0">
                <a:solidFill>
                  <a:srgbClr val="085156"/>
                </a:solidFill>
                <a:effectLst/>
              </a:rPr>
              <a:t> </a:t>
            </a:r>
            <a:r>
              <a:rPr lang="en-US" b="0" i="0" dirty="0" err="1">
                <a:solidFill>
                  <a:srgbClr val="085156"/>
                </a:solidFill>
                <a:effectLst/>
              </a:rPr>
              <a:t>zavrže</a:t>
            </a:r>
            <a:r>
              <a:rPr lang="en-US" b="0" i="0" dirty="0">
                <a:solidFill>
                  <a:srgbClr val="085156"/>
                </a:solidFill>
                <a:effectLst/>
              </a:rPr>
              <a:t>, </a:t>
            </a:r>
            <a:r>
              <a:rPr lang="en-US" b="0" i="0" dirty="0" err="1">
                <a:solidFill>
                  <a:srgbClr val="085156"/>
                </a:solidFill>
                <a:effectLst/>
              </a:rPr>
              <a:t>nato</a:t>
            </a:r>
            <a:r>
              <a:rPr lang="en-US" b="0" i="0" dirty="0">
                <a:solidFill>
                  <a:srgbClr val="085156"/>
                </a:solidFill>
                <a:effectLst/>
              </a:rPr>
              <a:t> pa na </a:t>
            </a:r>
            <a:r>
              <a:rPr lang="en-US" b="0" i="0" dirty="0" err="1">
                <a:solidFill>
                  <a:srgbClr val="085156"/>
                </a:solidFill>
                <a:effectLst/>
              </a:rPr>
              <a:t>podlagi</a:t>
            </a:r>
            <a:r>
              <a:rPr lang="en-US" b="0" i="0" dirty="0">
                <a:solidFill>
                  <a:srgbClr val="085156"/>
                </a:solidFill>
                <a:effectLst/>
              </a:rPr>
              <a:t> </a:t>
            </a:r>
            <a:r>
              <a:rPr lang="en-US" b="0" i="0" dirty="0" err="1">
                <a:solidFill>
                  <a:srgbClr val="085156"/>
                </a:solidFill>
                <a:effectLst/>
              </a:rPr>
              <a:t>teh</a:t>
            </a:r>
            <a:r>
              <a:rPr lang="en-US" b="0" i="0" dirty="0">
                <a:solidFill>
                  <a:srgbClr val="085156"/>
                </a:solidFill>
                <a:effectLst/>
              </a:rPr>
              <a:t> </a:t>
            </a:r>
            <a:r>
              <a:rPr lang="en-US" b="0" i="0" dirty="0" err="1">
                <a:solidFill>
                  <a:srgbClr val="085156"/>
                </a:solidFill>
                <a:effectLst/>
              </a:rPr>
              <a:t>informacij</a:t>
            </a:r>
            <a:r>
              <a:rPr lang="en-US" b="0" i="0" dirty="0">
                <a:solidFill>
                  <a:srgbClr val="085156"/>
                </a:solidFill>
                <a:effectLst/>
              </a:rPr>
              <a:t> </a:t>
            </a:r>
            <a:r>
              <a:rPr lang="en-US" b="0" i="0" dirty="0" err="1">
                <a:solidFill>
                  <a:srgbClr val="085156"/>
                </a:solidFill>
                <a:effectLst/>
              </a:rPr>
              <a:t>oblikovati</a:t>
            </a:r>
            <a:r>
              <a:rPr lang="en-US" b="0" i="0" dirty="0">
                <a:solidFill>
                  <a:srgbClr val="085156"/>
                </a:solidFill>
                <a:effectLst/>
              </a:rPr>
              <a:t> </a:t>
            </a:r>
            <a:r>
              <a:rPr lang="en-US" b="0" i="0" dirty="0" err="1">
                <a:solidFill>
                  <a:srgbClr val="085156"/>
                </a:solidFill>
                <a:effectLst/>
              </a:rPr>
              <a:t>posebne</a:t>
            </a:r>
            <a:r>
              <a:rPr lang="en-US" b="0" i="0" dirty="0">
                <a:solidFill>
                  <a:srgbClr val="085156"/>
                </a:solidFill>
                <a:effectLst/>
              </a:rPr>
              <a:t> </a:t>
            </a:r>
            <a:r>
              <a:rPr lang="en-US" b="0" i="0" dirty="0" err="1">
                <a:solidFill>
                  <a:srgbClr val="085156"/>
                </a:solidFill>
                <a:effectLst/>
              </a:rPr>
              <a:t>rešitve</a:t>
            </a:r>
            <a:r>
              <a:rPr lang="en-US" b="0" i="0" dirty="0">
                <a:solidFill>
                  <a:srgbClr val="085156"/>
                </a:solidFill>
                <a:effectLst/>
              </a:rPr>
              <a:t> za </a:t>
            </a:r>
            <a:r>
              <a:rPr lang="en-US" b="0" i="0" dirty="0" err="1">
                <a:solidFill>
                  <a:srgbClr val="085156"/>
                </a:solidFill>
                <a:effectLst/>
              </a:rPr>
              <a:t>preprečevanje</a:t>
            </a:r>
            <a:r>
              <a:rPr lang="en-US" b="0" i="0" dirty="0">
                <a:solidFill>
                  <a:srgbClr val="085156"/>
                </a:solidFill>
                <a:effectLst/>
              </a:rPr>
              <a:t> </a:t>
            </a:r>
            <a:r>
              <a:rPr lang="en-US" b="0" i="0" dirty="0" err="1">
                <a:solidFill>
                  <a:srgbClr val="085156"/>
                </a:solidFill>
                <a:effectLst/>
              </a:rPr>
              <a:t>nastajanja</a:t>
            </a:r>
            <a:r>
              <a:rPr lang="en-US" b="0" i="0" dirty="0">
                <a:solidFill>
                  <a:srgbClr val="085156"/>
                </a:solidFill>
                <a:effectLst/>
              </a:rPr>
              <a:t> </a:t>
            </a:r>
            <a:r>
              <a:rPr lang="en-US" b="0" i="0" dirty="0" err="1">
                <a:solidFill>
                  <a:srgbClr val="085156"/>
                </a:solidFill>
                <a:effectLst/>
              </a:rPr>
              <a:t>odpadne</a:t>
            </a:r>
            <a:r>
              <a:rPr lang="en-US" b="0" i="0" dirty="0">
                <a:solidFill>
                  <a:srgbClr val="085156"/>
                </a:solidFill>
                <a:effectLst/>
              </a:rPr>
              <a:t> </a:t>
            </a:r>
            <a:r>
              <a:rPr lang="en-US" b="0" i="0" dirty="0" err="1">
                <a:solidFill>
                  <a:srgbClr val="085156"/>
                </a:solidFill>
                <a:effectLst/>
              </a:rPr>
              <a:t>hrane</a:t>
            </a:r>
            <a:r>
              <a:rPr lang="en-US" b="0" i="0" dirty="0">
                <a:solidFill>
                  <a:srgbClr val="085156"/>
                </a:solidFill>
                <a:effectLst/>
              </a:rPr>
              <a:t>.</a:t>
            </a:r>
          </a:p>
          <a:p>
            <a:endParaRPr lang="en-IE" dirty="0"/>
          </a:p>
        </p:txBody>
      </p:sp>
      <p:pic>
        <p:nvPicPr>
          <p:cNvPr id="5" name="Picture 4">
            <a:extLst>
              <a:ext uri="{FF2B5EF4-FFF2-40B4-BE49-F238E27FC236}">
                <a16:creationId xmlns:a16="http://schemas.microsoft.com/office/drawing/2014/main" id="{E2BA0C6B-B6F2-4D21-8B63-B0C023DB27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90736" y="2214220"/>
            <a:ext cx="3661017" cy="2715999"/>
          </a:xfrm>
          <a:prstGeom prst="rect">
            <a:avLst/>
          </a:prstGeom>
        </p:spPr>
      </p:pic>
    </p:spTree>
    <p:extLst>
      <p:ext uri="{BB962C8B-B14F-4D97-AF65-F5344CB8AC3E}">
        <p14:creationId xmlns:p14="http://schemas.microsoft.com/office/powerpoint/2010/main" val="165934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B295F43-657A-4DE4-8046-4D2B9E830313}"/>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74F6554F-0507-4AE6-BA60-C3EA28D5E06F}"/>
              </a:ext>
            </a:extLst>
          </p:cNvPr>
          <p:cNvSpPr>
            <a:spLocks noGrp="1"/>
          </p:cNvSpPr>
          <p:nvPr>
            <p:ph type="body" sz="quarter" idx="19"/>
          </p:nvPr>
        </p:nvSpPr>
        <p:spPr>
          <a:xfrm>
            <a:off x="355249" y="931732"/>
            <a:ext cx="5882595" cy="697353"/>
          </a:xfrm>
        </p:spPr>
        <p:txBody>
          <a:bodyPr>
            <a:normAutofit fontScale="85000" lnSpcReduction="10000"/>
          </a:bodyPr>
          <a:lstStyle/>
          <a:p>
            <a:pPr algn="l"/>
            <a:r>
              <a:rPr lang="sl-SI" b="1" dirty="0">
                <a:solidFill>
                  <a:srgbClr val="F5C05B"/>
                </a:solidFill>
              </a:rPr>
              <a:t>Živilski odpadki v poslovnem svetu</a:t>
            </a:r>
            <a:endParaRPr lang="en-IE" b="1" dirty="0">
              <a:solidFill>
                <a:srgbClr val="F5C05B"/>
              </a:solidFill>
            </a:endParaRPr>
          </a:p>
        </p:txBody>
      </p:sp>
      <p:sp>
        <p:nvSpPr>
          <p:cNvPr id="4" name="Text Placeholder 3">
            <a:extLst>
              <a:ext uri="{FF2B5EF4-FFF2-40B4-BE49-F238E27FC236}">
                <a16:creationId xmlns:a16="http://schemas.microsoft.com/office/drawing/2014/main" id="{2D6C78C2-C0CC-4EEB-9EF6-530D2049B03E}"/>
              </a:ext>
            </a:extLst>
          </p:cNvPr>
          <p:cNvSpPr>
            <a:spLocks noGrp="1"/>
          </p:cNvSpPr>
          <p:nvPr>
            <p:ph type="body" sz="quarter" idx="20"/>
          </p:nvPr>
        </p:nvSpPr>
        <p:spPr>
          <a:xfrm>
            <a:off x="586551" y="1786300"/>
            <a:ext cx="5651293" cy="3947440"/>
          </a:xfrm>
        </p:spPr>
        <p:txBody>
          <a:bodyPr/>
          <a:lstStyle/>
          <a:p>
            <a:pPr algn="just"/>
            <a:r>
              <a:rPr lang="en-US" altLang="en-US" sz="2400" dirty="0" err="1">
                <a:solidFill>
                  <a:srgbClr val="406F70"/>
                </a:solidFill>
              </a:rPr>
              <a:t>Obstajajo</a:t>
            </a:r>
            <a:r>
              <a:rPr lang="en-US" altLang="en-US" sz="2400" dirty="0">
                <a:solidFill>
                  <a:srgbClr val="406F70"/>
                </a:solidFill>
              </a:rPr>
              <a:t> </a:t>
            </a:r>
            <a:r>
              <a:rPr lang="en-US" altLang="en-US" sz="2400" dirty="0" err="1">
                <a:solidFill>
                  <a:srgbClr val="406F70"/>
                </a:solidFill>
              </a:rPr>
              <a:t>velike</a:t>
            </a:r>
            <a:r>
              <a:rPr lang="en-US" altLang="en-US" sz="2400" dirty="0">
                <a:solidFill>
                  <a:srgbClr val="406F70"/>
                </a:solidFill>
              </a:rPr>
              <a:t> </a:t>
            </a:r>
            <a:r>
              <a:rPr lang="en-US" altLang="en-US" sz="2400" dirty="0" err="1">
                <a:solidFill>
                  <a:srgbClr val="406F70"/>
                </a:solidFill>
              </a:rPr>
              <a:t>količine</a:t>
            </a:r>
            <a:r>
              <a:rPr lang="en-US" altLang="en-US" sz="2400" dirty="0">
                <a:solidFill>
                  <a:srgbClr val="406F70"/>
                </a:solidFill>
              </a:rPr>
              <a:t> </a:t>
            </a:r>
            <a:r>
              <a:rPr lang="en-US" altLang="en-US" sz="2400" dirty="0" err="1">
                <a:solidFill>
                  <a:srgbClr val="406F70"/>
                </a:solidFill>
              </a:rPr>
              <a:t>užitne</a:t>
            </a:r>
            <a:r>
              <a:rPr lang="en-US" altLang="en-US" sz="2400" dirty="0">
                <a:solidFill>
                  <a:srgbClr val="406F70"/>
                </a:solidFill>
              </a:rPr>
              <a:t> </a:t>
            </a:r>
            <a:r>
              <a:rPr lang="en-US" altLang="en-US" sz="2400" dirty="0" err="1">
                <a:solidFill>
                  <a:srgbClr val="406F70"/>
                </a:solidFill>
              </a:rPr>
              <a:t>hrane</a:t>
            </a:r>
            <a:r>
              <a:rPr lang="en-US" altLang="en-US" sz="2400" dirty="0">
                <a:solidFill>
                  <a:srgbClr val="406F70"/>
                </a:solidFill>
              </a:rPr>
              <a:t>, ki </a:t>
            </a:r>
            <a:r>
              <a:rPr lang="en-US" altLang="en-US" sz="2400" dirty="0" err="1">
                <a:solidFill>
                  <a:srgbClr val="406F70"/>
                </a:solidFill>
              </a:rPr>
              <a:t>sploh</a:t>
            </a:r>
            <a:r>
              <a:rPr lang="en-US" altLang="en-US" sz="2400" dirty="0">
                <a:solidFill>
                  <a:srgbClr val="406F70"/>
                </a:solidFill>
              </a:rPr>
              <a:t> ne pride do </a:t>
            </a:r>
            <a:r>
              <a:rPr lang="en-US" altLang="en-US" sz="2400" dirty="0" err="1">
                <a:solidFill>
                  <a:srgbClr val="406F70"/>
                </a:solidFill>
              </a:rPr>
              <a:t>potrošnikov</a:t>
            </a:r>
            <a:r>
              <a:rPr lang="en-US" altLang="en-US" sz="2400" dirty="0">
                <a:solidFill>
                  <a:srgbClr val="406F70"/>
                </a:solidFill>
              </a:rPr>
              <a:t>, </a:t>
            </a:r>
            <a:r>
              <a:rPr lang="en-US" altLang="en-US" sz="2400" dirty="0" err="1">
                <a:solidFill>
                  <a:srgbClr val="406F70"/>
                </a:solidFill>
              </a:rPr>
              <a:t>ampak</a:t>
            </a:r>
            <a:r>
              <a:rPr lang="en-US" altLang="en-US" sz="2400" dirty="0">
                <a:solidFill>
                  <a:srgbClr val="406F70"/>
                </a:solidFill>
              </a:rPr>
              <a:t> </a:t>
            </a:r>
            <a:r>
              <a:rPr lang="en-US" altLang="en-US" sz="2400" dirty="0" err="1">
                <a:solidFill>
                  <a:srgbClr val="406F70"/>
                </a:solidFill>
              </a:rPr>
              <a:t>konča</a:t>
            </a:r>
            <a:r>
              <a:rPr lang="en-US" altLang="en-US" sz="2400" dirty="0">
                <a:solidFill>
                  <a:srgbClr val="406F70"/>
                </a:solidFill>
              </a:rPr>
              <a:t> </a:t>
            </a:r>
            <a:r>
              <a:rPr lang="sl-SI" altLang="en-US" sz="2400" dirty="0">
                <a:solidFill>
                  <a:srgbClr val="406F70"/>
                </a:solidFill>
              </a:rPr>
              <a:t>v obliki </a:t>
            </a:r>
            <a:r>
              <a:rPr lang="en-US" altLang="en-US" sz="2400" b="1" dirty="0" err="1">
                <a:solidFill>
                  <a:srgbClr val="406F70"/>
                </a:solidFill>
              </a:rPr>
              <a:t>presežk</a:t>
            </a:r>
            <a:r>
              <a:rPr lang="sl-SI" altLang="en-US" sz="2400" b="1" dirty="0">
                <a:solidFill>
                  <a:srgbClr val="406F70"/>
                </a:solidFill>
              </a:rPr>
              <a:t>ov</a:t>
            </a:r>
            <a:r>
              <a:rPr lang="en-US" altLang="en-US" sz="2400" b="1" dirty="0">
                <a:solidFill>
                  <a:srgbClr val="406F70"/>
                </a:solidFill>
              </a:rPr>
              <a:t> </a:t>
            </a:r>
            <a:r>
              <a:rPr lang="en-US" altLang="en-US" sz="2400" b="1" dirty="0" err="1">
                <a:solidFill>
                  <a:srgbClr val="406F70"/>
                </a:solidFill>
              </a:rPr>
              <a:t>hrane</a:t>
            </a:r>
            <a:r>
              <a:rPr lang="en-US" altLang="en-US" sz="2400" dirty="0">
                <a:solidFill>
                  <a:srgbClr val="406F70"/>
                </a:solidFill>
              </a:rPr>
              <a:t> (</a:t>
            </a:r>
            <a:r>
              <a:rPr lang="en-US" altLang="en-US" sz="2400" dirty="0" err="1">
                <a:solidFill>
                  <a:srgbClr val="406F70"/>
                </a:solidFill>
              </a:rPr>
              <a:t>iz</a:t>
            </a:r>
            <a:r>
              <a:rPr lang="en-US" altLang="en-US" sz="2400" dirty="0">
                <a:solidFill>
                  <a:srgbClr val="406F70"/>
                </a:solidFill>
              </a:rPr>
              <a:t> </a:t>
            </a:r>
            <a:r>
              <a:rPr lang="en-US" altLang="en-US" sz="2400" dirty="0" err="1">
                <a:solidFill>
                  <a:srgbClr val="406F70"/>
                </a:solidFill>
              </a:rPr>
              <a:t>proizvodnje</a:t>
            </a:r>
            <a:r>
              <a:rPr lang="en-US" altLang="en-US" sz="2400" dirty="0">
                <a:solidFill>
                  <a:srgbClr val="406F70"/>
                </a:solidFill>
              </a:rPr>
              <a:t>, </a:t>
            </a:r>
            <a:r>
              <a:rPr lang="en-US" altLang="en-US" sz="2400" dirty="0" err="1">
                <a:solidFill>
                  <a:srgbClr val="406F70"/>
                </a:solidFill>
              </a:rPr>
              <a:t>distribucije</a:t>
            </a:r>
            <a:r>
              <a:rPr lang="en-US" altLang="en-US" sz="2400" dirty="0">
                <a:solidFill>
                  <a:srgbClr val="406F70"/>
                </a:solidFill>
              </a:rPr>
              <a:t> in </a:t>
            </a:r>
            <a:r>
              <a:rPr lang="en-US" altLang="en-US" sz="2400" dirty="0" err="1">
                <a:solidFill>
                  <a:srgbClr val="406F70"/>
                </a:solidFill>
              </a:rPr>
              <a:t>maloprodaje</a:t>
            </a:r>
            <a:r>
              <a:rPr lang="en-US" altLang="en-US" sz="2400" dirty="0">
                <a:solidFill>
                  <a:srgbClr val="406F70"/>
                </a:solidFill>
              </a:rPr>
              <a:t>). </a:t>
            </a:r>
          </a:p>
          <a:p>
            <a:pPr algn="just"/>
            <a:r>
              <a:rPr lang="en-US" altLang="en-US" sz="2400" dirty="0" err="1">
                <a:solidFill>
                  <a:srgbClr val="406F70"/>
                </a:solidFill>
              </a:rPr>
              <a:t>Razlogi</a:t>
            </a:r>
            <a:r>
              <a:rPr lang="en-US" altLang="en-US" sz="2400" dirty="0">
                <a:solidFill>
                  <a:srgbClr val="406F70"/>
                </a:solidFill>
              </a:rPr>
              <a:t> za to so </a:t>
            </a:r>
            <a:r>
              <a:rPr lang="en-US" altLang="en-US" sz="2400" dirty="0" err="1">
                <a:solidFill>
                  <a:srgbClr val="406F70"/>
                </a:solidFill>
              </a:rPr>
              <a:t>kratkoročne</a:t>
            </a:r>
            <a:r>
              <a:rPr lang="en-US" altLang="en-US" sz="2400" dirty="0">
                <a:solidFill>
                  <a:srgbClr val="406F70"/>
                </a:solidFill>
              </a:rPr>
              <a:t> </a:t>
            </a:r>
            <a:r>
              <a:rPr lang="en-US" altLang="en-US" sz="2400" dirty="0" err="1">
                <a:solidFill>
                  <a:srgbClr val="406F70"/>
                </a:solidFill>
              </a:rPr>
              <a:t>zaloge</a:t>
            </a:r>
            <a:r>
              <a:rPr lang="en-US" altLang="en-US" sz="2400" dirty="0">
                <a:solidFill>
                  <a:srgbClr val="406F70"/>
                </a:solidFill>
              </a:rPr>
              <a:t>, </a:t>
            </a:r>
            <a:r>
              <a:rPr lang="en-US" altLang="en-US" sz="2400" dirty="0" err="1">
                <a:solidFill>
                  <a:srgbClr val="406F70"/>
                </a:solidFill>
              </a:rPr>
              <a:t>prekomerna</a:t>
            </a:r>
            <a:r>
              <a:rPr lang="en-US" altLang="en-US" sz="2400" dirty="0">
                <a:solidFill>
                  <a:srgbClr val="406F70"/>
                </a:solidFill>
              </a:rPr>
              <a:t> </a:t>
            </a:r>
            <a:r>
              <a:rPr lang="en-US" altLang="en-US" sz="2400" dirty="0" err="1">
                <a:solidFill>
                  <a:srgbClr val="406F70"/>
                </a:solidFill>
              </a:rPr>
              <a:t>proizvodnja</a:t>
            </a:r>
            <a:r>
              <a:rPr lang="en-US" altLang="en-US" sz="2400" dirty="0">
                <a:solidFill>
                  <a:srgbClr val="406F70"/>
                </a:solidFill>
              </a:rPr>
              <a:t>, </a:t>
            </a:r>
            <a:r>
              <a:rPr lang="en-US" altLang="en-US" sz="2400" dirty="0" err="1">
                <a:solidFill>
                  <a:srgbClr val="406F70"/>
                </a:solidFill>
              </a:rPr>
              <a:t>zamude</a:t>
            </a:r>
            <a:r>
              <a:rPr lang="en-US" altLang="en-US" sz="2400" dirty="0">
                <a:solidFill>
                  <a:srgbClr val="406F70"/>
                </a:solidFill>
              </a:rPr>
              <a:t> </a:t>
            </a:r>
            <a:r>
              <a:rPr lang="en-US" altLang="en-US" sz="2400" dirty="0" err="1">
                <a:solidFill>
                  <a:srgbClr val="406F70"/>
                </a:solidFill>
              </a:rPr>
              <a:t>pri</a:t>
            </a:r>
            <a:r>
              <a:rPr lang="en-US" altLang="en-US" sz="2400" dirty="0">
                <a:solidFill>
                  <a:srgbClr val="406F70"/>
                </a:solidFill>
              </a:rPr>
              <a:t> </a:t>
            </a:r>
            <a:r>
              <a:rPr lang="en-US" altLang="en-US" sz="2400" dirty="0" err="1">
                <a:solidFill>
                  <a:srgbClr val="406F70"/>
                </a:solidFill>
              </a:rPr>
              <a:t>distribuciji</a:t>
            </a:r>
            <a:r>
              <a:rPr lang="en-US" altLang="en-US" sz="2400" dirty="0">
                <a:solidFill>
                  <a:srgbClr val="406F70"/>
                </a:solidFill>
              </a:rPr>
              <a:t>, </a:t>
            </a:r>
            <a:r>
              <a:rPr lang="en-US" altLang="en-US" sz="2400" dirty="0" err="1">
                <a:solidFill>
                  <a:srgbClr val="406F70"/>
                </a:solidFill>
              </a:rPr>
              <a:t>sadje</a:t>
            </a:r>
            <a:r>
              <a:rPr lang="en-US" altLang="en-US" sz="2400" dirty="0">
                <a:solidFill>
                  <a:srgbClr val="406F70"/>
                </a:solidFill>
              </a:rPr>
              <a:t> in </a:t>
            </a:r>
            <a:r>
              <a:rPr lang="en-US" altLang="en-US" sz="2400" dirty="0" err="1">
                <a:solidFill>
                  <a:srgbClr val="406F70"/>
                </a:solidFill>
              </a:rPr>
              <a:t>zelenjava</a:t>
            </a:r>
            <a:r>
              <a:rPr lang="sl-SI" altLang="en-US" sz="2400" dirty="0">
                <a:solidFill>
                  <a:srgbClr val="406F70"/>
                </a:solidFill>
              </a:rPr>
              <a:t> neprimerne oblike ali barve</a:t>
            </a:r>
            <a:r>
              <a:rPr lang="en-US" altLang="en-US" sz="2400" dirty="0">
                <a:solidFill>
                  <a:srgbClr val="406F70"/>
                </a:solidFill>
              </a:rPr>
              <a:t>, </a:t>
            </a:r>
            <a:r>
              <a:rPr lang="en-US" altLang="en-US" sz="2400" dirty="0" err="1">
                <a:solidFill>
                  <a:srgbClr val="406F70"/>
                </a:solidFill>
              </a:rPr>
              <a:t>neprodana</a:t>
            </a:r>
            <a:r>
              <a:rPr lang="en-US" altLang="en-US" sz="2400" dirty="0">
                <a:solidFill>
                  <a:srgbClr val="406F70"/>
                </a:solidFill>
              </a:rPr>
              <a:t> </a:t>
            </a:r>
            <a:r>
              <a:rPr lang="en-US" altLang="en-US" sz="2400" dirty="0" err="1">
                <a:solidFill>
                  <a:srgbClr val="406F70"/>
                </a:solidFill>
              </a:rPr>
              <a:t>hrana</a:t>
            </a:r>
            <a:r>
              <a:rPr lang="en-US" altLang="en-US" sz="2400" dirty="0">
                <a:solidFill>
                  <a:srgbClr val="406F70"/>
                </a:solidFill>
              </a:rPr>
              <a:t> </a:t>
            </a:r>
            <a:r>
              <a:rPr lang="en-US" altLang="en-US" sz="2400" dirty="0" err="1">
                <a:solidFill>
                  <a:srgbClr val="406F70"/>
                </a:solidFill>
              </a:rPr>
              <a:t>iz</a:t>
            </a:r>
            <a:r>
              <a:rPr lang="en-US" altLang="en-US" sz="2400" dirty="0">
                <a:solidFill>
                  <a:srgbClr val="406F70"/>
                </a:solidFill>
              </a:rPr>
              <a:t> </a:t>
            </a:r>
            <a:r>
              <a:rPr lang="en-US" altLang="en-US" sz="2400" dirty="0" err="1">
                <a:solidFill>
                  <a:srgbClr val="406F70"/>
                </a:solidFill>
              </a:rPr>
              <a:t>storitvene</a:t>
            </a:r>
            <a:r>
              <a:rPr lang="en-US" altLang="en-US" sz="2400" dirty="0">
                <a:solidFill>
                  <a:srgbClr val="406F70"/>
                </a:solidFill>
              </a:rPr>
              <a:t> </a:t>
            </a:r>
            <a:r>
              <a:rPr lang="en-US" altLang="en-US" sz="2400" dirty="0" err="1">
                <a:solidFill>
                  <a:srgbClr val="406F70"/>
                </a:solidFill>
              </a:rPr>
              <a:t>industrije</a:t>
            </a:r>
            <a:r>
              <a:rPr lang="en-US" altLang="en-US" sz="2400" dirty="0">
                <a:solidFill>
                  <a:srgbClr val="406F70"/>
                </a:solidFill>
              </a:rPr>
              <a:t> </a:t>
            </a:r>
            <a:r>
              <a:rPr lang="en-US" altLang="en-US" sz="2400" dirty="0" err="1">
                <a:solidFill>
                  <a:srgbClr val="406F70"/>
                </a:solidFill>
              </a:rPr>
              <a:t>itd</a:t>
            </a:r>
            <a:r>
              <a:rPr lang="en-US" altLang="en-US" sz="2400" dirty="0">
                <a:solidFill>
                  <a:srgbClr val="406F70"/>
                </a:solidFill>
              </a:rPr>
              <a:t>.</a:t>
            </a:r>
          </a:p>
          <a:p>
            <a:endParaRPr lang="en-IE" dirty="0"/>
          </a:p>
        </p:txBody>
      </p:sp>
      <p:sp>
        <p:nvSpPr>
          <p:cNvPr id="5" name="Picture Placeholder 1">
            <a:extLst>
              <a:ext uri="{FF2B5EF4-FFF2-40B4-BE49-F238E27FC236}">
                <a16:creationId xmlns:a16="http://schemas.microsoft.com/office/drawing/2014/main" id="{654FAF26-C498-4C02-93E3-8837986A8DF6}"/>
              </a:ext>
            </a:extLst>
          </p:cNvPr>
          <p:cNvSpPr txBox="1">
            <a:spLocks/>
          </p:cNvSpPr>
          <p:nvPr/>
        </p:nvSpPr>
        <p:spPr>
          <a:xfrm flipH="1">
            <a:off x="6612270" y="0"/>
            <a:ext cx="5651292" cy="6261962"/>
          </a:xfrm>
          <a:custGeom>
            <a:avLst/>
            <a:gdLst>
              <a:gd name="connsiteX0" fmla="*/ 0 w 5651292"/>
              <a:gd name="connsiteY0" fmla="*/ 0 h 6261962"/>
              <a:gd name="connsiteX1" fmla="*/ 5651292 w 5651292"/>
              <a:gd name="connsiteY1" fmla="*/ 0 h 6261962"/>
              <a:gd name="connsiteX2" fmla="*/ 5611959 w 5651292"/>
              <a:gd name="connsiteY2" fmla="*/ 316053 h 6261962"/>
              <a:gd name="connsiteX3" fmla="*/ 4724771 w 5651292"/>
              <a:gd name="connsiteY3" fmla="*/ 2858766 h 6261962"/>
              <a:gd name="connsiteX4" fmla="*/ 4548337 w 5651292"/>
              <a:gd name="connsiteY4" fmla="*/ 3145034 h 6261962"/>
              <a:gd name="connsiteX5" fmla="*/ 4552310 w 5651292"/>
              <a:gd name="connsiteY5" fmla="*/ 3145034 h 6261962"/>
              <a:gd name="connsiteX6" fmla="*/ 4410265 w 5651292"/>
              <a:gd name="connsiteY6" fmla="*/ 3363160 h 6261962"/>
              <a:gd name="connsiteX7" fmla="*/ 4023257 w 5651292"/>
              <a:gd name="connsiteY7" fmla="*/ 3879578 h 6261962"/>
              <a:gd name="connsiteX8" fmla="*/ 3820123 w 5651292"/>
              <a:gd name="connsiteY8" fmla="*/ 4115358 h 6261962"/>
              <a:gd name="connsiteX9" fmla="*/ 3666531 w 5651292"/>
              <a:gd name="connsiteY9" fmla="*/ 4115358 h 6261962"/>
              <a:gd name="connsiteX10" fmla="*/ 3666531 w 5651292"/>
              <a:gd name="connsiteY10" fmla="*/ 4115357 h 6261962"/>
              <a:gd name="connsiteX11" fmla="*/ 3482470 w 5651292"/>
              <a:gd name="connsiteY11" fmla="*/ 4115357 h 6261962"/>
              <a:gd name="connsiteX12" fmla="*/ 3482470 w 5651292"/>
              <a:gd name="connsiteY12" fmla="*/ 4115358 h 6261962"/>
              <a:gd name="connsiteX13" fmla="*/ 3354200 w 5651292"/>
              <a:gd name="connsiteY13" fmla="*/ 4121835 h 6261962"/>
              <a:gd name="connsiteX14" fmla="*/ 2297181 w 5651292"/>
              <a:gd name="connsiteY14" fmla="*/ 4768406 h 6261962"/>
              <a:gd name="connsiteX15" fmla="*/ 2285269 w 5651292"/>
              <a:gd name="connsiteY15" fmla="*/ 4787617 h 6261962"/>
              <a:gd name="connsiteX16" fmla="*/ 2280471 w 5651292"/>
              <a:gd name="connsiteY16" fmla="*/ 4794908 h 6261962"/>
              <a:gd name="connsiteX17" fmla="*/ 2068428 w 5651292"/>
              <a:gd name="connsiteY17" fmla="*/ 5411081 h 6261962"/>
              <a:gd name="connsiteX18" fmla="*/ 2067936 w 5651292"/>
              <a:gd name="connsiteY18" fmla="*/ 5420830 h 6261962"/>
              <a:gd name="connsiteX19" fmla="*/ 2237560 w 5651292"/>
              <a:gd name="connsiteY19" fmla="*/ 5420830 h 6261962"/>
              <a:gd name="connsiteX20" fmla="*/ 2075512 w 5651292"/>
              <a:gd name="connsiteY20" fmla="*/ 5517122 h 6261962"/>
              <a:gd name="connsiteX21" fmla="*/ 279265 w 5651292"/>
              <a:gd name="connsiteY21" fmla="*/ 6207765 h 6261962"/>
              <a:gd name="connsiteX22" fmla="*/ 0 w 5651292"/>
              <a:gd name="connsiteY22" fmla="*/ 6261962 h 626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51292" h="6261962">
                <a:moveTo>
                  <a:pt x="0" y="0"/>
                </a:moveTo>
                <a:lnTo>
                  <a:pt x="5651292" y="0"/>
                </a:lnTo>
                <a:lnTo>
                  <a:pt x="5611959" y="316053"/>
                </a:lnTo>
                <a:cubicBezTo>
                  <a:pt x="5472582" y="1233649"/>
                  <a:pt x="5165591" y="2092978"/>
                  <a:pt x="4724771" y="2858766"/>
                </a:cubicBezTo>
                <a:lnTo>
                  <a:pt x="4548337" y="3145034"/>
                </a:lnTo>
                <a:lnTo>
                  <a:pt x="4552310" y="3145034"/>
                </a:lnTo>
                <a:lnTo>
                  <a:pt x="4410265" y="3363160"/>
                </a:lnTo>
                <a:cubicBezTo>
                  <a:pt x="4288760" y="3541562"/>
                  <a:pt x="4159590" y="3713876"/>
                  <a:pt x="4023257" y="3879578"/>
                </a:cubicBezTo>
                <a:lnTo>
                  <a:pt x="3820123" y="4115358"/>
                </a:lnTo>
                <a:lnTo>
                  <a:pt x="3666531" y="4115358"/>
                </a:lnTo>
                <a:lnTo>
                  <a:pt x="3666531" y="4115357"/>
                </a:lnTo>
                <a:lnTo>
                  <a:pt x="3482470" y="4115357"/>
                </a:lnTo>
                <a:lnTo>
                  <a:pt x="3482470" y="4115358"/>
                </a:lnTo>
                <a:lnTo>
                  <a:pt x="3354200" y="4121835"/>
                </a:lnTo>
                <a:cubicBezTo>
                  <a:pt x="2911200" y="4166824"/>
                  <a:pt x="2527798" y="4413410"/>
                  <a:pt x="2297181" y="4768406"/>
                </a:cubicBezTo>
                <a:lnTo>
                  <a:pt x="2285269" y="4787617"/>
                </a:lnTo>
                <a:lnTo>
                  <a:pt x="2280471" y="4794908"/>
                </a:lnTo>
                <a:cubicBezTo>
                  <a:pt x="2165997" y="4976836"/>
                  <a:pt x="2091257" y="5186286"/>
                  <a:pt x="2068428" y="5411081"/>
                </a:cubicBezTo>
                <a:lnTo>
                  <a:pt x="2067936" y="5420830"/>
                </a:lnTo>
                <a:lnTo>
                  <a:pt x="2237560" y="5420830"/>
                </a:lnTo>
                <a:lnTo>
                  <a:pt x="2075512" y="5517122"/>
                </a:lnTo>
                <a:cubicBezTo>
                  <a:pt x="1518664" y="5830408"/>
                  <a:pt x="915401" y="6065336"/>
                  <a:pt x="279265" y="6207765"/>
                </a:cubicBezTo>
                <a:lnTo>
                  <a:pt x="0" y="6261962"/>
                </a:lnTo>
                <a:close/>
              </a:path>
            </a:pathLst>
          </a:custGeom>
          <a:ln>
            <a:noFill/>
          </a:ln>
        </p:spPr>
      </p:sp>
    </p:spTree>
    <p:extLst>
      <p:ext uri="{BB962C8B-B14F-4D97-AF65-F5344CB8AC3E}">
        <p14:creationId xmlns:p14="http://schemas.microsoft.com/office/powerpoint/2010/main" val="205533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n-IE" sz="4800" b="1" dirty="0">
                <a:solidFill>
                  <a:srgbClr val="F5C05B"/>
                </a:solidFill>
              </a:rPr>
              <a:t>1. </a:t>
            </a:r>
            <a:r>
              <a:rPr lang="sl-SI" sz="4800" b="1" dirty="0">
                <a:solidFill>
                  <a:srgbClr val="F5C05B"/>
                </a:solidFill>
              </a:rPr>
              <a:t>Hrana in okolje</a:t>
            </a:r>
            <a:endParaRPr lang="en-IE" sz="4800" b="1" dirty="0">
              <a:solidFill>
                <a:srgbClr val="F5C05B"/>
              </a:solidFill>
            </a:endParaRPr>
          </a:p>
        </p:txBody>
      </p:sp>
      <p:sp>
        <p:nvSpPr>
          <p:cNvPr id="3" name="TextBox 1">
            <a:extLst>
              <a:ext uri="{FF2B5EF4-FFF2-40B4-BE49-F238E27FC236}">
                <a16:creationId xmlns:a16="http://schemas.microsoft.com/office/drawing/2014/main" id="{6EF23028-63E4-4CA7-A247-A0140C4AE2AF}"/>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MODULE 2</a:t>
            </a:r>
          </a:p>
        </p:txBody>
      </p:sp>
    </p:spTree>
    <p:extLst>
      <p:ext uri="{BB962C8B-B14F-4D97-AF65-F5344CB8AC3E}">
        <p14:creationId xmlns:p14="http://schemas.microsoft.com/office/powerpoint/2010/main" val="752666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A649C1-3C10-467B-BC5F-B054C8043125}"/>
              </a:ext>
            </a:extLst>
          </p:cNvPr>
          <p:cNvSpPr>
            <a:spLocks noGrp="1"/>
          </p:cNvSpPr>
          <p:nvPr>
            <p:ph type="body" sz="quarter" idx="19"/>
          </p:nvPr>
        </p:nvSpPr>
        <p:spPr/>
        <p:txBody>
          <a:bodyPr/>
          <a:lstStyle/>
          <a:p>
            <a:pPr algn="ctr"/>
            <a:r>
              <a:rPr lang="en-US" b="1" dirty="0"/>
              <a:t> </a:t>
            </a:r>
            <a:r>
              <a:rPr lang="sl-SI" b="1" dirty="0"/>
              <a:t>3 glavne kategorije živilskih odpadkov</a:t>
            </a:r>
            <a:endParaRPr lang="en-IE" b="1" dirty="0"/>
          </a:p>
        </p:txBody>
      </p:sp>
      <p:pic>
        <p:nvPicPr>
          <p:cNvPr id="4" name="Picture 3" descr="pie 1">
            <a:extLst>
              <a:ext uri="{FF2B5EF4-FFF2-40B4-BE49-F238E27FC236}">
                <a16:creationId xmlns:a16="http://schemas.microsoft.com/office/drawing/2014/main" id="{DF717190-631B-4C7C-8EC5-00CAF9E714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6335" y="2228519"/>
            <a:ext cx="4724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68AFD97-D917-4389-90EE-5A4BA465FBA8}"/>
              </a:ext>
            </a:extLst>
          </p:cNvPr>
          <p:cNvSpPr txBox="1"/>
          <p:nvPr/>
        </p:nvSpPr>
        <p:spPr>
          <a:xfrm>
            <a:off x="2413221" y="1813809"/>
            <a:ext cx="2162755" cy="1569660"/>
          </a:xfrm>
          <a:prstGeom prst="rect">
            <a:avLst/>
          </a:prstGeom>
          <a:noFill/>
        </p:spPr>
        <p:txBody>
          <a:bodyPr wrap="square" rtlCol="0">
            <a:spAutoFit/>
          </a:bodyPr>
          <a:lstStyle/>
          <a:p>
            <a:pPr algn="ctr"/>
            <a:r>
              <a:rPr lang="en-US" sz="2400" b="1" dirty="0">
                <a:solidFill>
                  <a:schemeClr val="accent4">
                    <a:lumMod val="75000"/>
                  </a:schemeClr>
                </a:solidFill>
              </a:rPr>
              <a:t>20</a:t>
            </a:r>
            <a:r>
              <a:rPr lang="sl-SI" sz="2400" b="1" dirty="0">
                <a:solidFill>
                  <a:schemeClr val="accent4">
                    <a:lumMod val="75000"/>
                  </a:schemeClr>
                </a:solidFill>
              </a:rPr>
              <a:t> </a:t>
            </a:r>
            <a:r>
              <a:rPr lang="en-US" sz="2400" b="1" dirty="0">
                <a:solidFill>
                  <a:schemeClr val="accent4">
                    <a:lumMod val="75000"/>
                  </a:schemeClr>
                </a:solidFill>
              </a:rPr>
              <a:t>% </a:t>
            </a:r>
            <a:r>
              <a:rPr lang="sl-SI" sz="2400" b="1" dirty="0">
                <a:solidFill>
                  <a:schemeClr val="accent4">
                    <a:lumMod val="75000"/>
                  </a:schemeClr>
                </a:solidFill>
              </a:rPr>
              <a:t>odpadkov, ki se jim ne moremo izogniti</a:t>
            </a:r>
            <a:endParaRPr lang="en-IE" sz="2400" b="1" dirty="0">
              <a:solidFill>
                <a:schemeClr val="accent4">
                  <a:lumMod val="75000"/>
                </a:schemeClr>
              </a:solidFill>
            </a:endParaRPr>
          </a:p>
        </p:txBody>
      </p:sp>
      <p:sp>
        <p:nvSpPr>
          <p:cNvPr id="6" name="TextBox 5">
            <a:extLst>
              <a:ext uri="{FF2B5EF4-FFF2-40B4-BE49-F238E27FC236}">
                <a16:creationId xmlns:a16="http://schemas.microsoft.com/office/drawing/2014/main" id="{5F55B63B-A2C2-4924-AB69-25F295B0CDFB}"/>
              </a:ext>
            </a:extLst>
          </p:cNvPr>
          <p:cNvSpPr txBox="1"/>
          <p:nvPr/>
        </p:nvSpPr>
        <p:spPr>
          <a:xfrm>
            <a:off x="1550503" y="4259361"/>
            <a:ext cx="2289976" cy="1569660"/>
          </a:xfrm>
          <a:prstGeom prst="rect">
            <a:avLst/>
          </a:prstGeom>
          <a:noFill/>
        </p:spPr>
        <p:txBody>
          <a:bodyPr wrap="square" rtlCol="0">
            <a:spAutoFit/>
          </a:bodyPr>
          <a:lstStyle/>
          <a:p>
            <a:pPr algn="ctr"/>
            <a:r>
              <a:rPr lang="en-US" sz="2400" b="1" dirty="0">
                <a:solidFill>
                  <a:srgbClr val="5E5E5E"/>
                </a:solidFill>
              </a:rPr>
              <a:t>20</a:t>
            </a:r>
            <a:r>
              <a:rPr lang="sl-SI" sz="2400" b="1" dirty="0">
                <a:solidFill>
                  <a:srgbClr val="5E5E5E"/>
                </a:solidFill>
              </a:rPr>
              <a:t> </a:t>
            </a:r>
            <a:r>
              <a:rPr lang="en-US" sz="2400" b="1" dirty="0">
                <a:solidFill>
                  <a:srgbClr val="5E5E5E"/>
                </a:solidFill>
              </a:rPr>
              <a:t>% </a:t>
            </a:r>
            <a:r>
              <a:rPr lang="sl-SI" sz="2400" b="1" dirty="0">
                <a:solidFill>
                  <a:srgbClr val="5E5E5E"/>
                </a:solidFill>
              </a:rPr>
              <a:t>odpadkov, ki se jim potencialno lahko izognemo</a:t>
            </a:r>
            <a:endParaRPr lang="en-IE" sz="2400" b="1" dirty="0">
              <a:solidFill>
                <a:srgbClr val="5E5E5E"/>
              </a:solidFill>
            </a:endParaRPr>
          </a:p>
        </p:txBody>
      </p:sp>
      <p:sp>
        <p:nvSpPr>
          <p:cNvPr id="7" name="TextBox 6">
            <a:extLst>
              <a:ext uri="{FF2B5EF4-FFF2-40B4-BE49-F238E27FC236}">
                <a16:creationId xmlns:a16="http://schemas.microsoft.com/office/drawing/2014/main" id="{4ADFCB68-5C57-489D-9C1C-1C612BC0012D}"/>
              </a:ext>
            </a:extLst>
          </p:cNvPr>
          <p:cNvSpPr txBox="1"/>
          <p:nvPr/>
        </p:nvSpPr>
        <p:spPr>
          <a:xfrm>
            <a:off x="8049371" y="3166895"/>
            <a:ext cx="2417196" cy="1200329"/>
          </a:xfrm>
          <a:prstGeom prst="rect">
            <a:avLst/>
          </a:prstGeom>
          <a:noFill/>
        </p:spPr>
        <p:txBody>
          <a:bodyPr wrap="square" rtlCol="0">
            <a:spAutoFit/>
          </a:bodyPr>
          <a:lstStyle/>
          <a:p>
            <a:pPr algn="ctr"/>
            <a:r>
              <a:rPr lang="en-US" sz="2400" b="1" dirty="0">
                <a:solidFill>
                  <a:srgbClr val="406F70"/>
                </a:solidFill>
              </a:rPr>
              <a:t>60</a:t>
            </a:r>
            <a:r>
              <a:rPr lang="sl-SI" sz="2400" b="1" dirty="0">
                <a:solidFill>
                  <a:srgbClr val="406F70"/>
                </a:solidFill>
              </a:rPr>
              <a:t> </a:t>
            </a:r>
            <a:r>
              <a:rPr lang="en-US" sz="2400" b="1" dirty="0">
                <a:solidFill>
                  <a:srgbClr val="406F70"/>
                </a:solidFill>
              </a:rPr>
              <a:t>% </a:t>
            </a:r>
            <a:r>
              <a:rPr lang="sl-SI" sz="2400" b="1" dirty="0">
                <a:solidFill>
                  <a:srgbClr val="406F70"/>
                </a:solidFill>
              </a:rPr>
              <a:t>odpadkov, ki se jim lahko izognemo</a:t>
            </a:r>
            <a:endParaRPr lang="en-IE" sz="2400" b="1" dirty="0">
              <a:solidFill>
                <a:srgbClr val="406F70"/>
              </a:solidFill>
            </a:endParaRPr>
          </a:p>
        </p:txBody>
      </p:sp>
    </p:spTree>
    <p:extLst>
      <p:ext uri="{BB962C8B-B14F-4D97-AF65-F5344CB8AC3E}">
        <p14:creationId xmlns:p14="http://schemas.microsoft.com/office/powerpoint/2010/main" val="3124965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ananas">
            <a:extLst>
              <a:ext uri="{FF2B5EF4-FFF2-40B4-BE49-F238E27FC236}">
                <a16:creationId xmlns:a16="http://schemas.microsoft.com/office/drawing/2014/main" id="{816BB041-33D6-49F7-8D8D-468BE18E577B}"/>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8E3C6514-2D91-4894-835E-3A73D2618228}"/>
              </a:ext>
            </a:extLst>
          </p:cNvPr>
          <p:cNvSpPr>
            <a:spLocks noGrp="1"/>
          </p:cNvSpPr>
          <p:nvPr>
            <p:ph type="body" sz="quarter" idx="19"/>
          </p:nvPr>
        </p:nvSpPr>
        <p:spPr>
          <a:xfrm>
            <a:off x="372265" y="547666"/>
            <a:ext cx="5279028" cy="697353"/>
          </a:xfrm>
        </p:spPr>
        <p:txBody>
          <a:bodyPr>
            <a:normAutofit/>
          </a:bodyPr>
          <a:lstStyle/>
          <a:p>
            <a:r>
              <a:rPr lang="sl-SI" b="1" dirty="0">
                <a:solidFill>
                  <a:srgbClr val="085156"/>
                </a:solidFill>
              </a:rPr>
              <a:t>Opis teh kategorij</a:t>
            </a:r>
            <a:r>
              <a:rPr lang="en-US" b="1" dirty="0">
                <a:solidFill>
                  <a:srgbClr val="085156"/>
                </a:solidFill>
              </a:rPr>
              <a:t>:</a:t>
            </a:r>
            <a:endParaRPr lang="en-IE" b="1" dirty="0">
              <a:solidFill>
                <a:srgbClr val="085156"/>
              </a:solidFill>
            </a:endParaRPr>
          </a:p>
        </p:txBody>
      </p:sp>
      <p:sp>
        <p:nvSpPr>
          <p:cNvPr id="4" name="Text Placeholder 3">
            <a:extLst>
              <a:ext uri="{FF2B5EF4-FFF2-40B4-BE49-F238E27FC236}">
                <a16:creationId xmlns:a16="http://schemas.microsoft.com/office/drawing/2014/main" id="{B770BB94-70FD-450A-AC5E-8772C6DD3ED2}"/>
              </a:ext>
            </a:extLst>
          </p:cNvPr>
          <p:cNvSpPr>
            <a:spLocks noGrp="1"/>
          </p:cNvSpPr>
          <p:nvPr>
            <p:ph type="body" sz="quarter" idx="20"/>
          </p:nvPr>
        </p:nvSpPr>
        <p:spPr>
          <a:xfrm>
            <a:off x="198783" y="1786299"/>
            <a:ext cx="7116417" cy="4121519"/>
          </a:xfrm>
        </p:spPr>
        <p:txBody>
          <a:bodyPr/>
          <a:lstStyle/>
          <a:p>
            <a:pPr>
              <a:spcBef>
                <a:spcPct val="50000"/>
              </a:spcBef>
            </a:pPr>
            <a:r>
              <a:rPr lang="en-IE" altLang="en-US" b="1" dirty="0">
                <a:solidFill>
                  <a:srgbClr val="406F70"/>
                </a:solidFill>
              </a:rPr>
              <a:t>60</a:t>
            </a:r>
            <a:r>
              <a:rPr lang="sl-SI" altLang="en-US" b="1" dirty="0">
                <a:solidFill>
                  <a:srgbClr val="406F70"/>
                </a:solidFill>
              </a:rPr>
              <a:t> %, ki se jim lahko izognemo:</a:t>
            </a:r>
            <a:r>
              <a:rPr lang="en-IE" altLang="en-US" b="1" dirty="0">
                <a:solidFill>
                  <a:srgbClr val="406F70"/>
                </a:solidFill>
              </a:rPr>
              <a:t> </a:t>
            </a:r>
            <a:r>
              <a:rPr lang="sl-SI" altLang="en-US" dirty="0">
                <a:solidFill>
                  <a:srgbClr val="406F70"/>
                </a:solidFill>
              </a:rPr>
              <a:t>ostanki že pripravljene hrane v kuhinji in na</a:t>
            </a:r>
            <a:r>
              <a:rPr lang="en-IE" altLang="en-US" dirty="0">
                <a:solidFill>
                  <a:srgbClr val="406F70"/>
                </a:solidFill>
              </a:rPr>
              <a:t> </a:t>
            </a:r>
            <a:r>
              <a:rPr lang="en-IE" altLang="en-US" dirty="0" err="1">
                <a:solidFill>
                  <a:srgbClr val="406F70"/>
                </a:solidFill>
              </a:rPr>
              <a:t>krožnik</a:t>
            </a:r>
            <a:r>
              <a:rPr lang="sl-SI" altLang="en-US" dirty="0">
                <a:solidFill>
                  <a:srgbClr val="406F70"/>
                </a:solidFill>
              </a:rPr>
              <a:t>ih, </a:t>
            </a:r>
            <a:r>
              <a:rPr lang="en-IE" altLang="en-US" dirty="0" err="1">
                <a:solidFill>
                  <a:srgbClr val="406F70"/>
                </a:solidFill>
              </a:rPr>
              <a:t>izdelki</a:t>
            </a:r>
            <a:r>
              <a:rPr lang="en-IE" altLang="en-US" dirty="0">
                <a:solidFill>
                  <a:srgbClr val="406F70"/>
                </a:solidFill>
              </a:rPr>
              <a:t> s </a:t>
            </a:r>
            <a:r>
              <a:rPr lang="en-IE" altLang="en-US" dirty="0" err="1">
                <a:solidFill>
                  <a:srgbClr val="406F70"/>
                </a:solidFill>
              </a:rPr>
              <a:t>pretečenim</a:t>
            </a:r>
            <a:r>
              <a:rPr lang="en-IE" altLang="en-US" dirty="0">
                <a:solidFill>
                  <a:srgbClr val="406F70"/>
                </a:solidFill>
              </a:rPr>
              <a:t> </a:t>
            </a:r>
            <a:r>
              <a:rPr lang="en-IE" altLang="en-US" dirty="0" err="1">
                <a:solidFill>
                  <a:srgbClr val="406F70"/>
                </a:solidFill>
              </a:rPr>
              <a:t>rokom</a:t>
            </a:r>
            <a:r>
              <a:rPr lang="en-IE" altLang="en-US" dirty="0">
                <a:solidFill>
                  <a:srgbClr val="406F70"/>
                </a:solidFill>
              </a:rPr>
              <a:t> </a:t>
            </a:r>
            <a:r>
              <a:rPr lang="en-IE" altLang="en-US" dirty="0" err="1">
                <a:solidFill>
                  <a:srgbClr val="406F70"/>
                </a:solidFill>
              </a:rPr>
              <a:t>uporabe</a:t>
            </a:r>
            <a:r>
              <a:rPr lang="en-IE" altLang="en-US" dirty="0">
                <a:solidFill>
                  <a:srgbClr val="406F70"/>
                </a:solidFill>
              </a:rPr>
              <a:t>, </a:t>
            </a:r>
            <a:r>
              <a:rPr lang="en-IE" altLang="en-US" dirty="0" err="1">
                <a:solidFill>
                  <a:srgbClr val="406F70"/>
                </a:solidFill>
              </a:rPr>
              <a:t>poškodovane</a:t>
            </a:r>
            <a:r>
              <a:rPr lang="en-IE" altLang="en-US" dirty="0">
                <a:solidFill>
                  <a:srgbClr val="406F70"/>
                </a:solidFill>
              </a:rPr>
              <a:t> </a:t>
            </a:r>
            <a:r>
              <a:rPr lang="en-IE" altLang="en-US" dirty="0" err="1">
                <a:solidFill>
                  <a:srgbClr val="406F70"/>
                </a:solidFill>
              </a:rPr>
              <a:t>zaloge</a:t>
            </a:r>
            <a:r>
              <a:rPr lang="en-IE" altLang="en-US" dirty="0">
                <a:solidFill>
                  <a:srgbClr val="406F70"/>
                </a:solidFill>
              </a:rPr>
              <a:t>, ki </a:t>
            </a:r>
            <a:r>
              <a:rPr lang="en-IE" altLang="en-US" dirty="0" err="1">
                <a:solidFill>
                  <a:srgbClr val="406F70"/>
                </a:solidFill>
              </a:rPr>
              <a:t>jih</a:t>
            </a:r>
            <a:r>
              <a:rPr lang="en-IE" altLang="en-US" dirty="0">
                <a:solidFill>
                  <a:srgbClr val="406F70"/>
                </a:solidFill>
              </a:rPr>
              <a:t> </a:t>
            </a:r>
            <a:r>
              <a:rPr lang="en-IE" altLang="en-US" dirty="0" err="1">
                <a:solidFill>
                  <a:srgbClr val="406F70"/>
                </a:solidFill>
              </a:rPr>
              <a:t>ni</a:t>
            </a:r>
            <a:r>
              <a:rPr lang="en-IE" altLang="en-US" dirty="0">
                <a:solidFill>
                  <a:srgbClr val="406F70"/>
                </a:solidFill>
              </a:rPr>
              <a:t> </a:t>
            </a:r>
            <a:r>
              <a:rPr lang="en-IE" altLang="en-US" dirty="0" err="1">
                <a:solidFill>
                  <a:srgbClr val="406F70"/>
                </a:solidFill>
              </a:rPr>
              <a:t>mogoče</a:t>
            </a:r>
            <a:r>
              <a:rPr lang="en-IE" altLang="en-US" dirty="0">
                <a:solidFill>
                  <a:srgbClr val="406F70"/>
                </a:solidFill>
              </a:rPr>
              <a:t> </a:t>
            </a:r>
            <a:r>
              <a:rPr lang="en-IE" altLang="en-US" dirty="0" err="1">
                <a:solidFill>
                  <a:srgbClr val="406F70"/>
                </a:solidFill>
              </a:rPr>
              <a:t>uporabiti</a:t>
            </a:r>
            <a:r>
              <a:rPr lang="en-IE" altLang="en-US" dirty="0">
                <a:solidFill>
                  <a:srgbClr val="406F70"/>
                </a:solidFill>
              </a:rPr>
              <a:t> </a:t>
            </a:r>
            <a:r>
              <a:rPr lang="en-IE" altLang="en-US" dirty="0" err="1">
                <a:solidFill>
                  <a:srgbClr val="406F70"/>
                </a:solidFill>
              </a:rPr>
              <a:t>zaradi</a:t>
            </a:r>
            <a:r>
              <a:rPr lang="en-IE" altLang="en-US" dirty="0">
                <a:solidFill>
                  <a:srgbClr val="406F70"/>
                </a:solidFill>
              </a:rPr>
              <a:t> </a:t>
            </a:r>
            <a:r>
              <a:rPr lang="en-IE" altLang="en-US" dirty="0" err="1">
                <a:solidFill>
                  <a:srgbClr val="406F70"/>
                </a:solidFill>
              </a:rPr>
              <a:t>zdravstvenih</a:t>
            </a:r>
            <a:r>
              <a:rPr lang="en-IE" altLang="en-US" dirty="0">
                <a:solidFill>
                  <a:srgbClr val="406F70"/>
                </a:solidFill>
              </a:rPr>
              <a:t> in </a:t>
            </a:r>
            <a:r>
              <a:rPr lang="en-IE" altLang="en-US" dirty="0" err="1">
                <a:solidFill>
                  <a:srgbClr val="406F70"/>
                </a:solidFill>
              </a:rPr>
              <a:t>varnostnih</a:t>
            </a:r>
            <a:r>
              <a:rPr lang="en-IE" altLang="en-US" dirty="0">
                <a:solidFill>
                  <a:srgbClr val="406F70"/>
                </a:solidFill>
              </a:rPr>
              <a:t> </a:t>
            </a:r>
            <a:r>
              <a:rPr lang="en-IE" altLang="en-US" dirty="0" err="1">
                <a:solidFill>
                  <a:srgbClr val="406F70"/>
                </a:solidFill>
              </a:rPr>
              <a:t>razlogov</a:t>
            </a:r>
            <a:r>
              <a:rPr lang="en-IE" altLang="en-US" dirty="0">
                <a:solidFill>
                  <a:srgbClr val="406F70"/>
                </a:solidFill>
              </a:rPr>
              <a:t> </a:t>
            </a:r>
            <a:r>
              <a:rPr lang="en-IE" altLang="en-US" dirty="0" err="1">
                <a:solidFill>
                  <a:srgbClr val="406F70"/>
                </a:solidFill>
              </a:rPr>
              <a:t>itd</a:t>
            </a:r>
            <a:r>
              <a:rPr lang="en-IE" altLang="en-US" dirty="0">
                <a:solidFill>
                  <a:srgbClr val="406F70"/>
                </a:solidFill>
              </a:rPr>
              <a:t>. </a:t>
            </a:r>
          </a:p>
          <a:p>
            <a:pPr>
              <a:spcBef>
                <a:spcPct val="50000"/>
              </a:spcBef>
            </a:pPr>
            <a:r>
              <a:rPr lang="en-IE" altLang="en-US" b="1" dirty="0"/>
              <a:t>20</a:t>
            </a:r>
            <a:r>
              <a:rPr lang="sl-SI" altLang="en-US" b="1" dirty="0"/>
              <a:t> </a:t>
            </a:r>
            <a:r>
              <a:rPr lang="en-IE" altLang="en-US" b="1" dirty="0"/>
              <a:t>%</a:t>
            </a:r>
            <a:r>
              <a:rPr lang="sl-SI" altLang="en-US" b="1" dirty="0"/>
              <a:t>, ki se  jim potencialno lahko izognemo</a:t>
            </a:r>
            <a:r>
              <a:rPr lang="en-IE" altLang="en-US" dirty="0"/>
              <a:t>: </a:t>
            </a:r>
            <a:r>
              <a:rPr lang="en-IE" altLang="en-US" dirty="0" err="1"/>
              <a:t>ostanki</a:t>
            </a:r>
            <a:r>
              <a:rPr lang="en-IE" altLang="en-US" dirty="0"/>
              <a:t> </a:t>
            </a:r>
            <a:r>
              <a:rPr lang="en-IE" altLang="en-US" dirty="0" err="1"/>
              <a:t>kruha</a:t>
            </a:r>
            <a:r>
              <a:rPr lang="en-IE" altLang="en-US" dirty="0"/>
              <a:t> za </a:t>
            </a:r>
            <a:r>
              <a:rPr lang="en-IE" altLang="en-US" dirty="0" err="1"/>
              <a:t>drobtine</a:t>
            </a:r>
            <a:r>
              <a:rPr lang="en-IE" altLang="en-US" dirty="0"/>
              <a:t>, </a:t>
            </a:r>
            <a:r>
              <a:rPr lang="en-IE" altLang="en-US" dirty="0" err="1"/>
              <a:t>zelenjavni</a:t>
            </a:r>
            <a:r>
              <a:rPr lang="en-IE" altLang="en-US" dirty="0"/>
              <a:t> </a:t>
            </a:r>
            <a:r>
              <a:rPr lang="en-IE" altLang="en-US" dirty="0" err="1"/>
              <a:t>obrezki</a:t>
            </a:r>
            <a:r>
              <a:rPr lang="en-IE" altLang="en-US" dirty="0"/>
              <a:t> za </a:t>
            </a:r>
            <a:r>
              <a:rPr lang="en-IE" altLang="en-US" dirty="0" err="1"/>
              <a:t>juhe</a:t>
            </a:r>
            <a:r>
              <a:rPr lang="en-IE" altLang="en-US" dirty="0"/>
              <a:t>, mesne in </a:t>
            </a:r>
            <a:r>
              <a:rPr lang="en-IE" altLang="en-US" dirty="0" err="1"/>
              <a:t>ribje</a:t>
            </a:r>
            <a:r>
              <a:rPr lang="en-IE" altLang="en-US" dirty="0"/>
              <a:t> </a:t>
            </a:r>
            <a:r>
              <a:rPr lang="en-IE" altLang="en-US" dirty="0" err="1"/>
              <a:t>kosti</a:t>
            </a:r>
            <a:r>
              <a:rPr lang="en-IE" altLang="en-US" dirty="0"/>
              <a:t> za </a:t>
            </a:r>
            <a:r>
              <a:rPr lang="en-IE" altLang="en-US" dirty="0" err="1"/>
              <a:t>juhe</a:t>
            </a:r>
            <a:r>
              <a:rPr lang="en-IE" altLang="en-US" dirty="0"/>
              <a:t>, </a:t>
            </a:r>
            <a:r>
              <a:rPr lang="en-IE" altLang="en-US" dirty="0" err="1"/>
              <a:t>zavrženo</a:t>
            </a:r>
            <a:r>
              <a:rPr lang="en-IE" altLang="en-US" dirty="0"/>
              <a:t> </a:t>
            </a:r>
            <a:r>
              <a:rPr lang="en-IE" altLang="en-US" dirty="0" err="1"/>
              <a:t>maslo</a:t>
            </a:r>
            <a:r>
              <a:rPr lang="en-IE" altLang="en-US" dirty="0"/>
              <a:t> za </a:t>
            </a:r>
            <a:r>
              <a:rPr lang="en-IE" altLang="en-US" dirty="0" err="1"/>
              <a:t>kuhanje</a:t>
            </a:r>
            <a:r>
              <a:rPr lang="en-IE" altLang="en-US" dirty="0"/>
              <a:t>, </a:t>
            </a:r>
            <a:r>
              <a:rPr lang="en-IE" altLang="en-US" dirty="0" err="1"/>
              <a:t>staro</a:t>
            </a:r>
            <a:r>
              <a:rPr lang="en-IE" altLang="en-US" dirty="0"/>
              <a:t> </a:t>
            </a:r>
            <a:r>
              <a:rPr lang="en-IE" altLang="en-US" dirty="0" err="1"/>
              <a:t>sadje</a:t>
            </a:r>
            <a:r>
              <a:rPr lang="en-IE" altLang="en-US" dirty="0"/>
              <a:t> za </a:t>
            </a:r>
            <a:r>
              <a:rPr lang="en-IE" altLang="en-US" dirty="0" err="1"/>
              <a:t>marmelade</a:t>
            </a:r>
            <a:r>
              <a:rPr lang="en-IE" altLang="en-US" dirty="0"/>
              <a:t> in </a:t>
            </a:r>
            <a:r>
              <a:rPr lang="en-IE" altLang="en-US" dirty="0" err="1"/>
              <a:t>smoothije</a:t>
            </a:r>
            <a:r>
              <a:rPr lang="en-IE" altLang="en-US" dirty="0"/>
              <a:t>, </a:t>
            </a:r>
            <a:r>
              <a:rPr lang="en-IE" altLang="en-US" dirty="0" err="1"/>
              <a:t>izdelki</a:t>
            </a:r>
            <a:r>
              <a:rPr lang="en-IE" altLang="en-US" dirty="0"/>
              <a:t> za </a:t>
            </a:r>
            <a:r>
              <a:rPr lang="en-IE" altLang="en-US" dirty="0" err="1"/>
              <a:t>kisanje</a:t>
            </a:r>
            <a:r>
              <a:rPr lang="en-IE" altLang="en-US" dirty="0"/>
              <a:t> </a:t>
            </a:r>
            <a:r>
              <a:rPr lang="en-IE" altLang="en-US" dirty="0" err="1"/>
              <a:t>ali</a:t>
            </a:r>
            <a:r>
              <a:rPr lang="en-IE" altLang="en-US" dirty="0"/>
              <a:t> </a:t>
            </a:r>
            <a:r>
              <a:rPr lang="en-IE" altLang="en-US" dirty="0" err="1"/>
              <a:t>fermentacijo</a:t>
            </a:r>
            <a:r>
              <a:rPr lang="en-IE" altLang="en-US" dirty="0"/>
              <a:t> </a:t>
            </a:r>
            <a:r>
              <a:rPr lang="en-IE" altLang="en-US" dirty="0" err="1"/>
              <a:t>itd</a:t>
            </a:r>
            <a:r>
              <a:rPr lang="en-IE" altLang="en-US" dirty="0"/>
              <a:t>.</a:t>
            </a:r>
          </a:p>
          <a:p>
            <a:pPr>
              <a:spcBef>
                <a:spcPct val="50000"/>
              </a:spcBef>
            </a:pPr>
            <a:r>
              <a:rPr lang="en-IE" altLang="en-US" b="1" dirty="0">
                <a:solidFill>
                  <a:srgbClr val="CC9131"/>
                </a:solidFill>
              </a:rPr>
              <a:t>20% </a:t>
            </a:r>
            <a:r>
              <a:rPr lang="sl-SI" altLang="en-US" b="1" dirty="0">
                <a:solidFill>
                  <a:srgbClr val="CC9131"/>
                </a:solidFill>
              </a:rPr>
              <a:t>, ki se jim ne moremo izogniti</a:t>
            </a:r>
            <a:r>
              <a:rPr lang="en-IE" altLang="en-US" b="1" dirty="0">
                <a:solidFill>
                  <a:srgbClr val="CC9131"/>
                </a:solidFill>
              </a:rPr>
              <a:t>: </a:t>
            </a:r>
            <a:r>
              <a:rPr lang="en-IE" altLang="en-US" dirty="0" err="1">
                <a:solidFill>
                  <a:srgbClr val="CC9131"/>
                </a:solidFill>
              </a:rPr>
              <a:t>bananin</a:t>
            </a:r>
            <a:r>
              <a:rPr lang="sl-SI" altLang="en-US" dirty="0">
                <a:solidFill>
                  <a:srgbClr val="CC9131"/>
                </a:solidFill>
              </a:rPr>
              <a:t>i olupki</a:t>
            </a:r>
            <a:r>
              <a:rPr lang="en-IE" altLang="en-US" dirty="0">
                <a:solidFill>
                  <a:srgbClr val="CC9131"/>
                </a:solidFill>
              </a:rPr>
              <a:t>, </a:t>
            </a:r>
            <a:r>
              <a:rPr lang="en-IE" altLang="en-US" dirty="0" err="1">
                <a:solidFill>
                  <a:srgbClr val="CC9131"/>
                </a:solidFill>
              </a:rPr>
              <a:t>živalske</a:t>
            </a:r>
            <a:r>
              <a:rPr lang="en-IE" altLang="en-US" dirty="0">
                <a:solidFill>
                  <a:srgbClr val="CC9131"/>
                </a:solidFill>
              </a:rPr>
              <a:t> </a:t>
            </a:r>
            <a:r>
              <a:rPr lang="en-IE" altLang="en-US" dirty="0" err="1">
                <a:solidFill>
                  <a:srgbClr val="CC9131"/>
                </a:solidFill>
              </a:rPr>
              <a:t>kosti</a:t>
            </a:r>
            <a:r>
              <a:rPr lang="en-IE" altLang="en-US" dirty="0">
                <a:solidFill>
                  <a:srgbClr val="CC9131"/>
                </a:solidFill>
              </a:rPr>
              <a:t>, </a:t>
            </a:r>
            <a:r>
              <a:rPr lang="en-IE" altLang="en-US" dirty="0" err="1">
                <a:solidFill>
                  <a:srgbClr val="CC9131"/>
                </a:solidFill>
              </a:rPr>
              <a:t>neuporabni</a:t>
            </a:r>
            <a:r>
              <a:rPr lang="en-IE" altLang="en-US" dirty="0">
                <a:solidFill>
                  <a:srgbClr val="CC9131"/>
                </a:solidFill>
              </a:rPr>
              <a:t> </a:t>
            </a:r>
            <a:r>
              <a:rPr lang="en-IE" altLang="en-US" dirty="0" err="1">
                <a:solidFill>
                  <a:srgbClr val="CC9131"/>
                </a:solidFill>
              </a:rPr>
              <a:t>odpadki</a:t>
            </a:r>
            <a:r>
              <a:rPr lang="sl-SI" altLang="en-US" dirty="0">
                <a:solidFill>
                  <a:srgbClr val="CC9131"/>
                </a:solidFill>
              </a:rPr>
              <a:t> itd.</a:t>
            </a:r>
            <a:endParaRPr lang="en-IE" dirty="0"/>
          </a:p>
        </p:txBody>
      </p:sp>
    </p:spTree>
    <p:extLst>
      <p:ext uri="{BB962C8B-B14F-4D97-AF65-F5344CB8AC3E}">
        <p14:creationId xmlns:p14="http://schemas.microsoft.com/office/powerpoint/2010/main" val="208259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3DA287-3419-4B6D-8F90-CB45A299131B}"/>
              </a:ext>
            </a:extLst>
          </p:cNvPr>
          <p:cNvSpPr>
            <a:spLocks noGrp="1"/>
          </p:cNvSpPr>
          <p:nvPr>
            <p:ph type="body" sz="quarter" idx="16"/>
          </p:nvPr>
        </p:nvSpPr>
        <p:spPr>
          <a:xfrm>
            <a:off x="6318620" y="467592"/>
            <a:ext cx="5378080" cy="1249386"/>
          </a:xfrm>
        </p:spPr>
        <p:txBody>
          <a:bodyPr>
            <a:normAutofit fontScale="92500"/>
          </a:bodyPr>
          <a:lstStyle/>
          <a:p>
            <a:pPr algn="l"/>
            <a:r>
              <a:rPr lang="sl-SI" b="1" dirty="0">
                <a:solidFill>
                  <a:srgbClr val="F5C05B"/>
                </a:solidFill>
              </a:rPr>
              <a:t>ZDRUŽENO KRALJESTVO</a:t>
            </a:r>
            <a:endParaRPr lang="en-US" b="1" dirty="0">
              <a:solidFill>
                <a:srgbClr val="F5C05B"/>
              </a:solidFill>
            </a:endParaRPr>
          </a:p>
          <a:p>
            <a:pPr algn="l"/>
            <a:r>
              <a:rPr lang="sl-SI" sz="2600" b="1" dirty="0">
                <a:solidFill>
                  <a:srgbClr val="406F70"/>
                </a:solidFill>
              </a:rPr>
              <a:t>Kaj se tam dogaja z živilskimi odpadki</a:t>
            </a:r>
            <a:r>
              <a:rPr lang="en-US" sz="2600" b="1" dirty="0">
                <a:solidFill>
                  <a:srgbClr val="406F70"/>
                </a:solidFill>
              </a:rPr>
              <a:t>?</a:t>
            </a:r>
            <a:endParaRPr lang="en-IE" sz="2600" b="1" dirty="0">
              <a:solidFill>
                <a:srgbClr val="406F70"/>
              </a:solidFill>
            </a:endParaRPr>
          </a:p>
        </p:txBody>
      </p:sp>
      <p:sp>
        <p:nvSpPr>
          <p:cNvPr id="3" name="Text Placeholder 2">
            <a:extLst>
              <a:ext uri="{FF2B5EF4-FFF2-40B4-BE49-F238E27FC236}">
                <a16:creationId xmlns:a16="http://schemas.microsoft.com/office/drawing/2014/main" id="{E7384C6C-7BE4-4581-A7F7-19965341F5FF}"/>
              </a:ext>
            </a:extLst>
          </p:cNvPr>
          <p:cNvSpPr>
            <a:spLocks noGrp="1"/>
          </p:cNvSpPr>
          <p:nvPr>
            <p:ph type="body" sz="quarter" idx="17"/>
          </p:nvPr>
        </p:nvSpPr>
        <p:spPr>
          <a:xfrm>
            <a:off x="6318620" y="2076903"/>
            <a:ext cx="5273104" cy="3947440"/>
          </a:xfrm>
        </p:spPr>
        <p:txBody>
          <a:bodyPr/>
          <a:lstStyle/>
          <a:p>
            <a:r>
              <a:rPr lang="en-IE" altLang="en-US" sz="2400" dirty="0" err="1">
                <a:solidFill>
                  <a:srgbClr val="406F70"/>
                </a:solidFill>
              </a:rPr>
              <a:t>Samo</a:t>
            </a:r>
            <a:r>
              <a:rPr lang="en-IE" altLang="en-US" sz="2400" dirty="0">
                <a:solidFill>
                  <a:srgbClr val="406F70"/>
                </a:solidFill>
              </a:rPr>
              <a:t> v </a:t>
            </a:r>
            <a:r>
              <a:rPr lang="en-IE" altLang="en-US" sz="2400" dirty="0" err="1">
                <a:solidFill>
                  <a:srgbClr val="406F70"/>
                </a:solidFill>
              </a:rPr>
              <a:t>Združenem</a:t>
            </a:r>
            <a:r>
              <a:rPr lang="en-IE" altLang="en-US" sz="2400" dirty="0">
                <a:solidFill>
                  <a:srgbClr val="406F70"/>
                </a:solidFill>
              </a:rPr>
              <a:t> </a:t>
            </a:r>
            <a:r>
              <a:rPr lang="en-IE" altLang="en-US" sz="2400" dirty="0" err="1">
                <a:solidFill>
                  <a:srgbClr val="406F70"/>
                </a:solidFill>
              </a:rPr>
              <a:t>kraljestvu</a:t>
            </a:r>
            <a:r>
              <a:rPr lang="en-IE" altLang="en-US" sz="2400" dirty="0">
                <a:solidFill>
                  <a:srgbClr val="406F70"/>
                </a:solidFill>
              </a:rPr>
              <a:t> </a:t>
            </a:r>
            <a:r>
              <a:rPr lang="en-IE" altLang="en-US" sz="2400" dirty="0" err="1">
                <a:solidFill>
                  <a:srgbClr val="406F70"/>
                </a:solidFill>
              </a:rPr>
              <a:t>vsako</a:t>
            </a:r>
            <a:r>
              <a:rPr lang="en-IE" altLang="en-US" sz="2400" dirty="0">
                <a:solidFill>
                  <a:srgbClr val="406F70"/>
                </a:solidFill>
              </a:rPr>
              <a:t> </a:t>
            </a:r>
            <a:r>
              <a:rPr lang="en-IE" altLang="en-US" sz="2400" dirty="0" err="1">
                <a:solidFill>
                  <a:srgbClr val="406F70"/>
                </a:solidFill>
              </a:rPr>
              <a:t>leto</a:t>
            </a:r>
            <a:r>
              <a:rPr lang="en-IE" altLang="en-US" sz="2400" dirty="0">
                <a:solidFill>
                  <a:srgbClr val="406F70"/>
                </a:solidFill>
              </a:rPr>
              <a:t> </a:t>
            </a:r>
            <a:r>
              <a:rPr lang="en-IE" altLang="en-US" sz="2400" dirty="0" err="1">
                <a:solidFill>
                  <a:srgbClr val="406F70"/>
                </a:solidFill>
              </a:rPr>
              <a:t>zavrže</a:t>
            </a:r>
            <a:r>
              <a:rPr lang="sl-SI" altLang="en-US" sz="2400" dirty="0">
                <a:solidFill>
                  <a:srgbClr val="406F70"/>
                </a:solidFill>
              </a:rPr>
              <a:t>j</a:t>
            </a:r>
            <a:r>
              <a:rPr lang="en-IE" altLang="en-US" sz="2400" dirty="0">
                <a:solidFill>
                  <a:srgbClr val="406F70"/>
                </a:solidFill>
              </a:rPr>
              <a:t>o </a:t>
            </a:r>
            <a:r>
              <a:rPr lang="en-IE" altLang="en-US" sz="2400" b="1" dirty="0">
                <a:solidFill>
                  <a:srgbClr val="406F70"/>
                </a:solidFill>
              </a:rPr>
              <a:t>15 </a:t>
            </a:r>
            <a:r>
              <a:rPr lang="en-IE" altLang="en-US" sz="2400" b="1" dirty="0" err="1">
                <a:solidFill>
                  <a:srgbClr val="406F70"/>
                </a:solidFill>
              </a:rPr>
              <a:t>milijonov</a:t>
            </a:r>
            <a:r>
              <a:rPr lang="en-IE" altLang="en-US" sz="2400" b="1" dirty="0">
                <a:solidFill>
                  <a:srgbClr val="406F70"/>
                </a:solidFill>
              </a:rPr>
              <a:t> ton </a:t>
            </a:r>
            <a:r>
              <a:rPr lang="en-IE" altLang="en-US" sz="2400" b="1" dirty="0" err="1">
                <a:solidFill>
                  <a:srgbClr val="406F70"/>
                </a:solidFill>
              </a:rPr>
              <a:t>hrane</a:t>
            </a:r>
            <a:r>
              <a:rPr lang="en-IE" altLang="en-US" sz="2400" dirty="0">
                <a:solidFill>
                  <a:srgbClr val="406F70"/>
                </a:solidFill>
              </a:rPr>
              <a:t>. </a:t>
            </a:r>
          </a:p>
          <a:p>
            <a:r>
              <a:rPr lang="en-IE" altLang="en-US" sz="2400" dirty="0" err="1">
                <a:solidFill>
                  <a:srgbClr val="406F70"/>
                </a:solidFill>
              </a:rPr>
              <a:t>Skrb</a:t>
            </a:r>
            <a:r>
              <a:rPr lang="en-IE" altLang="en-US" sz="2400" dirty="0">
                <a:solidFill>
                  <a:srgbClr val="406F70"/>
                </a:solidFill>
              </a:rPr>
              <a:t> </a:t>
            </a:r>
            <a:r>
              <a:rPr lang="en-IE" altLang="en-US" sz="2400" dirty="0" err="1">
                <a:solidFill>
                  <a:srgbClr val="406F70"/>
                </a:solidFill>
              </a:rPr>
              <a:t>vzbujajoče</a:t>
            </a:r>
            <a:r>
              <a:rPr lang="en-IE" altLang="en-US" sz="2400" dirty="0">
                <a:solidFill>
                  <a:srgbClr val="406F70"/>
                </a:solidFill>
              </a:rPr>
              <a:t> je, da se </a:t>
            </a:r>
            <a:r>
              <a:rPr lang="en-IE" altLang="en-US" sz="2400" dirty="0" err="1">
                <a:solidFill>
                  <a:srgbClr val="406F70"/>
                </a:solidFill>
              </a:rPr>
              <a:t>skoraj</a:t>
            </a:r>
            <a:r>
              <a:rPr lang="en-IE" altLang="en-US" sz="2400" dirty="0">
                <a:solidFill>
                  <a:srgbClr val="406F70"/>
                </a:solidFill>
              </a:rPr>
              <a:t> 4 </a:t>
            </a:r>
            <a:r>
              <a:rPr lang="en-IE" altLang="en-US" sz="2400" dirty="0" err="1">
                <a:solidFill>
                  <a:srgbClr val="406F70"/>
                </a:solidFill>
              </a:rPr>
              <a:t>milijone</a:t>
            </a:r>
            <a:r>
              <a:rPr lang="en-IE" altLang="en-US" sz="2400" dirty="0">
                <a:solidFill>
                  <a:srgbClr val="406F70"/>
                </a:solidFill>
              </a:rPr>
              <a:t> ton </a:t>
            </a:r>
            <a:r>
              <a:rPr lang="en-IE" altLang="en-US" sz="2400" dirty="0" err="1">
                <a:solidFill>
                  <a:srgbClr val="406F70"/>
                </a:solidFill>
              </a:rPr>
              <a:t>zavrže</a:t>
            </a:r>
            <a:r>
              <a:rPr lang="en-IE" altLang="en-US" sz="2400" dirty="0">
                <a:solidFill>
                  <a:srgbClr val="406F70"/>
                </a:solidFill>
              </a:rPr>
              <a:t>, </a:t>
            </a:r>
            <a:r>
              <a:rPr lang="en-IE" altLang="en-US" sz="2400" dirty="0" err="1">
                <a:solidFill>
                  <a:srgbClr val="406F70"/>
                </a:solidFill>
              </a:rPr>
              <a:t>čeprav</a:t>
            </a:r>
            <a:r>
              <a:rPr lang="en-IE" altLang="en-US" sz="2400" dirty="0">
                <a:solidFill>
                  <a:srgbClr val="406F70"/>
                </a:solidFill>
              </a:rPr>
              <a:t> je </a:t>
            </a:r>
            <a:r>
              <a:rPr lang="en-IE" altLang="en-US" sz="2400" u="sng" dirty="0" err="1">
                <a:solidFill>
                  <a:srgbClr val="406F70"/>
                </a:solidFill>
              </a:rPr>
              <a:t>še</a:t>
            </a:r>
            <a:r>
              <a:rPr lang="en-IE" altLang="en-US" sz="2400" u="sng" dirty="0">
                <a:solidFill>
                  <a:srgbClr val="406F70"/>
                </a:solidFill>
              </a:rPr>
              <a:t> </a:t>
            </a:r>
            <a:r>
              <a:rPr lang="en-IE" altLang="en-US" sz="2400" u="sng" dirty="0" err="1">
                <a:solidFill>
                  <a:srgbClr val="406F70"/>
                </a:solidFill>
              </a:rPr>
              <a:t>vedno</a:t>
            </a:r>
            <a:r>
              <a:rPr lang="en-IE" altLang="en-US" sz="2400" u="sng" dirty="0">
                <a:solidFill>
                  <a:srgbClr val="406F70"/>
                </a:solidFill>
              </a:rPr>
              <a:t> </a:t>
            </a:r>
            <a:r>
              <a:rPr lang="en-IE" altLang="en-US" sz="2400" u="sng" dirty="0" err="1">
                <a:solidFill>
                  <a:srgbClr val="406F70"/>
                </a:solidFill>
              </a:rPr>
              <a:t>užitna</a:t>
            </a:r>
            <a:r>
              <a:rPr lang="en-IE" altLang="en-US" sz="2400" dirty="0">
                <a:solidFill>
                  <a:srgbClr val="406F70"/>
                </a:solidFill>
              </a:rPr>
              <a:t>.</a:t>
            </a:r>
          </a:p>
          <a:p>
            <a:r>
              <a:rPr lang="en-IE" altLang="en-US" sz="2400" dirty="0">
                <a:solidFill>
                  <a:srgbClr val="406F70"/>
                </a:solidFill>
              </a:rPr>
              <a:t>Poleg </a:t>
            </a:r>
            <a:r>
              <a:rPr lang="en-IE" altLang="en-US" sz="2400" dirty="0" err="1">
                <a:solidFill>
                  <a:srgbClr val="406F70"/>
                </a:solidFill>
              </a:rPr>
              <a:t>dejanske</a:t>
            </a:r>
            <a:r>
              <a:rPr lang="en-IE" altLang="en-US" sz="2400" dirty="0">
                <a:solidFill>
                  <a:srgbClr val="406F70"/>
                </a:solidFill>
              </a:rPr>
              <a:t> </a:t>
            </a:r>
            <a:r>
              <a:rPr lang="en-IE" altLang="en-US" sz="2400" dirty="0" err="1">
                <a:solidFill>
                  <a:srgbClr val="406F70"/>
                </a:solidFill>
              </a:rPr>
              <a:t>izgube</a:t>
            </a:r>
            <a:r>
              <a:rPr lang="en-IE" altLang="en-US" sz="2400" dirty="0">
                <a:solidFill>
                  <a:srgbClr val="406F70"/>
                </a:solidFill>
              </a:rPr>
              <a:t> </a:t>
            </a:r>
            <a:r>
              <a:rPr lang="en-IE" altLang="en-US" sz="2400" dirty="0" err="1">
                <a:solidFill>
                  <a:srgbClr val="406F70"/>
                </a:solidFill>
              </a:rPr>
              <a:t>hrane</a:t>
            </a:r>
            <a:r>
              <a:rPr lang="en-IE" altLang="en-US" sz="2400" dirty="0">
                <a:solidFill>
                  <a:srgbClr val="406F70"/>
                </a:solidFill>
              </a:rPr>
              <a:t> se </a:t>
            </a:r>
            <a:r>
              <a:rPr lang="en-IE" altLang="en-US" sz="2400" dirty="0" err="1">
                <a:solidFill>
                  <a:srgbClr val="406F70"/>
                </a:solidFill>
              </a:rPr>
              <a:t>izgubljajo</a:t>
            </a:r>
            <a:r>
              <a:rPr lang="en-IE" altLang="en-US" sz="2400" dirty="0">
                <a:solidFill>
                  <a:srgbClr val="406F70"/>
                </a:solidFill>
              </a:rPr>
              <a:t> </a:t>
            </a:r>
            <a:r>
              <a:rPr lang="en-IE" altLang="en-US" sz="2400" dirty="0" err="1">
                <a:solidFill>
                  <a:srgbClr val="406F70"/>
                </a:solidFill>
              </a:rPr>
              <a:t>tudi</a:t>
            </a:r>
            <a:r>
              <a:rPr lang="en-IE" altLang="en-US" sz="2400" dirty="0">
                <a:solidFill>
                  <a:srgbClr val="406F70"/>
                </a:solidFill>
              </a:rPr>
              <a:t> </a:t>
            </a:r>
            <a:r>
              <a:rPr lang="en-IE" altLang="en-US" sz="2400" b="1" dirty="0" err="1">
                <a:solidFill>
                  <a:srgbClr val="406F70"/>
                </a:solidFill>
              </a:rPr>
              <a:t>stroški</a:t>
            </a:r>
            <a:r>
              <a:rPr lang="en-IE" altLang="en-US" sz="2400" b="1" dirty="0">
                <a:solidFill>
                  <a:srgbClr val="406F70"/>
                </a:solidFill>
              </a:rPr>
              <a:t> </a:t>
            </a:r>
            <a:r>
              <a:rPr lang="en-IE" altLang="en-US" sz="2400" b="1" dirty="0" err="1">
                <a:solidFill>
                  <a:srgbClr val="406F70"/>
                </a:solidFill>
              </a:rPr>
              <a:t>energije</a:t>
            </a:r>
            <a:r>
              <a:rPr lang="en-IE" altLang="en-US" sz="2400" b="1" dirty="0">
                <a:solidFill>
                  <a:srgbClr val="406F70"/>
                </a:solidFill>
              </a:rPr>
              <a:t> </a:t>
            </a:r>
            <a:r>
              <a:rPr lang="en-IE" altLang="en-US" sz="2400" dirty="0">
                <a:solidFill>
                  <a:srgbClr val="406F70"/>
                </a:solidFill>
              </a:rPr>
              <a:t>za </a:t>
            </a:r>
            <a:r>
              <a:rPr lang="en-IE" altLang="en-US" sz="2400" dirty="0" err="1">
                <a:solidFill>
                  <a:srgbClr val="406F70"/>
                </a:solidFill>
              </a:rPr>
              <a:t>njeno</a:t>
            </a:r>
            <a:r>
              <a:rPr lang="en-IE" altLang="en-US" sz="2400" dirty="0">
                <a:solidFill>
                  <a:srgbClr val="406F70"/>
                </a:solidFill>
              </a:rPr>
              <a:t> </a:t>
            </a:r>
            <a:r>
              <a:rPr lang="en-IE" altLang="en-US" sz="2400" dirty="0" err="1">
                <a:solidFill>
                  <a:srgbClr val="406F70"/>
                </a:solidFill>
              </a:rPr>
              <a:t>proizvodnjo</a:t>
            </a:r>
            <a:r>
              <a:rPr lang="en-IE" altLang="en-US" sz="2400" dirty="0">
                <a:solidFill>
                  <a:srgbClr val="406F70"/>
                </a:solidFill>
              </a:rPr>
              <a:t>, </a:t>
            </a:r>
            <a:r>
              <a:rPr lang="en-IE" altLang="en-US" sz="2400" dirty="0" err="1">
                <a:solidFill>
                  <a:srgbClr val="406F70"/>
                </a:solidFill>
              </a:rPr>
              <a:t>prevoz</a:t>
            </a:r>
            <a:r>
              <a:rPr lang="en-IE" altLang="en-US" sz="2400" dirty="0">
                <a:solidFill>
                  <a:srgbClr val="406F70"/>
                </a:solidFill>
              </a:rPr>
              <a:t>, </a:t>
            </a:r>
            <a:r>
              <a:rPr lang="en-IE" altLang="en-US" sz="2400" dirty="0" err="1">
                <a:solidFill>
                  <a:srgbClr val="406F70"/>
                </a:solidFill>
              </a:rPr>
              <a:t>skladiščenje</a:t>
            </a:r>
            <a:r>
              <a:rPr lang="en-IE" altLang="en-US" sz="2400" dirty="0">
                <a:solidFill>
                  <a:srgbClr val="406F70"/>
                </a:solidFill>
              </a:rPr>
              <a:t> in </a:t>
            </a:r>
            <a:r>
              <a:rPr lang="en-IE" altLang="en-US" sz="2400" dirty="0" err="1">
                <a:solidFill>
                  <a:srgbClr val="406F70"/>
                </a:solidFill>
              </a:rPr>
              <a:t>odstranjevanje</a:t>
            </a:r>
            <a:r>
              <a:rPr lang="en-IE" altLang="en-US" sz="2400" dirty="0">
                <a:solidFill>
                  <a:srgbClr val="406F70"/>
                </a:solidFill>
              </a:rPr>
              <a:t>.</a:t>
            </a:r>
            <a:endParaRPr lang="sl-SI" altLang="en-US" sz="2400" dirty="0">
              <a:solidFill>
                <a:srgbClr val="406F70"/>
              </a:solidFill>
            </a:endParaRPr>
          </a:p>
          <a:p>
            <a:endParaRPr lang="sl-SI" altLang="en-US" sz="2400" b="1" dirty="0">
              <a:solidFill>
                <a:srgbClr val="406F70"/>
              </a:solidFill>
            </a:endParaRPr>
          </a:p>
          <a:p>
            <a:endParaRPr lang="en-IE" dirty="0"/>
          </a:p>
        </p:txBody>
      </p:sp>
      <p:pic>
        <p:nvPicPr>
          <p:cNvPr id="8" name="Picture Placeholder 7" descr="A picture containing dish&#10;&#10;Description automatically generated">
            <a:extLst>
              <a:ext uri="{FF2B5EF4-FFF2-40B4-BE49-F238E27FC236}">
                <a16:creationId xmlns:a16="http://schemas.microsoft.com/office/drawing/2014/main" id="{9CB95308-4BBA-4A66-9746-730F1E7CA48A}"/>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30464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04A26C-60B8-4765-93E9-8EC5FC91F17A}"/>
              </a:ext>
            </a:extLst>
          </p:cNvPr>
          <p:cNvSpPr>
            <a:spLocks noGrp="1"/>
          </p:cNvSpPr>
          <p:nvPr>
            <p:ph type="body" sz="quarter" idx="17"/>
          </p:nvPr>
        </p:nvSpPr>
        <p:spPr>
          <a:xfrm>
            <a:off x="5910183" y="1901123"/>
            <a:ext cx="5873281" cy="3947440"/>
          </a:xfrm>
        </p:spPr>
        <p:txBody>
          <a:bodyPr/>
          <a:lstStyle/>
          <a:p>
            <a:pPr algn="l">
              <a:spcBef>
                <a:spcPct val="50000"/>
              </a:spcBef>
            </a:pPr>
            <a:r>
              <a:rPr lang="en-IE" altLang="en-US" sz="2400" dirty="0" err="1">
                <a:solidFill>
                  <a:srgbClr val="406F70"/>
                </a:solidFill>
                <a:cs typeface="Arial" panose="020B0604020202020204" pitchFamily="34" charset="0"/>
              </a:rPr>
              <a:t>Podjetja</a:t>
            </a:r>
            <a:r>
              <a:rPr lang="en-IE" altLang="en-US" sz="2400" dirty="0">
                <a:solidFill>
                  <a:srgbClr val="406F70"/>
                </a:solidFill>
                <a:cs typeface="Arial" panose="020B0604020202020204" pitchFamily="34" charset="0"/>
              </a:rPr>
              <a:t> na </a:t>
            </a:r>
            <a:r>
              <a:rPr lang="en-IE" altLang="en-US" sz="2400" dirty="0" err="1">
                <a:solidFill>
                  <a:srgbClr val="406F70"/>
                </a:solidFill>
                <a:cs typeface="Arial" panose="020B0604020202020204" pitchFamily="34" charset="0"/>
              </a:rPr>
              <a:t>Irskem</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vsako</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leto</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proizvedejo</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približno</a:t>
            </a:r>
            <a:r>
              <a:rPr lang="en-IE" altLang="en-US" sz="2400" dirty="0">
                <a:solidFill>
                  <a:srgbClr val="406F70"/>
                </a:solidFill>
                <a:cs typeface="Arial" panose="020B0604020202020204" pitchFamily="34" charset="0"/>
              </a:rPr>
              <a:t> 750.000 ton </a:t>
            </a:r>
            <a:r>
              <a:rPr lang="en-IE" altLang="en-US" sz="2400" dirty="0" err="1">
                <a:solidFill>
                  <a:srgbClr val="406F70"/>
                </a:solidFill>
                <a:cs typeface="Arial" panose="020B0604020202020204" pitchFamily="34" charset="0"/>
              </a:rPr>
              <a:t>organskih</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odpadkov</a:t>
            </a:r>
            <a:r>
              <a:rPr lang="en-IE" altLang="en-US" sz="2400" dirty="0">
                <a:solidFill>
                  <a:srgbClr val="406F70"/>
                </a:solidFill>
                <a:cs typeface="Arial" panose="020B0604020202020204" pitchFamily="34" charset="0"/>
              </a:rPr>
              <a:t>. </a:t>
            </a:r>
          </a:p>
          <a:p>
            <a:pPr algn="l">
              <a:spcBef>
                <a:spcPct val="50000"/>
              </a:spcBef>
            </a:pPr>
            <a:r>
              <a:rPr lang="en-IE" altLang="en-US" sz="2400" dirty="0">
                <a:solidFill>
                  <a:srgbClr val="406F70"/>
                </a:solidFill>
                <a:cs typeface="Arial" panose="020B0604020202020204" pitchFamily="34" charset="0"/>
              </a:rPr>
              <a:t>Od </a:t>
            </a:r>
            <a:r>
              <a:rPr lang="en-IE" altLang="en-US" sz="2400" dirty="0" err="1">
                <a:solidFill>
                  <a:srgbClr val="406F70"/>
                </a:solidFill>
                <a:cs typeface="Arial" panose="020B0604020202020204" pitchFamily="34" charset="0"/>
              </a:rPr>
              <a:t>tega</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jih</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več</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kot</a:t>
            </a:r>
            <a:r>
              <a:rPr lang="en-IE" altLang="en-US" sz="2400" dirty="0">
                <a:solidFill>
                  <a:srgbClr val="406F70"/>
                </a:solidFill>
                <a:cs typeface="Arial" panose="020B0604020202020204" pitchFamily="34" charset="0"/>
              </a:rPr>
              <a:t> 300.000 </a:t>
            </a:r>
            <a:r>
              <a:rPr lang="en-IE" altLang="en-US" sz="2400" dirty="0" err="1">
                <a:solidFill>
                  <a:srgbClr val="406F70"/>
                </a:solidFill>
                <a:cs typeface="Arial" panose="020B0604020202020204" pitchFamily="34" charset="0"/>
              </a:rPr>
              <a:t>nastane</a:t>
            </a:r>
            <a:r>
              <a:rPr lang="en-IE" altLang="en-US" sz="2400" dirty="0">
                <a:solidFill>
                  <a:srgbClr val="406F70"/>
                </a:solidFill>
                <a:cs typeface="Arial" panose="020B0604020202020204" pitchFamily="34" charset="0"/>
              </a:rPr>
              <a:t> v </a:t>
            </a:r>
            <a:r>
              <a:rPr lang="en-IE" altLang="en-US" sz="2400" b="1" dirty="0" err="1">
                <a:solidFill>
                  <a:srgbClr val="406F70"/>
                </a:solidFill>
                <a:cs typeface="Arial" panose="020B0604020202020204" pitchFamily="34" charset="0"/>
              </a:rPr>
              <a:t>komercialnih</a:t>
            </a:r>
            <a:r>
              <a:rPr lang="en-IE" altLang="en-US" sz="2400" b="1" dirty="0">
                <a:solidFill>
                  <a:srgbClr val="406F70"/>
                </a:solidFill>
                <a:cs typeface="Arial" panose="020B0604020202020204" pitchFamily="34" charset="0"/>
              </a:rPr>
              <a:t> </a:t>
            </a:r>
            <a:r>
              <a:rPr lang="en-IE" altLang="en-US" sz="2400" b="1" dirty="0" err="1">
                <a:solidFill>
                  <a:srgbClr val="406F70"/>
                </a:solidFill>
                <a:cs typeface="Arial" panose="020B0604020202020204" pitchFamily="34" charset="0"/>
              </a:rPr>
              <a:t>podjetjih</a:t>
            </a:r>
            <a:r>
              <a:rPr lang="en-IE" altLang="en-US" sz="2400" b="1" dirty="0">
                <a:solidFill>
                  <a:srgbClr val="406F70"/>
                </a:solidFill>
                <a:cs typeface="Arial" panose="020B0604020202020204" pitchFamily="34" charset="0"/>
              </a:rPr>
              <a:t> </a:t>
            </a:r>
            <a:r>
              <a:rPr lang="en-IE" altLang="en-US" sz="2400" dirty="0">
                <a:solidFill>
                  <a:srgbClr val="406F70"/>
                </a:solidFill>
                <a:cs typeface="Arial" panose="020B0604020202020204" pitchFamily="34" charset="0"/>
              </a:rPr>
              <a:t>(</a:t>
            </a:r>
            <a:r>
              <a:rPr lang="en-IE" altLang="en-US" sz="2400" dirty="0" err="1">
                <a:solidFill>
                  <a:srgbClr val="406F70"/>
                </a:solidFill>
                <a:cs typeface="Arial" panose="020B0604020202020204" pitchFamily="34" charset="0"/>
              </a:rPr>
              <a:t>npr</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trgovina</a:t>
            </a:r>
            <a:r>
              <a:rPr lang="en-IE" altLang="en-US" sz="2400" dirty="0">
                <a:solidFill>
                  <a:srgbClr val="406F70"/>
                </a:solidFill>
                <a:cs typeface="Arial" panose="020B0604020202020204" pitchFamily="34" charset="0"/>
              </a:rPr>
              <a:t> na </a:t>
            </a:r>
            <a:r>
              <a:rPr lang="en-IE" altLang="en-US" sz="2400" dirty="0" err="1">
                <a:solidFill>
                  <a:srgbClr val="406F70"/>
                </a:solidFill>
                <a:cs typeface="Arial" panose="020B0604020202020204" pitchFamily="34" charset="0"/>
              </a:rPr>
              <a:t>drobno</a:t>
            </a:r>
            <a:r>
              <a:rPr lang="en-IE" altLang="en-US" sz="2400" dirty="0">
                <a:solidFill>
                  <a:srgbClr val="406F70"/>
                </a:solidFill>
                <a:cs typeface="Arial" panose="020B0604020202020204" pitchFamily="34" charset="0"/>
              </a:rPr>
              <a:t> s </a:t>
            </a:r>
            <a:r>
              <a:rPr lang="en-IE" altLang="en-US" sz="2400" dirty="0" err="1">
                <a:solidFill>
                  <a:srgbClr val="406F70"/>
                </a:solidFill>
                <a:cs typeface="Arial" panose="020B0604020202020204" pitchFamily="34" charset="0"/>
              </a:rPr>
              <a:t>hrano</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hoteli</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trgovina</a:t>
            </a:r>
            <a:r>
              <a:rPr lang="en-IE" altLang="en-US" sz="2400" dirty="0">
                <a:solidFill>
                  <a:srgbClr val="406F70"/>
                </a:solidFill>
                <a:cs typeface="Arial" panose="020B0604020202020204" pitchFamily="34" charset="0"/>
              </a:rPr>
              <a:t> na </a:t>
            </a:r>
            <a:r>
              <a:rPr lang="en-IE" altLang="en-US" sz="2400" dirty="0" err="1">
                <a:solidFill>
                  <a:srgbClr val="406F70"/>
                </a:solidFill>
                <a:cs typeface="Arial" panose="020B0604020202020204" pitchFamily="34" charset="0"/>
              </a:rPr>
              <a:t>debelo</a:t>
            </a:r>
            <a:r>
              <a:rPr lang="en-IE" altLang="en-US" sz="2400" dirty="0">
                <a:solidFill>
                  <a:srgbClr val="406F70"/>
                </a:solidFill>
                <a:cs typeface="Arial" panose="020B0604020202020204" pitchFamily="34" charset="0"/>
              </a:rPr>
              <a:t> s </a:t>
            </a:r>
            <a:r>
              <a:rPr lang="en-IE" altLang="en-US" sz="2400" dirty="0" err="1">
                <a:solidFill>
                  <a:srgbClr val="406F70"/>
                </a:solidFill>
                <a:cs typeface="Arial" panose="020B0604020202020204" pitchFamily="34" charset="0"/>
              </a:rPr>
              <a:t>hrano</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bolnišnice</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restavracije</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itd</a:t>
            </a:r>
            <a:r>
              <a:rPr lang="en-IE" altLang="en-US" sz="2400" dirty="0">
                <a:solidFill>
                  <a:srgbClr val="406F70"/>
                </a:solidFill>
                <a:cs typeface="Arial" panose="020B0604020202020204" pitchFamily="34" charset="0"/>
              </a:rPr>
              <a:t>.) </a:t>
            </a:r>
          </a:p>
          <a:p>
            <a:pPr algn="l">
              <a:spcBef>
                <a:spcPct val="50000"/>
              </a:spcBef>
            </a:pPr>
            <a:r>
              <a:rPr lang="en-IE" altLang="en-US" sz="2400" dirty="0" err="1">
                <a:solidFill>
                  <a:srgbClr val="406F70"/>
                </a:solidFill>
                <a:cs typeface="Arial" panose="020B0604020202020204" pitchFamily="34" charset="0"/>
              </a:rPr>
              <a:t>Več</a:t>
            </a:r>
            <a:r>
              <a:rPr lang="en-IE" altLang="en-US" sz="2400" dirty="0">
                <a:solidFill>
                  <a:srgbClr val="406F70"/>
                </a:solidFill>
                <a:cs typeface="Arial" panose="020B0604020202020204" pitchFamily="34" charset="0"/>
              </a:rPr>
              <a:t> </a:t>
            </a:r>
            <a:r>
              <a:rPr lang="en-IE" altLang="en-US" sz="2400" dirty="0" err="1">
                <a:solidFill>
                  <a:srgbClr val="406F70"/>
                </a:solidFill>
                <a:cs typeface="Arial" panose="020B0604020202020204" pitchFamily="34" charset="0"/>
              </a:rPr>
              <a:t>kot</a:t>
            </a:r>
            <a:r>
              <a:rPr lang="en-IE" altLang="en-US" sz="2400" dirty="0">
                <a:solidFill>
                  <a:srgbClr val="406F70"/>
                </a:solidFill>
                <a:cs typeface="Arial" panose="020B0604020202020204" pitchFamily="34" charset="0"/>
              </a:rPr>
              <a:t> 400.000 ton </a:t>
            </a:r>
            <a:r>
              <a:rPr lang="en-IE" altLang="en-US" sz="2400" dirty="0" err="1">
                <a:solidFill>
                  <a:srgbClr val="406F70"/>
                </a:solidFill>
                <a:cs typeface="Arial" panose="020B0604020202020204" pitchFamily="34" charset="0"/>
              </a:rPr>
              <a:t>nastane</a:t>
            </a:r>
            <a:r>
              <a:rPr lang="en-IE" altLang="en-US" sz="2400" dirty="0">
                <a:solidFill>
                  <a:srgbClr val="406F70"/>
                </a:solidFill>
                <a:cs typeface="Arial" panose="020B0604020202020204" pitchFamily="34" charset="0"/>
              </a:rPr>
              <a:t> v </a:t>
            </a:r>
            <a:r>
              <a:rPr lang="en-IE" altLang="en-US" sz="2400" b="1" dirty="0" err="1">
                <a:solidFill>
                  <a:srgbClr val="406F70"/>
                </a:solidFill>
                <a:cs typeface="Arial" panose="020B0604020202020204" pitchFamily="34" charset="0"/>
              </a:rPr>
              <a:t>industrijskem</a:t>
            </a:r>
            <a:r>
              <a:rPr lang="en-IE" altLang="en-US" sz="2400" b="1" dirty="0">
                <a:solidFill>
                  <a:srgbClr val="406F70"/>
                </a:solidFill>
                <a:cs typeface="Arial" panose="020B0604020202020204" pitchFamily="34" charset="0"/>
              </a:rPr>
              <a:t> </a:t>
            </a:r>
            <a:r>
              <a:rPr lang="en-IE" altLang="en-US" sz="2400" b="1" dirty="0" err="1">
                <a:solidFill>
                  <a:srgbClr val="406F70"/>
                </a:solidFill>
                <a:cs typeface="Arial" panose="020B0604020202020204" pitchFamily="34" charset="0"/>
              </a:rPr>
              <a:t>sektorju</a:t>
            </a:r>
            <a:r>
              <a:rPr lang="en-IE" altLang="en-US" sz="2400" b="1" dirty="0">
                <a:solidFill>
                  <a:srgbClr val="406F70"/>
                </a:solidFill>
                <a:cs typeface="Arial" panose="020B0604020202020204" pitchFamily="34" charset="0"/>
              </a:rPr>
              <a:t> </a:t>
            </a:r>
            <a:r>
              <a:rPr lang="en-IE" altLang="en-US" sz="2400" b="1" dirty="0" err="1">
                <a:solidFill>
                  <a:srgbClr val="406F70"/>
                </a:solidFill>
                <a:cs typeface="Arial" panose="020B0604020202020204" pitchFamily="34" charset="0"/>
              </a:rPr>
              <a:t>proizvodnje</a:t>
            </a:r>
            <a:r>
              <a:rPr lang="en-IE" altLang="en-US" sz="2400" b="1" dirty="0">
                <a:solidFill>
                  <a:srgbClr val="406F70"/>
                </a:solidFill>
                <a:cs typeface="Arial" panose="020B0604020202020204" pitchFamily="34" charset="0"/>
              </a:rPr>
              <a:t> </a:t>
            </a:r>
            <a:r>
              <a:rPr lang="en-IE" altLang="en-US" sz="2400" b="1" dirty="0" err="1">
                <a:solidFill>
                  <a:srgbClr val="406F70"/>
                </a:solidFill>
                <a:cs typeface="Arial" panose="020B0604020202020204" pitchFamily="34" charset="0"/>
              </a:rPr>
              <a:t>hrane</a:t>
            </a:r>
            <a:r>
              <a:rPr lang="en-IE" altLang="en-US" sz="2400" dirty="0">
                <a:solidFill>
                  <a:srgbClr val="406F70"/>
                </a:solidFill>
                <a:cs typeface="Arial" panose="020B0604020202020204" pitchFamily="34" charset="0"/>
              </a:rPr>
              <a:t>.</a:t>
            </a:r>
            <a:endParaRPr lang="sl-SI" altLang="en-US" sz="2400" dirty="0">
              <a:solidFill>
                <a:srgbClr val="406F70"/>
              </a:solidFill>
              <a:cs typeface="Arial" panose="020B0604020202020204" pitchFamily="34" charset="0"/>
            </a:endParaRPr>
          </a:p>
          <a:p>
            <a:pPr algn="l">
              <a:spcBef>
                <a:spcPct val="50000"/>
              </a:spcBef>
            </a:pPr>
            <a:endParaRPr lang="en-IE" altLang="en-US" sz="2400" dirty="0">
              <a:solidFill>
                <a:srgbClr val="406F70"/>
              </a:solidFill>
              <a:cs typeface="Arial" panose="020B0604020202020204" pitchFamily="34" charset="0"/>
            </a:endParaRPr>
          </a:p>
          <a:p>
            <a:pPr algn="l">
              <a:spcBef>
                <a:spcPct val="50000"/>
              </a:spcBef>
            </a:pPr>
            <a:r>
              <a:rPr lang="sl-SI" altLang="en-US" sz="1800" dirty="0">
                <a:solidFill>
                  <a:srgbClr val="406F70"/>
                </a:solidFill>
                <a:cs typeface="Arial" panose="020B0604020202020204" pitchFamily="34" charset="0"/>
              </a:rPr>
              <a:t>Na naslednji strani si oglejte grafični prikaz. </a:t>
            </a:r>
            <a:endParaRPr lang="en-IE" sz="1800" dirty="0">
              <a:solidFill>
                <a:srgbClr val="406F70"/>
              </a:solidFill>
            </a:endParaRPr>
          </a:p>
        </p:txBody>
      </p:sp>
      <p:pic>
        <p:nvPicPr>
          <p:cNvPr id="6" name="Picture Placeholder 5">
            <a:extLst>
              <a:ext uri="{FF2B5EF4-FFF2-40B4-BE49-F238E27FC236}">
                <a16:creationId xmlns:a16="http://schemas.microsoft.com/office/drawing/2014/main" id="{58A6CD19-ADCF-41A9-BBB1-06B1A4A46D7B}"/>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a:xfrm>
            <a:off x="0" y="0"/>
            <a:ext cx="5651292" cy="6261962"/>
          </a:xfrm>
        </p:spPr>
      </p:pic>
      <p:sp>
        <p:nvSpPr>
          <p:cNvPr id="5" name="Text Placeholder 1">
            <a:extLst>
              <a:ext uri="{FF2B5EF4-FFF2-40B4-BE49-F238E27FC236}">
                <a16:creationId xmlns:a16="http://schemas.microsoft.com/office/drawing/2014/main" id="{14096C99-F7A0-4361-9C98-1AADE2EDEA69}"/>
              </a:ext>
            </a:extLst>
          </p:cNvPr>
          <p:cNvSpPr txBox="1">
            <a:spLocks/>
          </p:cNvSpPr>
          <p:nvPr/>
        </p:nvSpPr>
        <p:spPr>
          <a:xfrm>
            <a:off x="5910183" y="384744"/>
            <a:ext cx="5378080" cy="1249386"/>
          </a:xfrm>
          <a:prstGeom prst="rect">
            <a:avLst/>
          </a:prstGeom>
        </p:spPr>
        <p:txBody>
          <a:bodyPr vert="horz" lIns="91440" tIns="45720" rIns="91440" bIns="45720" rtlCol="0">
            <a:normAutofit fontScale="92500"/>
          </a:bodyPr>
          <a:lstStyle>
            <a:lvl1pPr marL="0" indent="0" algn="r" defTabSz="914400" rtl="0" eaLnBrk="1" latinLnBrk="0" hangingPunct="1">
              <a:lnSpc>
                <a:spcPct val="90000"/>
              </a:lnSpc>
              <a:spcBef>
                <a:spcPts val="1000"/>
              </a:spcBef>
              <a:buFont typeface="Arial"/>
              <a:buNone/>
              <a:defRPr sz="3600" kern="1200">
                <a:solidFill>
                  <a:srgbClr val="5E5E5E"/>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sl-SI" b="1" dirty="0">
                <a:solidFill>
                  <a:srgbClr val="F5C05B"/>
                </a:solidFill>
              </a:rPr>
              <a:t>IRSKA</a:t>
            </a:r>
            <a:endParaRPr lang="en-US" b="1" dirty="0">
              <a:solidFill>
                <a:srgbClr val="F5C05B"/>
              </a:solidFill>
            </a:endParaRPr>
          </a:p>
          <a:p>
            <a:pPr algn="l"/>
            <a:r>
              <a:rPr lang="sl-SI" sz="2600" b="1" dirty="0">
                <a:solidFill>
                  <a:srgbClr val="406F70"/>
                </a:solidFill>
              </a:rPr>
              <a:t>Kaj se tam dogaja z živilskimi odpadki</a:t>
            </a:r>
            <a:r>
              <a:rPr lang="en-US" sz="2600" b="1" dirty="0">
                <a:solidFill>
                  <a:srgbClr val="406F70"/>
                </a:solidFill>
              </a:rPr>
              <a:t>?</a:t>
            </a:r>
            <a:endParaRPr lang="en-IE" sz="2600" b="1" dirty="0">
              <a:solidFill>
                <a:srgbClr val="406F70"/>
              </a:solidFill>
            </a:endParaRPr>
          </a:p>
        </p:txBody>
      </p:sp>
    </p:spTree>
    <p:extLst>
      <p:ext uri="{BB962C8B-B14F-4D97-AF65-F5344CB8AC3E}">
        <p14:creationId xmlns:p14="http://schemas.microsoft.com/office/powerpoint/2010/main" val="1498956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D3EFF2-F7BB-4E74-9368-B9F3604DE96F}"/>
              </a:ext>
            </a:extLst>
          </p:cNvPr>
          <p:cNvSpPr>
            <a:spLocks noGrp="1"/>
          </p:cNvSpPr>
          <p:nvPr>
            <p:ph type="body" sz="quarter" idx="19"/>
          </p:nvPr>
        </p:nvSpPr>
        <p:spPr>
          <a:xfrm>
            <a:off x="546840" y="352424"/>
            <a:ext cx="8857251" cy="1077790"/>
          </a:xfrm>
        </p:spPr>
        <p:txBody>
          <a:bodyPr>
            <a:normAutofit/>
          </a:bodyPr>
          <a:lstStyle/>
          <a:p>
            <a:r>
              <a:rPr lang="sl-SI" b="1" dirty="0"/>
              <a:t>Kje nastajajo živilski odpadki na Irskem</a:t>
            </a:r>
            <a:endParaRPr lang="en-US" b="1" dirty="0"/>
          </a:p>
        </p:txBody>
      </p:sp>
      <p:pic>
        <p:nvPicPr>
          <p:cNvPr id="4" name="Picture 3">
            <a:extLst>
              <a:ext uri="{FF2B5EF4-FFF2-40B4-BE49-F238E27FC236}">
                <a16:creationId xmlns:a16="http://schemas.microsoft.com/office/drawing/2014/main" id="{CC1E5AEB-731B-4179-9D39-C15EC57755AA}"/>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1454288" y="1813810"/>
            <a:ext cx="8290560" cy="4401313"/>
          </a:xfrm>
          <a:prstGeom prst="rect">
            <a:avLst/>
          </a:prstGeom>
        </p:spPr>
      </p:pic>
      <p:sp>
        <p:nvSpPr>
          <p:cNvPr id="5" name="Text Box 4">
            <a:extLst>
              <a:ext uri="{FF2B5EF4-FFF2-40B4-BE49-F238E27FC236}">
                <a16:creationId xmlns:a16="http://schemas.microsoft.com/office/drawing/2014/main" id="{D96BD98F-70C8-42C1-B751-DF6ED0AD5ED9}"/>
              </a:ext>
            </a:extLst>
          </p:cNvPr>
          <p:cNvSpPr txBox="1"/>
          <p:nvPr/>
        </p:nvSpPr>
        <p:spPr>
          <a:xfrm rot="18777926">
            <a:off x="2185870" y="5228646"/>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en-US" sz="1100" b="1">
                <a:solidFill>
                  <a:srgbClr val="FFFFFF"/>
                </a:solidFill>
                <a:effectLst/>
                <a:latin typeface="Source Sans 3"/>
                <a:ea typeface="Meiryo" panose="020B0604030504040204" pitchFamily="34" charset="-128"/>
                <a:cs typeface="Times New Roman" panose="02020603050405020304" pitchFamily="18" charset="0"/>
              </a:rPr>
              <a:t>Hotel</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5">
            <a:extLst>
              <a:ext uri="{FF2B5EF4-FFF2-40B4-BE49-F238E27FC236}">
                <a16:creationId xmlns:a16="http://schemas.microsoft.com/office/drawing/2014/main" id="{48B33B28-A5BA-4E00-AB3B-80FCBA2FAE7B}"/>
              </a:ext>
            </a:extLst>
          </p:cNvPr>
          <p:cNvSpPr txBox="1"/>
          <p:nvPr/>
        </p:nvSpPr>
        <p:spPr>
          <a:xfrm rot="18777926">
            <a:off x="2849697" y="5203750"/>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100" b="1" dirty="0">
                <a:solidFill>
                  <a:srgbClr val="FFFFFF"/>
                </a:solidFill>
                <a:effectLst/>
                <a:latin typeface="Source Sans 3"/>
                <a:ea typeface="Meiryo" panose="020B0604030504040204" pitchFamily="34" charset="-128"/>
                <a:cs typeface="Times New Roman" panose="02020603050405020304" pitchFamily="18" charset="0"/>
              </a:rPr>
              <a:t>Trgovina na drobno</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6">
            <a:extLst>
              <a:ext uri="{FF2B5EF4-FFF2-40B4-BE49-F238E27FC236}">
                <a16:creationId xmlns:a16="http://schemas.microsoft.com/office/drawing/2014/main" id="{0A8D1BE7-1DE8-4471-A693-EB087B415839}"/>
              </a:ext>
            </a:extLst>
          </p:cNvPr>
          <p:cNvSpPr txBox="1"/>
          <p:nvPr/>
        </p:nvSpPr>
        <p:spPr>
          <a:xfrm rot="18777926">
            <a:off x="3416059" y="5203751"/>
            <a:ext cx="1311159"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100" b="1" dirty="0">
                <a:solidFill>
                  <a:srgbClr val="FFFFFF"/>
                </a:solidFill>
                <a:effectLst/>
                <a:latin typeface="Source Sans 3"/>
                <a:ea typeface="Meiryo" panose="020B0604030504040204" pitchFamily="34" charset="-128"/>
                <a:cs typeface="Times New Roman" panose="02020603050405020304" pitchFamily="18" charset="0"/>
              </a:rPr>
              <a:t>Restavracije</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7">
            <a:extLst>
              <a:ext uri="{FF2B5EF4-FFF2-40B4-BE49-F238E27FC236}">
                <a16:creationId xmlns:a16="http://schemas.microsoft.com/office/drawing/2014/main" id="{D2D94AEA-C905-431C-942D-1F304FCDCD43}"/>
              </a:ext>
            </a:extLst>
          </p:cNvPr>
          <p:cNvSpPr txBox="1"/>
          <p:nvPr/>
        </p:nvSpPr>
        <p:spPr>
          <a:xfrm rot="18777926">
            <a:off x="4170243" y="5251482"/>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100" b="1" dirty="0">
                <a:solidFill>
                  <a:srgbClr val="FFFFFF"/>
                </a:solidFill>
                <a:effectLst/>
                <a:latin typeface="Source Sans 3"/>
                <a:ea typeface="Meiryo" panose="020B0604030504040204" pitchFamily="34" charset="-128"/>
                <a:cs typeface="Times New Roman" panose="02020603050405020304" pitchFamily="18" charset="0"/>
              </a:rPr>
              <a:t>Pisarne</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8">
            <a:extLst>
              <a:ext uri="{FF2B5EF4-FFF2-40B4-BE49-F238E27FC236}">
                <a16:creationId xmlns:a16="http://schemas.microsoft.com/office/drawing/2014/main" id="{1FFDA886-A5F7-44D1-A340-7AFFE76E24DA}"/>
              </a:ext>
            </a:extLst>
          </p:cNvPr>
          <p:cNvSpPr txBox="1"/>
          <p:nvPr/>
        </p:nvSpPr>
        <p:spPr>
          <a:xfrm rot="18777926">
            <a:off x="4960056" y="5203751"/>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100" b="1" dirty="0">
                <a:solidFill>
                  <a:srgbClr val="FFFFFF"/>
                </a:solidFill>
                <a:effectLst/>
                <a:latin typeface="Source Sans 3"/>
                <a:ea typeface="Meiryo" panose="020B0604030504040204" pitchFamily="34" charset="-128"/>
                <a:cs typeface="Times New Roman" panose="02020603050405020304" pitchFamily="18" charset="0"/>
              </a:rPr>
              <a:t>Bolnišnice</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10">
            <a:extLst>
              <a:ext uri="{FF2B5EF4-FFF2-40B4-BE49-F238E27FC236}">
                <a16:creationId xmlns:a16="http://schemas.microsoft.com/office/drawing/2014/main" id="{EC1B510D-FF43-4ABD-BF2F-542F3AF521A2}"/>
              </a:ext>
            </a:extLst>
          </p:cNvPr>
          <p:cNvSpPr txBox="1"/>
          <p:nvPr/>
        </p:nvSpPr>
        <p:spPr>
          <a:xfrm rot="18777926">
            <a:off x="5699246" y="5165493"/>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100" b="1" dirty="0">
                <a:solidFill>
                  <a:srgbClr val="FFFFFF"/>
                </a:solidFill>
                <a:effectLst/>
                <a:latin typeface="Source Sans 3"/>
                <a:ea typeface="Meiryo" panose="020B0604030504040204" pitchFamily="34" charset="-128"/>
                <a:cs typeface="Times New Roman" panose="02020603050405020304" pitchFamily="18" charset="0"/>
              </a:rPr>
              <a:t>Izobraževalne ustanove</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1">
            <a:extLst>
              <a:ext uri="{FF2B5EF4-FFF2-40B4-BE49-F238E27FC236}">
                <a16:creationId xmlns:a16="http://schemas.microsoft.com/office/drawing/2014/main" id="{C1FE2EC8-C87A-46CD-9DC8-3F6B99D88116}"/>
              </a:ext>
            </a:extLst>
          </p:cNvPr>
          <p:cNvSpPr txBox="1"/>
          <p:nvPr/>
        </p:nvSpPr>
        <p:spPr>
          <a:xfrm rot="18777926">
            <a:off x="6404369" y="5140598"/>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100" b="1" dirty="0">
                <a:solidFill>
                  <a:srgbClr val="FFFFFF"/>
                </a:solidFill>
                <a:effectLst/>
                <a:latin typeface="Source Sans 3"/>
                <a:ea typeface="Meiryo" panose="020B0604030504040204" pitchFamily="34" charset="-128"/>
                <a:cs typeface="Times New Roman" panose="02020603050405020304" pitchFamily="18" charset="0"/>
              </a:rPr>
              <a:t>Trgovina na debelo</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14">
            <a:extLst>
              <a:ext uri="{FF2B5EF4-FFF2-40B4-BE49-F238E27FC236}">
                <a16:creationId xmlns:a16="http://schemas.microsoft.com/office/drawing/2014/main" id="{69FDC457-3685-4DA6-BFB1-5869D92FB681}"/>
              </a:ext>
            </a:extLst>
          </p:cNvPr>
          <p:cNvSpPr txBox="1"/>
          <p:nvPr/>
        </p:nvSpPr>
        <p:spPr>
          <a:xfrm rot="18777926">
            <a:off x="6512861" y="5376662"/>
            <a:ext cx="179260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100" b="1" dirty="0">
                <a:solidFill>
                  <a:srgbClr val="FFFFFF"/>
                </a:solidFill>
                <a:effectLst/>
                <a:latin typeface="Source Sans 3"/>
                <a:ea typeface="Meiryo" panose="020B0604030504040204" pitchFamily="34" charset="-128"/>
                <a:cs typeface="Times New Roman" panose="02020603050405020304" pitchFamily="18" charset="0"/>
              </a:rPr>
              <a:t>Transport</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15">
            <a:extLst>
              <a:ext uri="{FF2B5EF4-FFF2-40B4-BE49-F238E27FC236}">
                <a16:creationId xmlns:a16="http://schemas.microsoft.com/office/drawing/2014/main" id="{0D6C137B-F88A-43D3-B409-C60BAFA4FB64}"/>
              </a:ext>
            </a:extLst>
          </p:cNvPr>
          <p:cNvSpPr txBox="1"/>
          <p:nvPr/>
        </p:nvSpPr>
        <p:spPr>
          <a:xfrm rot="18777926">
            <a:off x="7769764" y="5165493"/>
            <a:ext cx="1138555" cy="5626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100" b="1" dirty="0">
                <a:solidFill>
                  <a:srgbClr val="FFFFFF"/>
                </a:solidFill>
                <a:effectLst/>
                <a:latin typeface="Source Sans 3"/>
                <a:ea typeface="Meiryo" panose="020B0604030504040204" pitchFamily="34" charset="-128"/>
                <a:cs typeface="Times New Roman" panose="02020603050405020304" pitchFamily="18" charset="0"/>
              </a:rPr>
              <a:t>Splošna prodaja</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3ECB656-065C-43A7-88F5-389DD5312C07}"/>
              </a:ext>
            </a:extLst>
          </p:cNvPr>
          <p:cNvSpPr txBox="1"/>
          <p:nvPr/>
        </p:nvSpPr>
        <p:spPr>
          <a:xfrm>
            <a:off x="6862368" y="6389077"/>
            <a:ext cx="5083447" cy="538609"/>
          </a:xfrm>
          <a:prstGeom prst="rect">
            <a:avLst/>
          </a:prstGeom>
          <a:noFill/>
        </p:spPr>
        <p:txBody>
          <a:bodyPr wrap="square" rtlCol="0">
            <a:spAutoFit/>
          </a:bodyPr>
          <a:lstStyle/>
          <a:p>
            <a:r>
              <a:rPr lang="en-US" sz="1100" dirty="0"/>
              <a:t>(source: </a:t>
            </a:r>
            <a:r>
              <a:rPr lang="en-US" sz="1100" dirty="0">
                <a:hlinkClick r:id="rId3"/>
              </a:rPr>
              <a:t>https://stopfoodwaste.ie/resources/business/food-waste-in-your-business</a:t>
            </a:r>
            <a:r>
              <a:rPr lang="en-US" sz="1100" dirty="0"/>
              <a:t> )</a:t>
            </a:r>
            <a:endParaRPr lang="en-IE" sz="1100" dirty="0"/>
          </a:p>
          <a:p>
            <a:endParaRPr lang="en-IE" dirty="0"/>
          </a:p>
        </p:txBody>
      </p:sp>
      <p:sp>
        <p:nvSpPr>
          <p:cNvPr id="14" name="TextBox 13">
            <a:extLst>
              <a:ext uri="{FF2B5EF4-FFF2-40B4-BE49-F238E27FC236}">
                <a16:creationId xmlns:a16="http://schemas.microsoft.com/office/drawing/2014/main" id="{39CBA710-B2CD-4F71-AD4E-1C70699DE372}"/>
              </a:ext>
            </a:extLst>
          </p:cNvPr>
          <p:cNvSpPr txBox="1"/>
          <p:nvPr/>
        </p:nvSpPr>
        <p:spPr>
          <a:xfrm>
            <a:off x="3721794" y="1396747"/>
            <a:ext cx="4203005" cy="369332"/>
          </a:xfrm>
          <a:prstGeom prst="rect">
            <a:avLst/>
          </a:prstGeom>
          <a:solidFill>
            <a:srgbClr val="F5C05B"/>
          </a:solidFill>
        </p:spPr>
        <p:txBody>
          <a:bodyPr wrap="square" rtlCol="0">
            <a:spAutoFit/>
          </a:bodyPr>
          <a:lstStyle/>
          <a:p>
            <a:r>
              <a:rPr lang="sl-SI" sz="1800" b="1" dirty="0">
                <a:solidFill>
                  <a:schemeClr val="bg1"/>
                </a:solidFill>
                <a:effectLst/>
                <a:latin typeface="DIN Condensed"/>
                <a:ea typeface="Calibri" panose="020F0502020204030204" pitchFamily="34" charset="0"/>
                <a:cs typeface="Times New Roman" panose="02020603050405020304" pitchFamily="18" charset="0"/>
              </a:rPr>
              <a:t>SEKTORJI, kjer nastajajo živilski odpadki</a:t>
            </a:r>
            <a:endParaRPr lang="en-IE"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11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C303ED-0780-4915-88CC-7DAA8C5A9DEB}"/>
              </a:ext>
            </a:extLst>
          </p:cNvPr>
          <p:cNvSpPr>
            <a:spLocks noGrp="1"/>
          </p:cNvSpPr>
          <p:nvPr>
            <p:ph type="body" sz="quarter" idx="13"/>
          </p:nvPr>
        </p:nvSpPr>
        <p:spPr/>
        <p:txBody>
          <a:bodyPr/>
          <a:lstStyle/>
          <a:p>
            <a:r>
              <a:rPr lang="sl-SI" b="1" dirty="0">
                <a:solidFill>
                  <a:srgbClr val="406F70"/>
                </a:solidFill>
              </a:rPr>
              <a:t>Zavržena hrana </a:t>
            </a:r>
            <a:r>
              <a:rPr lang="en-US" b="1" dirty="0"/>
              <a:t>= </a:t>
            </a:r>
            <a:r>
              <a:rPr lang="sl-SI" b="1" dirty="0">
                <a:solidFill>
                  <a:srgbClr val="F5C05B"/>
                </a:solidFill>
              </a:rPr>
              <a:t>zavržen denar</a:t>
            </a:r>
            <a:endParaRPr lang="en-IE" b="1" dirty="0">
              <a:solidFill>
                <a:srgbClr val="F5C05B"/>
              </a:solidFill>
            </a:endParaRPr>
          </a:p>
        </p:txBody>
      </p:sp>
      <p:sp>
        <p:nvSpPr>
          <p:cNvPr id="3" name="Text Placeholder 2">
            <a:extLst>
              <a:ext uri="{FF2B5EF4-FFF2-40B4-BE49-F238E27FC236}">
                <a16:creationId xmlns:a16="http://schemas.microsoft.com/office/drawing/2014/main" id="{200CD13E-8BE6-4D97-9D07-E08CECE9512B}"/>
              </a:ext>
            </a:extLst>
          </p:cNvPr>
          <p:cNvSpPr>
            <a:spLocks noGrp="1"/>
          </p:cNvSpPr>
          <p:nvPr>
            <p:ph type="body" sz="quarter" idx="14"/>
          </p:nvPr>
        </p:nvSpPr>
        <p:spPr>
          <a:xfrm>
            <a:off x="914400" y="954492"/>
            <a:ext cx="12192000" cy="590599"/>
          </a:xfrm>
        </p:spPr>
        <p:txBody>
          <a:bodyPr/>
          <a:lstStyle/>
          <a:p>
            <a:r>
              <a:rPr lang="sl-SI" b="1" dirty="0">
                <a:solidFill>
                  <a:srgbClr val="085156"/>
                </a:solidFill>
              </a:rPr>
              <a:t>Se to dogaja tudi pri vas</a:t>
            </a:r>
            <a:r>
              <a:rPr lang="en-US" b="1" dirty="0">
                <a:solidFill>
                  <a:srgbClr val="085156"/>
                </a:solidFill>
              </a:rPr>
              <a:t>?</a:t>
            </a:r>
            <a:endParaRPr lang="en-IE" b="1" dirty="0">
              <a:solidFill>
                <a:srgbClr val="085156"/>
              </a:solidFill>
            </a:endParaRPr>
          </a:p>
        </p:txBody>
      </p:sp>
      <p:sp>
        <p:nvSpPr>
          <p:cNvPr id="4" name="Picture Placeholder 3">
            <a:extLst>
              <a:ext uri="{FF2B5EF4-FFF2-40B4-BE49-F238E27FC236}">
                <a16:creationId xmlns:a16="http://schemas.microsoft.com/office/drawing/2014/main" id="{E8633B1D-9487-4651-B2B9-1E6781CC0442}"/>
              </a:ext>
            </a:extLst>
          </p:cNvPr>
          <p:cNvSpPr>
            <a:spLocks noGrp="1"/>
          </p:cNvSpPr>
          <p:nvPr>
            <p:ph type="pic" sz="quarter" idx="15"/>
          </p:nvPr>
        </p:nvSpPr>
        <p:spPr/>
      </p:sp>
      <p:sp>
        <p:nvSpPr>
          <p:cNvPr id="6" name="Oval 5">
            <a:extLst>
              <a:ext uri="{FF2B5EF4-FFF2-40B4-BE49-F238E27FC236}">
                <a16:creationId xmlns:a16="http://schemas.microsoft.com/office/drawing/2014/main" id="{6BFB4418-6907-41A1-8A52-057E7F939207}"/>
              </a:ext>
            </a:extLst>
          </p:cNvPr>
          <p:cNvSpPr/>
          <p:nvPr/>
        </p:nvSpPr>
        <p:spPr>
          <a:xfrm>
            <a:off x="205932" y="904392"/>
            <a:ext cx="1962877" cy="1281397"/>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a:solidFill>
                  <a:srgbClr val="085156"/>
                </a:solidFill>
              </a:rPr>
              <a:t>POGLEJ</a:t>
            </a:r>
            <a:r>
              <a:rPr lang="en-US" dirty="0"/>
              <a:t> </a:t>
            </a:r>
            <a:endParaRPr lang="en-IE" dirty="0"/>
          </a:p>
        </p:txBody>
      </p:sp>
      <p:sp>
        <p:nvSpPr>
          <p:cNvPr id="7" name="TextBox 6">
            <a:extLst>
              <a:ext uri="{FF2B5EF4-FFF2-40B4-BE49-F238E27FC236}">
                <a16:creationId xmlns:a16="http://schemas.microsoft.com/office/drawing/2014/main" id="{491A61F7-65F4-4100-87AE-C6CA7E74AE36}"/>
              </a:ext>
            </a:extLst>
          </p:cNvPr>
          <p:cNvSpPr txBox="1"/>
          <p:nvPr/>
        </p:nvSpPr>
        <p:spPr>
          <a:xfrm>
            <a:off x="380417" y="6028398"/>
            <a:ext cx="4295775" cy="523220"/>
          </a:xfrm>
          <a:prstGeom prst="rect">
            <a:avLst/>
          </a:prstGeom>
          <a:noFill/>
        </p:spPr>
        <p:txBody>
          <a:bodyPr wrap="square" rtlCol="0">
            <a:spAutoFit/>
          </a:bodyPr>
          <a:lstStyle/>
          <a:p>
            <a:r>
              <a:rPr lang="en-IE" sz="1400" dirty="0" err="1">
                <a:hlinkClick r:id="rId3"/>
              </a:rPr>
              <a:t>foodwaste</a:t>
            </a:r>
            <a:r>
              <a:rPr lang="en-IE" sz="1400" dirty="0">
                <a:hlinkClick r:id="rId3"/>
              </a:rPr>
              <a:t> = money waste – YouTube</a:t>
            </a:r>
            <a:endParaRPr lang="en-IE" sz="1400" dirty="0"/>
          </a:p>
          <a:p>
            <a:endParaRPr lang="en-IE" sz="1400" dirty="0"/>
          </a:p>
        </p:txBody>
      </p:sp>
      <p:sp>
        <p:nvSpPr>
          <p:cNvPr id="8" name="TextBox 7">
            <a:extLst>
              <a:ext uri="{FF2B5EF4-FFF2-40B4-BE49-F238E27FC236}">
                <a16:creationId xmlns:a16="http://schemas.microsoft.com/office/drawing/2014/main" id="{8EF433A5-698D-4346-9F33-6AC4457FAEDE}"/>
              </a:ext>
            </a:extLst>
          </p:cNvPr>
          <p:cNvSpPr txBox="1"/>
          <p:nvPr/>
        </p:nvSpPr>
        <p:spPr>
          <a:xfrm>
            <a:off x="9014268" y="1867339"/>
            <a:ext cx="2971800" cy="3477875"/>
          </a:xfrm>
          <a:prstGeom prst="rect">
            <a:avLst/>
          </a:prstGeom>
          <a:noFill/>
        </p:spPr>
        <p:txBody>
          <a:bodyPr wrap="square" rtlCol="0">
            <a:spAutoFit/>
          </a:bodyPr>
          <a:lstStyle/>
          <a:p>
            <a:pPr algn="ctr"/>
            <a:r>
              <a:rPr lang="en-US" sz="2000" dirty="0">
                <a:solidFill>
                  <a:srgbClr val="406F70"/>
                </a:solidFill>
              </a:rPr>
              <a:t>To je </a:t>
            </a:r>
            <a:r>
              <a:rPr lang="en-US" sz="2000" dirty="0" err="1">
                <a:solidFill>
                  <a:srgbClr val="406F70"/>
                </a:solidFill>
              </a:rPr>
              <a:t>komičen</a:t>
            </a:r>
            <a:r>
              <a:rPr lang="en-US" sz="2000" dirty="0">
                <a:solidFill>
                  <a:srgbClr val="406F70"/>
                </a:solidFill>
              </a:rPr>
              <a:t> </a:t>
            </a:r>
            <a:r>
              <a:rPr lang="en-US" sz="2000" dirty="0" err="1">
                <a:solidFill>
                  <a:srgbClr val="406F70"/>
                </a:solidFill>
              </a:rPr>
              <a:t>videoposnetek</a:t>
            </a:r>
            <a:r>
              <a:rPr lang="en-US" sz="2000" dirty="0">
                <a:solidFill>
                  <a:srgbClr val="406F70"/>
                </a:solidFill>
              </a:rPr>
              <a:t>, ki ga je </a:t>
            </a:r>
            <a:r>
              <a:rPr lang="en-US" sz="2000" dirty="0" err="1">
                <a:solidFill>
                  <a:srgbClr val="406F70"/>
                </a:solidFill>
              </a:rPr>
              <a:t>pripravila</a:t>
            </a:r>
            <a:r>
              <a:rPr lang="en-US" sz="2000" dirty="0">
                <a:solidFill>
                  <a:srgbClr val="406F70"/>
                </a:solidFill>
              </a:rPr>
              <a:t> </a:t>
            </a:r>
            <a:r>
              <a:rPr lang="en-US" sz="2000" dirty="0" err="1">
                <a:solidFill>
                  <a:srgbClr val="406F70"/>
                </a:solidFill>
              </a:rPr>
              <a:t>družba</a:t>
            </a:r>
            <a:r>
              <a:rPr lang="en-US" sz="2000" dirty="0">
                <a:solidFill>
                  <a:srgbClr val="406F70"/>
                </a:solidFill>
              </a:rPr>
              <a:t> Monaghan Co. Council na </a:t>
            </a:r>
            <a:r>
              <a:rPr lang="en-US" sz="2000" dirty="0" err="1">
                <a:solidFill>
                  <a:srgbClr val="406F70"/>
                </a:solidFill>
              </a:rPr>
              <a:t>Irskem</a:t>
            </a:r>
            <a:r>
              <a:rPr lang="en-US" sz="2000" dirty="0">
                <a:solidFill>
                  <a:srgbClr val="406F70"/>
                </a:solidFill>
              </a:rPr>
              <a:t>, da bi </a:t>
            </a:r>
            <a:r>
              <a:rPr lang="en-US" sz="2000" dirty="0" err="1">
                <a:solidFill>
                  <a:srgbClr val="406F70"/>
                </a:solidFill>
              </a:rPr>
              <a:t>prepreč</a:t>
            </a:r>
            <a:r>
              <a:rPr lang="sl-SI" sz="2000" dirty="0">
                <a:solidFill>
                  <a:srgbClr val="406F70"/>
                </a:solidFill>
              </a:rPr>
              <a:t>ili</a:t>
            </a:r>
            <a:r>
              <a:rPr lang="en-US" sz="2000" dirty="0">
                <a:solidFill>
                  <a:srgbClr val="406F70"/>
                </a:solidFill>
              </a:rPr>
              <a:t> </a:t>
            </a:r>
            <a:r>
              <a:rPr lang="en-US" sz="2000" dirty="0" err="1">
                <a:solidFill>
                  <a:srgbClr val="406F70"/>
                </a:solidFill>
              </a:rPr>
              <a:t>nastajanj</a:t>
            </a:r>
            <a:r>
              <a:rPr lang="sl-SI" sz="2000" dirty="0">
                <a:solidFill>
                  <a:srgbClr val="406F70"/>
                </a:solidFill>
              </a:rPr>
              <a:t>e</a:t>
            </a:r>
            <a:r>
              <a:rPr lang="en-US" sz="2000" dirty="0">
                <a:solidFill>
                  <a:srgbClr val="406F70"/>
                </a:solidFill>
              </a:rPr>
              <a:t> </a:t>
            </a:r>
            <a:r>
              <a:rPr lang="en-US" sz="2000" dirty="0" err="1">
                <a:solidFill>
                  <a:srgbClr val="406F70"/>
                </a:solidFill>
              </a:rPr>
              <a:t>živilskih</a:t>
            </a:r>
            <a:r>
              <a:rPr lang="en-US" sz="2000" dirty="0">
                <a:solidFill>
                  <a:srgbClr val="406F70"/>
                </a:solidFill>
              </a:rPr>
              <a:t> </a:t>
            </a:r>
            <a:r>
              <a:rPr lang="en-US" sz="2000" dirty="0" err="1">
                <a:solidFill>
                  <a:srgbClr val="406F70"/>
                </a:solidFill>
              </a:rPr>
              <a:t>odpadkov</a:t>
            </a:r>
            <a:r>
              <a:rPr lang="en-US" sz="2000" dirty="0">
                <a:solidFill>
                  <a:srgbClr val="406F70"/>
                </a:solidFill>
              </a:rPr>
              <a:t> </a:t>
            </a:r>
            <a:r>
              <a:rPr lang="en-US" sz="2000" dirty="0" err="1">
                <a:solidFill>
                  <a:srgbClr val="406F70"/>
                </a:solidFill>
              </a:rPr>
              <a:t>pri</a:t>
            </a:r>
            <a:r>
              <a:rPr lang="en-US" sz="2000" dirty="0">
                <a:solidFill>
                  <a:srgbClr val="406F70"/>
                </a:solidFill>
              </a:rPr>
              <a:t> </a:t>
            </a:r>
            <a:r>
              <a:rPr lang="en-US" sz="2000" dirty="0" err="1">
                <a:solidFill>
                  <a:srgbClr val="406F70"/>
                </a:solidFill>
              </a:rPr>
              <a:t>viru</a:t>
            </a:r>
            <a:r>
              <a:rPr lang="en-US" sz="2000" dirty="0">
                <a:solidFill>
                  <a:srgbClr val="406F70"/>
                </a:solidFill>
              </a:rPr>
              <a:t>. </a:t>
            </a:r>
            <a:endParaRPr lang="sl-SI" sz="2000" dirty="0">
              <a:solidFill>
                <a:srgbClr val="406F70"/>
              </a:solidFill>
            </a:endParaRPr>
          </a:p>
          <a:p>
            <a:pPr algn="ctr"/>
            <a:endParaRPr lang="sl-SI" sz="2000" dirty="0">
              <a:solidFill>
                <a:srgbClr val="406F70"/>
              </a:solidFill>
            </a:endParaRPr>
          </a:p>
          <a:p>
            <a:pPr algn="ctr"/>
            <a:r>
              <a:rPr lang="sl-SI" sz="2000" dirty="0">
                <a:solidFill>
                  <a:srgbClr val="406F70"/>
                </a:solidFill>
              </a:rPr>
              <a:t>Sporočilo posnetka:</a:t>
            </a:r>
            <a:endParaRPr lang="en-US" sz="2000" dirty="0">
              <a:solidFill>
                <a:srgbClr val="406F70"/>
              </a:solidFill>
            </a:endParaRPr>
          </a:p>
          <a:p>
            <a:pPr algn="ctr"/>
            <a:r>
              <a:rPr lang="en-US" sz="2000" b="1" dirty="0" err="1">
                <a:solidFill>
                  <a:srgbClr val="406F70"/>
                </a:solidFill>
              </a:rPr>
              <a:t>Manj</a:t>
            </a:r>
            <a:r>
              <a:rPr lang="en-US" sz="2000" b="1" dirty="0">
                <a:solidFill>
                  <a:srgbClr val="406F70"/>
                </a:solidFill>
              </a:rPr>
              <a:t> </a:t>
            </a:r>
            <a:r>
              <a:rPr lang="en-US" sz="2000" b="1" dirty="0" err="1">
                <a:solidFill>
                  <a:srgbClr val="406F70"/>
                </a:solidFill>
              </a:rPr>
              <a:t>zavržene</a:t>
            </a:r>
            <a:r>
              <a:rPr lang="en-US" sz="2000" b="1" dirty="0">
                <a:solidFill>
                  <a:srgbClr val="406F70"/>
                </a:solidFill>
              </a:rPr>
              <a:t> </a:t>
            </a:r>
            <a:r>
              <a:rPr lang="en-US" sz="2000" b="1" dirty="0" err="1">
                <a:solidFill>
                  <a:srgbClr val="406F70"/>
                </a:solidFill>
              </a:rPr>
              <a:t>hrane</a:t>
            </a:r>
            <a:r>
              <a:rPr lang="en-US" sz="2000" b="1" dirty="0">
                <a:solidFill>
                  <a:srgbClr val="406F70"/>
                </a:solidFill>
              </a:rPr>
              <a:t> = </a:t>
            </a:r>
            <a:r>
              <a:rPr lang="en-US" sz="2000" b="1" dirty="0" err="1">
                <a:solidFill>
                  <a:srgbClr val="406F70"/>
                </a:solidFill>
              </a:rPr>
              <a:t>več</a:t>
            </a:r>
            <a:r>
              <a:rPr lang="en-US" sz="2000" b="1" dirty="0">
                <a:solidFill>
                  <a:srgbClr val="406F70"/>
                </a:solidFill>
              </a:rPr>
              <a:t> </a:t>
            </a:r>
            <a:r>
              <a:rPr lang="en-US" sz="2000" b="1" dirty="0" err="1">
                <a:solidFill>
                  <a:srgbClr val="406F70"/>
                </a:solidFill>
              </a:rPr>
              <a:t>dobička</a:t>
            </a:r>
            <a:endParaRPr lang="en-IE" sz="2000" b="1" dirty="0">
              <a:solidFill>
                <a:srgbClr val="406F70"/>
              </a:solidFill>
            </a:endParaRPr>
          </a:p>
        </p:txBody>
      </p:sp>
      <p:pic>
        <p:nvPicPr>
          <p:cNvPr id="10" name="Online Media 9" title="foodwaste = money waste">
            <a:hlinkClick r:id="" action="ppaction://media"/>
            <a:extLst>
              <a:ext uri="{FF2B5EF4-FFF2-40B4-BE49-F238E27FC236}">
                <a16:creationId xmlns:a16="http://schemas.microsoft.com/office/drawing/2014/main" id="{8AF11C8D-A8E7-4F12-A2A5-B721D4A25881}"/>
              </a:ext>
            </a:extLst>
          </p:cNvPr>
          <p:cNvPicPr>
            <a:picLocks noRot="1" noChangeAspect="1"/>
          </p:cNvPicPr>
          <p:nvPr>
            <a:videoFile r:link="rId1"/>
          </p:nvPr>
        </p:nvPicPr>
        <p:blipFill>
          <a:blip r:embed="rId4"/>
          <a:stretch>
            <a:fillRect/>
          </a:stretch>
        </p:blipFill>
        <p:spPr>
          <a:xfrm>
            <a:off x="3150247" y="1874824"/>
            <a:ext cx="5733435" cy="3515432"/>
          </a:xfrm>
          <a:prstGeom prst="rect">
            <a:avLst/>
          </a:prstGeom>
        </p:spPr>
      </p:pic>
    </p:spTree>
    <p:extLst>
      <p:ext uri="{BB962C8B-B14F-4D97-AF65-F5344CB8AC3E}">
        <p14:creationId xmlns:p14="http://schemas.microsoft.com/office/powerpoint/2010/main" val="242106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279B87-67DA-48FC-8A1A-EBE2CB301DFB}"/>
              </a:ext>
            </a:extLst>
          </p:cNvPr>
          <p:cNvSpPr>
            <a:spLocks noGrp="1"/>
          </p:cNvSpPr>
          <p:nvPr>
            <p:ph type="body" sz="quarter" idx="19"/>
          </p:nvPr>
        </p:nvSpPr>
        <p:spPr>
          <a:xfrm>
            <a:off x="241962" y="308032"/>
            <a:ext cx="9406863" cy="674211"/>
          </a:xfrm>
          <a:solidFill>
            <a:srgbClr val="F5C05B"/>
          </a:solidFill>
        </p:spPr>
        <p:style>
          <a:lnRef idx="1">
            <a:schemeClr val="accent4"/>
          </a:lnRef>
          <a:fillRef idx="3">
            <a:schemeClr val="accent4"/>
          </a:fillRef>
          <a:effectRef idx="2">
            <a:schemeClr val="accent4"/>
          </a:effectRef>
          <a:fontRef idx="minor">
            <a:schemeClr val="lt1"/>
          </a:fontRef>
        </p:style>
        <p:txBody>
          <a:bodyPr>
            <a:normAutofit/>
          </a:bodyPr>
          <a:lstStyle/>
          <a:p>
            <a:r>
              <a:rPr lang="sl-SI" b="1" dirty="0"/>
              <a:t>Izhodišče</a:t>
            </a:r>
            <a:r>
              <a:rPr lang="en-US" b="1" dirty="0"/>
              <a:t> – </a:t>
            </a:r>
            <a:r>
              <a:rPr lang="sl-SI" b="1" dirty="0"/>
              <a:t>spoznajte hierarhijo predelave hrane</a:t>
            </a:r>
            <a:endParaRPr lang="en-IE" b="1" dirty="0"/>
          </a:p>
        </p:txBody>
      </p:sp>
      <p:pic>
        <p:nvPicPr>
          <p:cNvPr id="4" name="Picture 3" descr="chart 2">
            <a:extLst>
              <a:ext uri="{FF2B5EF4-FFF2-40B4-BE49-F238E27FC236}">
                <a16:creationId xmlns:a16="http://schemas.microsoft.com/office/drawing/2014/main" id="{07D6BB92-4183-4DF2-BA66-742020D4FE5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7273" y="1293356"/>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560B743-EF01-464E-9750-1E97E171EB87}"/>
              </a:ext>
            </a:extLst>
          </p:cNvPr>
          <p:cNvSpPr txBox="1"/>
          <p:nvPr/>
        </p:nvSpPr>
        <p:spPr>
          <a:xfrm rot="21356760">
            <a:off x="5925046" y="1759448"/>
            <a:ext cx="3061252" cy="369332"/>
          </a:xfrm>
          <a:prstGeom prst="rect">
            <a:avLst/>
          </a:prstGeom>
          <a:noFill/>
        </p:spPr>
        <p:txBody>
          <a:bodyPr wrap="square" rtlCol="0">
            <a:spAutoFit/>
          </a:bodyPr>
          <a:lstStyle/>
          <a:p>
            <a:pPr algn="ctr"/>
            <a:r>
              <a:rPr lang="sl-SI" b="1" dirty="0">
                <a:solidFill>
                  <a:srgbClr val="F5C05B"/>
                </a:solidFill>
              </a:rPr>
              <a:t>Zmanjševanje pri izvoru</a:t>
            </a:r>
            <a:endParaRPr lang="en-IE" b="1" dirty="0">
              <a:solidFill>
                <a:srgbClr val="F5C05B"/>
              </a:solidFill>
            </a:endParaRPr>
          </a:p>
        </p:txBody>
      </p:sp>
      <p:sp>
        <p:nvSpPr>
          <p:cNvPr id="7" name="TextBox 6">
            <a:extLst>
              <a:ext uri="{FF2B5EF4-FFF2-40B4-BE49-F238E27FC236}">
                <a16:creationId xmlns:a16="http://schemas.microsoft.com/office/drawing/2014/main" id="{3D76B68E-03C8-40E4-AF87-20D7A33AAE3A}"/>
              </a:ext>
            </a:extLst>
          </p:cNvPr>
          <p:cNvSpPr txBox="1"/>
          <p:nvPr/>
        </p:nvSpPr>
        <p:spPr>
          <a:xfrm rot="21366894">
            <a:off x="6656283" y="2351588"/>
            <a:ext cx="2186609" cy="369332"/>
          </a:xfrm>
          <a:prstGeom prst="rect">
            <a:avLst/>
          </a:prstGeom>
          <a:noFill/>
        </p:spPr>
        <p:txBody>
          <a:bodyPr wrap="square" rtlCol="0">
            <a:spAutoFit/>
          </a:bodyPr>
          <a:lstStyle/>
          <a:p>
            <a:r>
              <a:rPr lang="sl-SI" b="1" dirty="0">
                <a:solidFill>
                  <a:srgbClr val="F5C05B"/>
                </a:solidFill>
              </a:rPr>
              <a:t>Nahraniti lačne</a:t>
            </a:r>
            <a:endParaRPr lang="en-IE" b="1" dirty="0">
              <a:solidFill>
                <a:srgbClr val="F5C05B"/>
              </a:solidFill>
            </a:endParaRPr>
          </a:p>
        </p:txBody>
      </p:sp>
      <p:sp>
        <p:nvSpPr>
          <p:cNvPr id="8" name="TextBox 7">
            <a:extLst>
              <a:ext uri="{FF2B5EF4-FFF2-40B4-BE49-F238E27FC236}">
                <a16:creationId xmlns:a16="http://schemas.microsoft.com/office/drawing/2014/main" id="{952B91BC-7CFA-4E77-A492-3D9B7F9B8A61}"/>
              </a:ext>
            </a:extLst>
          </p:cNvPr>
          <p:cNvSpPr txBox="1"/>
          <p:nvPr/>
        </p:nvSpPr>
        <p:spPr>
          <a:xfrm rot="21383441">
            <a:off x="6656026" y="2988902"/>
            <a:ext cx="1847353" cy="367748"/>
          </a:xfrm>
          <a:prstGeom prst="rect">
            <a:avLst/>
          </a:prstGeom>
          <a:noFill/>
        </p:spPr>
        <p:txBody>
          <a:bodyPr wrap="square" rtlCol="0">
            <a:spAutoFit/>
          </a:bodyPr>
          <a:lstStyle/>
          <a:p>
            <a:pPr algn="ctr"/>
            <a:r>
              <a:rPr lang="sl-SI" b="1" dirty="0">
                <a:solidFill>
                  <a:srgbClr val="F5C05B"/>
                </a:solidFill>
              </a:rPr>
              <a:t>Nahraniti živali</a:t>
            </a:r>
            <a:endParaRPr lang="en-IE" b="1" dirty="0">
              <a:solidFill>
                <a:srgbClr val="F5C05B"/>
              </a:solidFill>
            </a:endParaRPr>
          </a:p>
        </p:txBody>
      </p:sp>
      <p:sp>
        <p:nvSpPr>
          <p:cNvPr id="9" name="TextBox 8">
            <a:extLst>
              <a:ext uri="{FF2B5EF4-FFF2-40B4-BE49-F238E27FC236}">
                <a16:creationId xmlns:a16="http://schemas.microsoft.com/office/drawing/2014/main" id="{861567B9-BF08-4ABC-BDE2-7CE6F0567A0B}"/>
              </a:ext>
            </a:extLst>
          </p:cNvPr>
          <p:cNvSpPr txBox="1"/>
          <p:nvPr/>
        </p:nvSpPr>
        <p:spPr>
          <a:xfrm rot="21302874">
            <a:off x="6642662" y="3492904"/>
            <a:ext cx="1846009" cy="646331"/>
          </a:xfrm>
          <a:prstGeom prst="rect">
            <a:avLst/>
          </a:prstGeom>
          <a:noFill/>
        </p:spPr>
        <p:txBody>
          <a:bodyPr wrap="square" rtlCol="0">
            <a:spAutoFit/>
          </a:bodyPr>
          <a:lstStyle/>
          <a:p>
            <a:pPr algn="ctr"/>
            <a:r>
              <a:rPr lang="sl-SI" b="1" dirty="0">
                <a:solidFill>
                  <a:srgbClr val="F5C05B"/>
                </a:solidFill>
              </a:rPr>
              <a:t>Uporaba v industriji</a:t>
            </a:r>
            <a:endParaRPr lang="en-IE" b="1" dirty="0">
              <a:solidFill>
                <a:srgbClr val="F5C05B"/>
              </a:solidFill>
            </a:endParaRPr>
          </a:p>
        </p:txBody>
      </p:sp>
      <p:sp>
        <p:nvSpPr>
          <p:cNvPr id="10" name="TextBox 9">
            <a:extLst>
              <a:ext uri="{FF2B5EF4-FFF2-40B4-BE49-F238E27FC236}">
                <a16:creationId xmlns:a16="http://schemas.microsoft.com/office/drawing/2014/main" id="{13CCD10A-A258-4263-86E8-39A02CC5A395}"/>
              </a:ext>
            </a:extLst>
          </p:cNvPr>
          <p:cNvSpPr txBox="1"/>
          <p:nvPr/>
        </p:nvSpPr>
        <p:spPr>
          <a:xfrm rot="21403909">
            <a:off x="6809595" y="4276266"/>
            <a:ext cx="1694378" cy="369332"/>
          </a:xfrm>
          <a:prstGeom prst="rect">
            <a:avLst/>
          </a:prstGeom>
          <a:noFill/>
        </p:spPr>
        <p:txBody>
          <a:bodyPr wrap="square" rtlCol="0">
            <a:spAutoFit/>
          </a:bodyPr>
          <a:lstStyle/>
          <a:p>
            <a:r>
              <a:rPr lang="sl-SI" b="1" dirty="0">
                <a:solidFill>
                  <a:srgbClr val="F5C05B"/>
                </a:solidFill>
              </a:rPr>
              <a:t>Kompostiranje</a:t>
            </a:r>
            <a:endParaRPr lang="en-IE" b="1" dirty="0">
              <a:solidFill>
                <a:srgbClr val="F5C05B"/>
              </a:solidFill>
            </a:endParaRPr>
          </a:p>
        </p:txBody>
      </p:sp>
      <p:sp>
        <p:nvSpPr>
          <p:cNvPr id="13" name="TextBox 12">
            <a:extLst>
              <a:ext uri="{FF2B5EF4-FFF2-40B4-BE49-F238E27FC236}">
                <a16:creationId xmlns:a16="http://schemas.microsoft.com/office/drawing/2014/main" id="{6CB35FE8-2DE2-440A-8A5F-2E1575E82BA2}"/>
              </a:ext>
            </a:extLst>
          </p:cNvPr>
          <p:cNvSpPr txBox="1"/>
          <p:nvPr/>
        </p:nvSpPr>
        <p:spPr>
          <a:xfrm rot="21281646">
            <a:off x="7079877" y="4932321"/>
            <a:ext cx="1153815" cy="523220"/>
          </a:xfrm>
          <a:prstGeom prst="rect">
            <a:avLst/>
          </a:prstGeom>
          <a:noFill/>
        </p:spPr>
        <p:txBody>
          <a:bodyPr wrap="square" rtlCol="0">
            <a:spAutoFit/>
          </a:bodyPr>
          <a:lstStyle/>
          <a:p>
            <a:r>
              <a:rPr lang="sl-SI" sz="1400" b="1" dirty="0">
                <a:solidFill>
                  <a:srgbClr val="F5C05B"/>
                </a:solidFill>
              </a:rPr>
              <a:t>Odlagališča/sežigalnice</a:t>
            </a:r>
            <a:endParaRPr lang="en-IE" sz="1400" b="1" dirty="0">
              <a:solidFill>
                <a:srgbClr val="F5C05B"/>
              </a:solidFill>
            </a:endParaRPr>
          </a:p>
        </p:txBody>
      </p:sp>
      <p:sp>
        <p:nvSpPr>
          <p:cNvPr id="3" name="TextBox 2">
            <a:extLst>
              <a:ext uri="{FF2B5EF4-FFF2-40B4-BE49-F238E27FC236}">
                <a16:creationId xmlns:a16="http://schemas.microsoft.com/office/drawing/2014/main" id="{1026A2AF-AE6E-4393-90F6-0EDEE2E4F6DF}"/>
              </a:ext>
            </a:extLst>
          </p:cNvPr>
          <p:cNvSpPr txBox="1"/>
          <p:nvPr/>
        </p:nvSpPr>
        <p:spPr>
          <a:xfrm>
            <a:off x="241962" y="1392536"/>
            <a:ext cx="5068935" cy="4893647"/>
          </a:xfrm>
          <a:prstGeom prst="rect">
            <a:avLst/>
          </a:prstGeom>
          <a:noFill/>
        </p:spPr>
        <p:txBody>
          <a:bodyPr wrap="square" rtlCol="0">
            <a:spAutoFit/>
          </a:bodyPr>
          <a:lstStyle/>
          <a:p>
            <a:pPr algn="l"/>
            <a:r>
              <a:rPr lang="en-US" sz="2400" b="0" i="0" dirty="0" err="1">
                <a:solidFill>
                  <a:srgbClr val="085156"/>
                </a:solidFill>
                <a:effectLst/>
              </a:rPr>
              <a:t>Hierarhija</a:t>
            </a:r>
            <a:r>
              <a:rPr lang="en-US" sz="2400" b="0" i="0" dirty="0">
                <a:solidFill>
                  <a:srgbClr val="085156"/>
                </a:solidFill>
                <a:effectLst/>
              </a:rPr>
              <a:t> </a:t>
            </a:r>
            <a:r>
              <a:rPr lang="en-US" sz="2400" b="0" i="0" dirty="0" err="1">
                <a:solidFill>
                  <a:srgbClr val="085156"/>
                </a:solidFill>
                <a:effectLst/>
              </a:rPr>
              <a:t>predelave</a:t>
            </a:r>
            <a:r>
              <a:rPr lang="en-US" sz="2400" b="0" i="0" dirty="0">
                <a:solidFill>
                  <a:srgbClr val="085156"/>
                </a:solidFill>
                <a:effectLst/>
              </a:rPr>
              <a:t> </a:t>
            </a:r>
            <a:r>
              <a:rPr lang="en-US" sz="2400" b="0" i="0" dirty="0" err="1">
                <a:solidFill>
                  <a:srgbClr val="085156"/>
                </a:solidFill>
                <a:effectLst/>
              </a:rPr>
              <a:t>hrane</a:t>
            </a:r>
            <a:r>
              <a:rPr lang="en-US" sz="2400" b="0" i="0" dirty="0">
                <a:solidFill>
                  <a:srgbClr val="085156"/>
                </a:solidFill>
                <a:effectLst/>
              </a:rPr>
              <a:t> </a:t>
            </a:r>
            <a:r>
              <a:rPr lang="en-US" sz="2400" b="0" i="0" dirty="0" err="1">
                <a:solidFill>
                  <a:srgbClr val="085156"/>
                </a:solidFill>
                <a:effectLst/>
              </a:rPr>
              <a:t>določa</a:t>
            </a:r>
            <a:r>
              <a:rPr lang="en-US" sz="2400" b="0" i="0" dirty="0">
                <a:solidFill>
                  <a:srgbClr val="085156"/>
                </a:solidFill>
                <a:effectLst/>
              </a:rPr>
              <a:t> </a:t>
            </a:r>
            <a:r>
              <a:rPr lang="en-US" sz="2400" b="0" i="0" dirty="0" err="1">
                <a:solidFill>
                  <a:srgbClr val="085156"/>
                </a:solidFill>
                <a:effectLst/>
              </a:rPr>
              <a:t>prednostne</a:t>
            </a:r>
            <a:r>
              <a:rPr lang="en-US" sz="2400" b="0" i="0" dirty="0">
                <a:solidFill>
                  <a:srgbClr val="085156"/>
                </a:solidFill>
                <a:effectLst/>
              </a:rPr>
              <a:t> </a:t>
            </a:r>
            <a:r>
              <a:rPr lang="en-US" sz="2400" b="0" i="0" dirty="0" err="1">
                <a:solidFill>
                  <a:srgbClr val="085156"/>
                </a:solidFill>
                <a:effectLst/>
              </a:rPr>
              <a:t>ukrepe</a:t>
            </a:r>
            <a:r>
              <a:rPr lang="en-US" sz="2400" b="0" i="0" dirty="0">
                <a:solidFill>
                  <a:srgbClr val="085156"/>
                </a:solidFill>
                <a:effectLst/>
              </a:rPr>
              <a:t>, ki </a:t>
            </a:r>
            <a:r>
              <a:rPr lang="en-US" sz="2400" b="0" i="0" dirty="0" err="1">
                <a:solidFill>
                  <a:srgbClr val="085156"/>
                </a:solidFill>
                <a:effectLst/>
              </a:rPr>
              <a:t>jih</a:t>
            </a:r>
            <a:r>
              <a:rPr lang="en-US" sz="2400" b="0" i="0" dirty="0">
                <a:solidFill>
                  <a:srgbClr val="085156"/>
                </a:solidFill>
                <a:effectLst/>
              </a:rPr>
              <a:t> </a:t>
            </a:r>
            <a:r>
              <a:rPr lang="en-US" sz="2400" b="0" i="0" dirty="0" err="1">
                <a:solidFill>
                  <a:srgbClr val="085156"/>
                </a:solidFill>
                <a:effectLst/>
              </a:rPr>
              <a:t>lahko</a:t>
            </a:r>
            <a:r>
              <a:rPr lang="en-US" sz="2400" b="0" i="0" dirty="0">
                <a:solidFill>
                  <a:srgbClr val="085156"/>
                </a:solidFill>
                <a:effectLst/>
              </a:rPr>
              <a:t> </a:t>
            </a:r>
            <a:r>
              <a:rPr lang="en-US" sz="2400" b="0" i="0" dirty="0" err="1">
                <a:solidFill>
                  <a:srgbClr val="085156"/>
                </a:solidFill>
                <a:effectLst/>
              </a:rPr>
              <a:t>podjetja</a:t>
            </a:r>
            <a:r>
              <a:rPr lang="en-US" sz="2400" b="0" i="0" dirty="0">
                <a:solidFill>
                  <a:srgbClr val="085156"/>
                </a:solidFill>
                <a:effectLst/>
              </a:rPr>
              <a:t> </a:t>
            </a:r>
            <a:r>
              <a:rPr lang="en-US" sz="2400" b="0" i="0" dirty="0" err="1">
                <a:solidFill>
                  <a:srgbClr val="085156"/>
                </a:solidFill>
                <a:effectLst/>
              </a:rPr>
              <a:t>sprejmejo</a:t>
            </a:r>
            <a:r>
              <a:rPr lang="en-US" sz="2400" b="0" i="0" dirty="0">
                <a:solidFill>
                  <a:srgbClr val="085156"/>
                </a:solidFill>
                <a:effectLst/>
              </a:rPr>
              <a:t> za </a:t>
            </a:r>
            <a:r>
              <a:rPr lang="en-US" sz="2400" b="0" i="0" dirty="0" err="1">
                <a:solidFill>
                  <a:srgbClr val="085156"/>
                </a:solidFill>
                <a:effectLst/>
              </a:rPr>
              <a:t>preprečevanje</a:t>
            </a:r>
            <a:r>
              <a:rPr lang="en-US" sz="2400" b="0" i="0" dirty="0">
                <a:solidFill>
                  <a:srgbClr val="085156"/>
                </a:solidFill>
                <a:effectLst/>
              </a:rPr>
              <a:t> in </a:t>
            </a:r>
            <a:r>
              <a:rPr lang="en-US" sz="2400" b="0" i="0" dirty="0" err="1">
                <a:solidFill>
                  <a:srgbClr val="085156"/>
                </a:solidFill>
                <a:effectLst/>
              </a:rPr>
              <a:t>preusmerjanje</a:t>
            </a:r>
            <a:r>
              <a:rPr lang="en-US" sz="2400" b="0" i="0" dirty="0">
                <a:solidFill>
                  <a:srgbClr val="085156"/>
                </a:solidFill>
                <a:effectLst/>
              </a:rPr>
              <a:t> </a:t>
            </a:r>
            <a:r>
              <a:rPr lang="en-US" sz="2400" b="0" i="0" dirty="0" err="1">
                <a:solidFill>
                  <a:srgbClr val="085156"/>
                </a:solidFill>
                <a:effectLst/>
              </a:rPr>
              <a:t>zavržene</a:t>
            </a:r>
            <a:r>
              <a:rPr lang="en-US" sz="2400" b="0" i="0" dirty="0">
                <a:solidFill>
                  <a:srgbClr val="085156"/>
                </a:solidFill>
                <a:effectLst/>
              </a:rPr>
              <a:t> </a:t>
            </a:r>
            <a:r>
              <a:rPr lang="en-US" sz="2400" b="0" i="0" dirty="0" err="1">
                <a:solidFill>
                  <a:srgbClr val="085156"/>
                </a:solidFill>
                <a:effectLst/>
              </a:rPr>
              <a:t>hrane</a:t>
            </a:r>
            <a:r>
              <a:rPr lang="en-US" sz="2400" b="0" i="0" dirty="0">
                <a:solidFill>
                  <a:srgbClr val="085156"/>
                </a:solidFill>
                <a:effectLst/>
              </a:rPr>
              <a:t>. </a:t>
            </a:r>
            <a:r>
              <a:rPr lang="en-US" sz="2400" b="0" i="0" dirty="0" err="1">
                <a:solidFill>
                  <a:srgbClr val="085156"/>
                </a:solidFill>
                <a:effectLst/>
              </a:rPr>
              <a:t>Vsaka</a:t>
            </a:r>
            <a:r>
              <a:rPr lang="en-US" sz="2400" b="0" i="0" dirty="0">
                <a:solidFill>
                  <a:srgbClr val="085156"/>
                </a:solidFill>
                <a:effectLst/>
              </a:rPr>
              <a:t> </a:t>
            </a:r>
            <a:r>
              <a:rPr lang="en-US" sz="2400" b="0" i="0" dirty="0" err="1">
                <a:solidFill>
                  <a:srgbClr val="085156"/>
                </a:solidFill>
                <a:effectLst/>
              </a:rPr>
              <a:t>stopnja</a:t>
            </a:r>
            <a:r>
              <a:rPr lang="en-US" sz="2400" b="0" i="0" dirty="0">
                <a:solidFill>
                  <a:srgbClr val="085156"/>
                </a:solidFill>
                <a:effectLst/>
              </a:rPr>
              <a:t> </a:t>
            </a:r>
            <a:r>
              <a:rPr lang="en-US" sz="2400" b="0" i="0" dirty="0" err="1">
                <a:solidFill>
                  <a:srgbClr val="085156"/>
                </a:solidFill>
                <a:effectLst/>
              </a:rPr>
              <a:t>hierarhije</a:t>
            </a:r>
            <a:r>
              <a:rPr lang="en-US" sz="2400" b="0" i="0" dirty="0">
                <a:solidFill>
                  <a:srgbClr val="085156"/>
                </a:solidFill>
                <a:effectLst/>
              </a:rPr>
              <a:t> </a:t>
            </a:r>
            <a:r>
              <a:rPr lang="en-US" sz="2400" b="0" i="0" dirty="0" err="1">
                <a:solidFill>
                  <a:srgbClr val="085156"/>
                </a:solidFill>
                <a:effectLst/>
              </a:rPr>
              <a:t>predelave</a:t>
            </a:r>
            <a:r>
              <a:rPr lang="en-US" sz="2400" b="0" i="0" dirty="0">
                <a:solidFill>
                  <a:srgbClr val="085156"/>
                </a:solidFill>
                <a:effectLst/>
              </a:rPr>
              <a:t> </a:t>
            </a:r>
            <a:r>
              <a:rPr lang="en-US" sz="2400" b="0" i="0" dirty="0" err="1">
                <a:solidFill>
                  <a:srgbClr val="085156"/>
                </a:solidFill>
                <a:effectLst/>
              </a:rPr>
              <a:t>hrane</a:t>
            </a:r>
            <a:r>
              <a:rPr lang="en-US" sz="2400" b="0" i="0" dirty="0">
                <a:solidFill>
                  <a:srgbClr val="085156"/>
                </a:solidFill>
                <a:effectLst/>
              </a:rPr>
              <a:t> se </a:t>
            </a:r>
            <a:r>
              <a:rPr lang="en-US" sz="2400" b="0" i="0" dirty="0" err="1">
                <a:solidFill>
                  <a:srgbClr val="085156"/>
                </a:solidFill>
                <a:effectLst/>
              </a:rPr>
              <a:t>osredotoča</a:t>
            </a:r>
            <a:r>
              <a:rPr lang="en-US" sz="2400" b="0" i="0" dirty="0">
                <a:solidFill>
                  <a:srgbClr val="085156"/>
                </a:solidFill>
                <a:effectLst/>
              </a:rPr>
              <a:t> na </a:t>
            </a:r>
            <a:r>
              <a:rPr lang="en-US" sz="2400" b="0" i="0" dirty="0" err="1">
                <a:solidFill>
                  <a:srgbClr val="085156"/>
                </a:solidFill>
                <a:effectLst/>
              </a:rPr>
              <a:t>različne</a:t>
            </a:r>
            <a:r>
              <a:rPr lang="en-US" sz="2400" b="0" i="0" dirty="0">
                <a:solidFill>
                  <a:srgbClr val="085156"/>
                </a:solidFill>
                <a:effectLst/>
              </a:rPr>
              <a:t> </a:t>
            </a:r>
            <a:r>
              <a:rPr lang="en-US" sz="2400" b="0" i="0" dirty="0" err="1">
                <a:solidFill>
                  <a:srgbClr val="085156"/>
                </a:solidFill>
                <a:effectLst/>
              </a:rPr>
              <a:t>strategije</a:t>
            </a:r>
            <a:r>
              <a:rPr lang="en-US" sz="2400" b="0" i="0" dirty="0">
                <a:solidFill>
                  <a:srgbClr val="085156"/>
                </a:solidFill>
                <a:effectLst/>
              </a:rPr>
              <a:t> </a:t>
            </a:r>
            <a:r>
              <a:rPr lang="en-US" sz="2400" b="0" i="0" dirty="0" err="1">
                <a:solidFill>
                  <a:srgbClr val="085156"/>
                </a:solidFill>
                <a:effectLst/>
              </a:rPr>
              <a:t>ravnanja</a:t>
            </a:r>
            <a:r>
              <a:rPr lang="en-US" sz="2400" b="0" i="0" dirty="0">
                <a:solidFill>
                  <a:srgbClr val="085156"/>
                </a:solidFill>
                <a:effectLst/>
              </a:rPr>
              <a:t> z </a:t>
            </a:r>
            <a:r>
              <a:rPr lang="en-US" sz="2400" b="0" i="0" dirty="0" err="1">
                <a:solidFill>
                  <a:srgbClr val="085156"/>
                </a:solidFill>
                <a:effectLst/>
              </a:rPr>
              <a:t>odpadno</a:t>
            </a:r>
            <a:r>
              <a:rPr lang="en-US" sz="2400" b="0" i="0" dirty="0">
                <a:solidFill>
                  <a:srgbClr val="085156"/>
                </a:solidFill>
                <a:effectLst/>
              </a:rPr>
              <a:t> </a:t>
            </a:r>
            <a:r>
              <a:rPr lang="en-US" sz="2400" b="0" i="0" dirty="0" err="1">
                <a:solidFill>
                  <a:srgbClr val="085156"/>
                </a:solidFill>
                <a:effectLst/>
              </a:rPr>
              <a:t>hrano</a:t>
            </a:r>
            <a:r>
              <a:rPr lang="en-US" sz="2400" b="0" i="0" dirty="0">
                <a:solidFill>
                  <a:srgbClr val="085156"/>
                </a:solidFill>
                <a:effectLst/>
              </a:rPr>
              <a:t>.</a:t>
            </a:r>
          </a:p>
          <a:p>
            <a:pPr algn="l"/>
            <a:endParaRPr lang="en-US" sz="2400" b="0" i="0" dirty="0">
              <a:solidFill>
                <a:srgbClr val="085156"/>
              </a:solidFill>
              <a:effectLst/>
            </a:endParaRPr>
          </a:p>
          <a:p>
            <a:pPr algn="l"/>
            <a:r>
              <a:rPr lang="en-US" sz="2400" b="0" i="0" dirty="0" err="1">
                <a:solidFill>
                  <a:srgbClr val="085156"/>
                </a:solidFill>
                <a:effectLst/>
              </a:rPr>
              <a:t>Najvišje</a:t>
            </a:r>
            <a:r>
              <a:rPr lang="en-US" sz="2400" b="0" i="0" dirty="0">
                <a:solidFill>
                  <a:srgbClr val="085156"/>
                </a:solidFill>
                <a:effectLst/>
              </a:rPr>
              <a:t> </a:t>
            </a:r>
            <a:r>
              <a:rPr lang="en-US" sz="2400" b="0" i="0" dirty="0" err="1">
                <a:solidFill>
                  <a:srgbClr val="085156"/>
                </a:solidFill>
                <a:effectLst/>
              </a:rPr>
              <a:t>ravni</a:t>
            </a:r>
            <a:r>
              <a:rPr lang="en-US" sz="2400" b="0" i="0" dirty="0">
                <a:solidFill>
                  <a:srgbClr val="085156"/>
                </a:solidFill>
                <a:effectLst/>
              </a:rPr>
              <a:t> </a:t>
            </a:r>
            <a:r>
              <a:rPr lang="en-US" sz="2400" b="0" i="0" dirty="0" err="1">
                <a:solidFill>
                  <a:srgbClr val="085156"/>
                </a:solidFill>
                <a:effectLst/>
              </a:rPr>
              <a:t>hierarhije</a:t>
            </a:r>
            <a:r>
              <a:rPr lang="en-US" sz="2400" b="0" i="0" dirty="0">
                <a:solidFill>
                  <a:srgbClr val="085156"/>
                </a:solidFill>
                <a:effectLst/>
              </a:rPr>
              <a:t> so </a:t>
            </a:r>
            <a:r>
              <a:rPr lang="en-US" sz="2400" b="0" i="0" dirty="0" err="1">
                <a:solidFill>
                  <a:srgbClr val="085156"/>
                </a:solidFill>
                <a:effectLst/>
              </a:rPr>
              <a:t>najboljši</a:t>
            </a:r>
            <a:r>
              <a:rPr lang="en-US" sz="2400" b="0" i="0" dirty="0">
                <a:solidFill>
                  <a:srgbClr val="085156"/>
                </a:solidFill>
                <a:effectLst/>
              </a:rPr>
              <a:t> </a:t>
            </a:r>
            <a:r>
              <a:rPr lang="en-US" sz="2400" b="0" i="0" dirty="0" err="1">
                <a:solidFill>
                  <a:srgbClr val="085156"/>
                </a:solidFill>
                <a:effectLst/>
              </a:rPr>
              <a:t>načini</a:t>
            </a:r>
            <a:r>
              <a:rPr lang="en-US" sz="2400" b="0" i="0" dirty="0">
                <a:solidFill>
                  <a:srgbClr val="085156"/>
                </a:solidFill>
                <a:effectLst/>
              </a:rPr>
              <a:t> za </a:t>
            </a:r>
            <a:r>
              <a:rPr lang="en-US" sz="2400" b="0" i="0" dirty="0" err="1">
                <a:solidFill>
                  <a:srgbClr val="085156"/>
                </a:solidFill>
                <a:effectLst/>
              </a:rPr>
              <a:t>preprečevanje</a:t>
            </a:r>
            <a:r>
              <a:rPr lang="en-US" sz="2400" b="0" i="0" dirty="0">
                <a:solidFill>
                  <a:srgbClr val="085156"/>
                </a:solidFill>
                <a:effectLst/>
              </a:rPr>
              <a:t> in </a:t>
            </a:r>
            <a:r>
              <a:rPr lang="en-US" sz="2400" b="0" i="0" dirty="0" err="1">
                <a:solidFill>
                  <a:srgbClr val="085156"/>
                </a:solidFill>
                <a:effectLst/>
              </a:rPr>
              <a:t>preusmerjanje</a:t>
            </a:r>
            <a:r>
              <a:rPr lang="en-US" sz="2400" b="0" i="0" dirty="0">
                <a:solidFill>
                  <a:srgbClr val="085156"/>
                </a:solidFill>
                <a:effectLst/>
              </a:rPr>
              <a:t> </a:t>
            </a:r>
            <a:r>
              <a:rPr lang="en-US" sz="2400" b="0" i="0" dirty="0" err="1">
                <a:solidFill>
                  <a:srgbClr val="085156"/>
                </a:solidFill>
                <a:effectLst/>
              </a:rPr>
              <a:t>zavržene</a:t>
            </a:r>
            <a:r>
              <a:rPr lang="en-US" sz="2400" b="0" i="0" dirty="0">
                <a:solidFill>
                  <a:srgbClr val="085156"/>
                </a:solidFill>
                <a:effectLst/>
              </a:rPr>
              <a:t> </a:t>
            </a:r>
            <a:r>
              <a:rPr lang="en-US" sz="2400" b="0" i="0" dirty="0" err="1">
                <a:solidFill>
                  <a:srgbClr val="085156"/>
                </a:solidFill>
                <a:effectLst/>
              </a:rPr>
              <a:t>hrane</a:t>
            </a:r>
            <a:r>
              <a:rPr lang="en-US" sz="2400" b="0" i="0" dirty="0">
                <a:solidFill>
                  <a:srgbClr val="085156"/>
                </a:solidFill>
                <a:effectLst/>
              </a:rPr>
              <a:t>, </a:t>
            </a:r>
            <a:r>
              <a:rPr lang="en-US" sz="2400" b="0" i="0" dirty="0" err="1">
                <a:solidFill>
                  <a:srgbClr val="085156"/>
                </a:solidFill>
                <a:effectLst/>
              </a:rPr>
              <a:t>saj</a:t>
            </a:r>
            <a:r>
              <a:rPr lang="en-US" sz="2400" b="0" i="0" dirty="0">
                <a:solidFill>
                  <a:srgbClr val="085156"/>
                </a:solidFill>
                <a:effectLst/>
              </a:rPr>
              <a:t> </a:t>
            </a:r>
            <a:r>
              <a:rPr lang="en-US" sz="2400" b="0" i="0" dirty="0" err="1">
                <a:solidFill>
                  <a:srgbClr val="085156"/>
                </a:solidFill>
                <a:effectLst/>
              </a:rPr>
              <a:t>prinašajo</a:t>
            </a:r>
            <a:r>
              <a:rPr lang="en-US" sz="2400" b="0" i="0" dirty="0">
                <a:solidFill>
                  <a:srgbClr val="085156"/>
                </a:solidFill>
                <a:effectLst/>
              </a:rPr>
              <a:t> </a:t>
            </a:r>
            <a:r>
              <a:rPr lang="en-US" sz="2400" b="0" i="0" dirty="0" err="1">
                <a:solidFill>
                  <a:srgbClr val="085156"/>
                </a:solidFill>
                <a:effectLst/>
              </a:rPr>
              <a:t>največ</a:t>
            </a:r>
            <a:r>
              <a:rPr lang="en-US" sz="2400" b="0" i="0" dirty="0">
                <a:solidFill>
                  <a:srgbClr val="085156"/>
                </a:solidFill>
                <a:effectLst/>
              </a:rPr>
              <a:t> </a:t>
            </a:r>
            <a:r>
              <a:rPr lang="en-US" sz="2400" b="0" i="0" dirty="0" err="1">
                <a:solidFill>
                  <a:srgbClr val="085156"/>
                </a:solidFill>
                <a:effectLst/>
              </a:rPr>
              <a:t>koristi</a:t>
            </a:r>
            <a:r>
              <a:rPr lang="en-US" sz="2400" b="0" i="0" dirty="0">
                <a:solidFill>
                  <a:srgbClr val="085156"/>
                </a:solidFill>
                <a:effectLst/>
              </a:rPr>
              <a:t> za </a:t>
            </a:r>
            <a:r>
              <a:rPr lang="en-US" sz="2400" b="0" i="0" dirty="0" err="1">
                <a:solidFill>
                  <a:srgbClr val="085156"/>
                </a:solidFill>
                <a:effectLst/>
              </a:rPr>
              <a:t>okolje</a:t>
            </a:r>
            <a:r>
              <a:rPr lang="en-US" sz="2400" b="0" i="0" dirty="0">
                <a:solidFill>
                  <a:srgbClr val="085156"/>
                </a:solidFill>
                <a:effectLst/>
              </a:rPr>
              <a:t>, </a:t>
            </a:r>
            <a:r>
              <a:rPr lang="en-US" sz="2400" b="0" i="0" dirty="0" err="1">
                <a:solidFill>
                  <a:srgbClr val="085156"/>
                </a:solidFill>
                <a:effectLst/>
              </a:rPr>
              <a:t>družbo</a:t>
            </a:r>
            <a:r>
              <a:rPr lang="en-US" sz="2400" b="0" i="0" dirty="0">
                <a:solidFill>
                  <a:srgbClr val="085156"/>
                </a:solidFill>
                <a:effectLst/>
              </a:rPr>
              <a:t> in </a:t>
            </a:r>
            <a:r>
              <a:rPr lang="en-US" sz="2400" b="0" i="0" dirty="0" err="1">
                <a:solidFill>
                  <a:srgbClr val="085156"/>
                </a:solidFill>
                <a:effectLst/>
              </a:rPr>
              <a:t>gospodarstvo</a:t>
            </a:r>
            <a:r>
              <a:rPr lang="en-US" sz="2400" b="0" i="0" dirty="0">
                <a:solidFill>
                  <a:srgbClr val="085156"/>
                </a:solidFill>
                <a:effectLst/>
              </a:rPr>
              <a:t>.</a:t>
            </a:r>
            <a:endParaRPr lang="en-IE" dirty="0"/>
          </a:p>
        </p:txBody>
      </p:sp>
    </p:spTree>
    <p:extLst>
      <p:ext uri="{BB962C8B-B14F-4D97-AF65-F5344CB8AC3E}">
        <p14:creationId xmlns:p14="http://schemas.microsoft.com/office/powerpoint/2010/main" val="3643991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A1C072-E616-478D-AF75-B603561FB68B}"/>
              </a:ext>
            </a:extLst>
          </p:cNvPr>
          <p:cNvSpPr>
            <a:spLocks noGrp="1"/>
          </p:cNvSpPr>
          <p:nvPr>
            <p:ph type="body" sz="quarter" idx="19"/>
          </p:nvPr>
        </p:nvSpPr>
        <p:spPr/>
        <p:txBody>
          <a:bodyPr/>
          <a:lstStyle/>
          <a:p>
            <a:r>
              <a:rPr lang="sl-SI" b="1" dirty="0"/>
              <a:t>Upravljanje z živilskimi odpadki </a:t>
            </a:r>
            <a:endParaRPr lang="en-US" b="1" dirty="0">
              <a:highlight>
                <a:srgbClr val="FFFF00"/>
              </a:highlight>
            </a:endParaRPr>
          </a:p>
          <a:p>
            <a:endParaRPr lang="en-IE" dirty="0"/>
          </a:p>
        </p:txBody>
      </p:sp>
      <p:sp>
        <p:nvSpPr>
          <p:cNvPr id="4" name="TextBox 3">
            <a:extLst>
              <a:ext uri="{FF2B5EF4-FFF2-40B4-BE49-F238E27FC236}">
                <a16:creationId xmlns:a16="http://schemas.microsoft.com/office/drawing/2014/main" id="{7AE4B20C-5B7F-44B0-AEDE-4DDA7B315868}"/>
              </a:ext>
            </a:extLst>
          </p:cNvPr>
          <p:cNvSpPr txBox="1"/>
          <p:nvPr/>
        </p:nvSpPr>
        <p:spPr>
          <a:xfrm>
            <a:off x="659958" y="1732218"/>
            <a:ext cx="4312602" cy="1754326"/>
          </a:xfrm>
          <a:prstGeom prst="rect">
            <a:avLst/>
          </a:prstGeom>
          <a:noFill/>
        </p:spPr>
        <p:txBody>
          <a:bodyPr wrap="square" rtlCol="0">
            <a:spAutoFit/>
          </a:bodyPr>
          <a:lstStyle/>
          <a:p>
            <a:pPr algn="ctr"/>
            <a:r>
              <a:rPr lang="sl-SI" altLang="en-US" sz="1800" b="1" dirty="0">
                <a:solidFill>
                  <a:srgbClr val="17A3A5"/>
                </a:solidFill>
                <a:latin typeface="Arial" panose="020B0604020202020204" pitchFamily="34" charset="0"/>
              </a:rPr>
              <a:t>PREPREČEVANJE</a:t>
            </a:r>
            <a:endParaRPr lang="en-IE" altLang="en-US" sz="1800" b="1" dirty="0">
              <a:solidFill>
                <a:srgbClr val="17A3A5"/>
              </a:solidFill>
              <a:latin typeface="Arial" panose="020B0604020202020204" pitchFamily="34" charset="0"/>
            </a:endParaRPr>
          </a:p>
          <a:p>
            <a:pPr algn="ctr"/>
            <a:r>
              <a:rPr lang="en-IE" altLang="en-US" sz="1800" dirty="0" err="1">
                <a:solidFill>
                  <a:srgbClr val="085156"/>
                </a:solidFill>
                <a:latin typeface="Arial" panose="020B0604020202020204" pitchFamily="34" charset="0"/>
              </a:rPr>
              <a:t>Zmanjšanje</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količine</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nastalih</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odpadkov</a:t>
            </a:r>
            <a:endParaRPr lang="en-IE" altLang="en-US" sz="1800" dirty="0">
              <a:solidFill>
                <a:srgbClr val="085156"/>
              </a:solidFill>
              <a:latin typeface="Arial" panose="020B0604020202020204" pitchFamily="34" charset="0"/>
            </a:endParaRPr>
          </a:p>
          <a:p>
            <a:pPr algn="ctr"/>
            <a:r>
              <a:rPr lang="en-IE" altLang="en-US" sz="1800" dirty="0" err="1">
                <a:solidFill>
                  <a:srgbClr val="085156"/>
                </a:solidFill>
                <a:latin typeface="Arial" panose="020B0604020202020204" pitchFamily="34" charset="0"/>
              </a:rPr>
              <a:t>Ponovna</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razdelitev</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presežkov</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hrane</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ljudem</a:t>
            </a:r>
            <a:r>
              <a:rPr lang="en-IE" altLang="en-US" sz="1800" dirty="0">
                <a:solidFill>
                  <a:srgbClr val="085156"/>
                </a:solidFill>
                <a:latin typeface="Arial" panose="020B0604020202020204" pitchFamily="34" charset="0"/>
              </a:rPr>
              <a:t>.</a:t>
            </a:r>
          </a:p>
          <a:p>
            <a:pPr algn="ctr"/>
            <a:r>
              <a:rPr lang="en-IE" altLang="en-US" sz="1800" dirty="0" err="1">
                <a:solidFill>
                  <a:srgbClr val="085156"/>
                </a:solidFill>
                <a:latin typeface="Arial" panose="020B0604020202020204" pitchFamily="34" charset="0"/>
              </a:rPr>
              <a:t>Ponovna</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razdelitev</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presežkov</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hrane</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brez</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predelave</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živini</a:t>
            </a:r>
            <a:endParaRPr lang="en-IE" dirty="0"/>
          </a:p>
        </p:txBody>
      </p:sp>
      <p:sp>
        <p:nvSpPr>
          <p:cNvPr id="5" name="TextBox 4">
            <a:extLst>
              <a:ext uri="{FF2B5EF4-FFF2-40B4-BE49-F238E27FC236}">
                <a16:creationId xmlns:a16="http://schemas.microsoft.com/office/drawing/2014/main" id="{0B55B12A-4996-4240-9E93-24BBDC01695D}"/>
              </a:ext>
            </a:extLst>
          </p:cNvPr>
          <p:cNvSpPr txBox="1"/>
          <p:nvPr/>
        </p:nvSpPr>
        <p:spPr>
          <a:xfrm>
            <a:off x="1089329" y="4102873"/>
            <a:ext cx="3625794" cy="1200329"/>
          </a:xfrm>
          <a:prstGeom prst="rect">
            <a:avLst/>
          </a:prstGeom>
          <a:noFill/>
        </p:spPr>
        <p:txBody>
          <a:bodyPr wrap="square" rtlCol="0">
            <a:spAutoFit/>
          </a:bodyPr>
          <a:lstStyle/>
          <a:p>
            <a:pPr algn="ctr"/>
            <a:r>
              <a:rPr lang="sl-SI" altLang="en-US" sz="1800" b="1" dirty="0">
                <a:solidFill>
                  <a:srgbClr val="085156"/>
                </a:solidFill>
                <a:latin typeface="Arial" panose="020B0604020202020204" pitchFamily="34" charset="0"/>
              </a:rPr>
              <a:t>RECIKLIRANJE</a:t>
            </a:r>
            <a:endParaRPr lang="en-IE" altLang="en-US" sz="1800" b="1" dirty="0">
              <a:solidFill>
                <a:srgbClr val="085156"/>
              </a:solidFill>
              <a:latin typeface="Arial" panose="020B0604020202020204" pitchFamily="34" charset="0"/>
            </a:endParaRPr>
          </a:p>
          <a:p>
            <a:pPr algn="ctr"/>
            <a:r>
              <a:rPr lang="en-IE" altLang="en-US" sz="1800" dirty="0" err="1">
                <a:solidFill>
                  <a:srgbClr val="085156"/>
                </a:solidFill>
                <a:latin typeface="Arial" panose="020B0604020202020204" pitchFamily="34" charset="0"/>
              </a:rPr>
              <a:t>Anaerobna</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digestija</a:t>
            </a:r>
            <a:r>
              <a:rPr lang="en-IE" altLang="en-US" sz="1800" dirty="0">
                <a:solidFill>
                  <a:srgbClr val="085156"/>
                </a:solidFill>
                <a:latin typeface="Arial" panose="020B0604020202020204" pitchFamily="34" charset="0"/>
              </a:rPr>
              <a:t> (</a:t>
            </a:r>
            <a:r>
              <a:rPr lang="sl-SI" altLang="en-US" sz="1800" dirty="0">
                <a:solidFill>
                  <a:srgbClr val="085156"/>
                </a:solidFill>
                <a:latin typeface="Arial" panose="020B0604020202020204" pitchFamily="34" charset="0"/>
              </a:rPr>
              <a:t>proizvodnja bioplina</a:t>
            </a:r>
            <a:r>
              <a:rPr lang="en-IE" altLang="en-US" sz="1800" dirty="0">
                <a:solidFill>
                  <a:srgbClr val="085156"/>
                </a:solidFill>
                <a:latin typeface="Arial" panose="020B0604020202020204" pitchFamily="34" charset="0"/>
              </a:rPr>
              <a:t>)</a:t>
            </a:r>
          </a:p>
          <a:p>
            <a:pPr algn="ctr"/>
            <a:r>
              <a:rPr lang="en-IE" altLang="en-US" sz="1800" dirty="0" err="1">
                <a:solidFill>
                  <a:srgbClr val="085156"/>
                </a:solidFill>
                <a:latin typeface="Arial" panose="020B0604020202020204" pitchFamily="34" charset="0"/>
              </a:rPr>
              <a:t>Kompostiranje</a:t>
            </a:r>
            <a:endParaRPr lang="en-IE" dirty="0"/>
          </a:p>
        </p:txBody>
      </p:sp>
      <p:sp>
        <p:nvSpPr>
          <p:cNvPr id="6" name="TextBox 5">
            <a:extLst>
              <a:ext uri="{FF2B5EF4-FFF2-40B4-BE49-F238E27FC236}">
                <a16:creationId xmlns:a16="http://schemas.microsoft.com/office/drawing/2014/main" id="{1F015DBA-7425-4FCE-8B41-6C0F57492D8D}"/>
              </a:ext>
            </a:extLst>
          </p:cNvPr>
          <p:cNvSpPr txBox="1"/>
          <p:nvPr/>
        </p:nvSpPr>
        <p:spPr>
          <a:xfrm>
            <a:off x="5215982" y="1861701"/>
            <a:ext cx="4019032" cy="1754326"/>
          </a:xfrm>
          <a:prstGeom prst="rect">
            <a:avLst/>
          </a:prstGeom>
          <a:noFill/>
        </p:spPr>
        <p:txBody>
          <a:bodyPr wrap="square" rtlCol="0">
            <a:spAutoFit/>
          </a:bodyPr>
          <a:lstStyle/>
          <a:p>
            <a:pPr algn="ctr"/>
            <a:r>
              <a:rPr lang="sl-SI" altLang="en-US" sz="1800" b="1" dirty="0">
                <a:solidFill>
                  <a:srgbClr val="F5C05B"/>
                </a:solidFill>
                <a:latin typeface="Arial" panose="020B0604020202020204" pitchFamily="34" charset="0"/>
              </a:rPr>
              <a:t>PONOVNA UPORABA</a:t>
            </a:r>
            <a:endParaRPr lang="en-IE" altLang="en-US" sz="1800" b="1" dirty="0">
              <a:solidFill>
                <a:srgbClr val="F5C05B"/>
              </a:solidFill>
              <a:latin typeface="Arial" panose="020B0604020202020204" pitchFamily="34" charset="0"/>
            </a:endParaRPr>
          </a:p>
          <a:p>
            <a:pPr algn="ctr"/>
            <a:r>
              <a:rPr lang="en-IE" altLang="en-US" sz="1800" dirty="0" err="1">
                <a:solidFill>
                  <a:srgbClr val="085156"/>
                </a:solidFill>
                <a:latin typeface="Arial" panose="020B0604020202020204" pitchFamily="34" charset="0"/>
              </a:rPr>
              <a:t>Predelava</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odpadkov</a:t>
            </a:r>
            <a:r>
              <a:rPr lang="en-IE" altLang="en-US" sz="1800" dirty="0">
                <a:solidFill>
                  <a:srgbClr val="085156"/>
                </a:solidFill>
                <a:latin typeface="Arial" panose="020B0604020202020204" pitchFamily="34" charset="0"/>
              </a:rPr>
              <a:t>/</a:t>
            </a:r>
            <a:r>
              <a:rPr lang="en-IE" altLang="en-US" sz="1800" dirty="0" err="1">
                <a:solidFill>
                  <a:srgbClr val="085156"/>
                </a:solidFill>
                <a:latin typeface="Arial" panose="020B0604020202020204" pitchFamily="34" charset="0"/>
              </a:rPr>
              <a:t>odvečne</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hrane</a:t>
            </a:r>
            <a:r>
              <a:rPr lang="en-IE" altLang="en-US" sz="1800" dirty="0">
                <a:solidFill>
                  <a:srgbClr val="085156"/>
                </a:solidFill>
                <a:latin typeface="Arial" panose="020B0604020202020204" pitchFamily="34" charset="0"/>
              </a:rPr>
              <a:t> za </a:t>
            </a:r>
            <a:r>
              <a:rPr lang="en-IE" altLang="en-US" sz="1800" dirty="0" err="1">
                <a:solidFill>
                  <a:srgbClr val="085156"/>
                </a:solidFill>
                <a:latin typeface="Arial" panose="020B0604020202020204" pitchFamily="34" charset="0"/>
              </a:rPr>
              <a:t>krmo</a:t>
            </a:r>
            <a:r>
              <a:rPr lang="en-IE" altLang="en-US" sz="1800" dirty="0">
                <a:solidFill>
                  <a:srgbClr val="085156"/>
                </a:solidFill>
                <a:latin typeface="Arial" panose="020B0604020202020204" pitchFamily="34" charset="0"/>
              </a:rPr>
              <a:t> za </a:t>
            </a:r>
            <a:r>
              <a:rPr lang="en-IE" altLang="en-US" sz="1800" dirty="0" err="1">
                <a:solidFill>
                  <a:srgbClr val="085156"/>
                </a:solidFill>
                <a:latin typeface="Arial" panose="020B0604020202020204" pitchFamily="34" charset="0"/>
              </a:rPr>
              <a:t>živino</a:t>
            </a:r>
            <a:endParaRPr lang="en-IE" altLang="en-US" sz="1800" dirty="0">
              <a:solidFill>
                <a:srgbClr val="085156"/>
              </a:solidFill>
              <a:latin typeface="Arial" panose="020B0604020202020204" pitchFamily="34" charset="0"/>
            </a:endParaRPr>
          </a:p>
          <a:p>
            <a:pPr algn="ctr"/>
            <a:r>
              <a:rPr lang="en-IE" altLang="en-US" sz="1800" dirty="0" err="1">
                <a:solidFill>
                  <a:srgbClr val="085156"/>
                </a:solidFill>
                <a:latin typeface="Arial" panose="020B0604020202020204" pitchFamily="34" charset="0"/>
              </a:rPr>
              <a:t>Domače</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kompostiranje</a:t>
            </a:r>
            <a:endParaRPr lang="en-IE" altLang="en-US" sz="1800" dirty="0">
              <a:solidFill>
                <a:srgbClr val="085156"/>
              </a:solidFill>
              <a:latin typeface="Arial" panose="020B0604020202020204" pitchFamily="34" charset="0"/>
            </a:endParaRPr>
          </a:p>
          <a:p>
            <a:pPr algn="ctr"/>
            <a:r>
              <a:rPr lang="en-IE" altLang="en-US" sz="1800" dirty="0" err="1">
                <a:solidFill>
                  <a:srgbClr val="085156"/>
                </a:solidFill>
                <a:latin typeface="Arial" panose="020B0604020202020204" pitchFamily="34" charset="0"/>
              </a:rPr>
              <a:t>Energija</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iz</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odpadkov</a:t>
            </a:r>
            <a:r>
              <a:rPr lang="en-IE" altLang="en-US" sz="1800" dirty="0">
                <a:solidFill>
                  <a:srgbClr val="085156"/>
                </a:solidFill>
                <a:latin typeface="Arial" panose="020B0604020202020204" pitchFamily="34" charset="0"/>
              </a:rPr>
              <a:t> (</a:t>
            </a:r>
            <a:r>
              <a:rPr lang="en-IE" altLang="en-US" sz="1800" dirty="0" err="1">
                <a:solidFill>
                  <a:srgbClr val="085156"/>
                </a:solidFill>
                <a:latin typeface="Arial" panose="020B0604020202020204" pitchFamily="34" charset="0"/>
              </a:rPr>
              <a:t>sežiganje</a:t>
            </a:r>
            <a:r>
              <a:rPr lang="en-IE" altLang="en-US" sz="1800" dirty="0">
                <a:solidFill>
                  <a:srgbClr val="085156"/>
                </a:solidFill>
                <a:latin typeface="Arial" panose="020B0604020202020204" pitchFamily="34" charset="0"/>
              </a:rPr>
              <a:t> in </a:t>
            </a:r>
            <a:r>
              <a:rPr lang="en-IE" altLang="en-US" sz="1800" dirty="0" err="1">
                <a:solidFill>
                  <a:srgbClr val="085156"/>
                </a:solidFill>
                <a:latin typeface="Arial" panose="020B0604020202020204" pitchFamily="34" charset="0"/>
              </a:rPr>
              <a:t>gorivo</a:t>
            </a:r>
            <a:r>
              <a:rPr lang="en-IE" altLang="en-US" sz="1800" dirty="0">
                <a:solidFill>
                  <a:srgbClr val="085156"/>
                </a:solidFill>
                <a:latin typeface="Arial" panose="020B0604020202020204" pitchFamily="34" charset="0"/>
              </a:rPr>
              <a:t>*)</a:t>
            </a:r>
            <a:endParaRPr lang="en-IE"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3" name="Ink 12">
                <a:extLst>
                  <a:ext uri="{FF2B5EF4-FFF2-40B4-BE49-F238E27FC236}">
                    <a16:creationId xmlns:a16="http://schemas.microsoft.com/office/drawing/2014/main" id="{18006940-C5CA-45F8-AAFB-226BFA0B021F}"/>
                  </a:ext>
                </a:extLst>
              </p14:cNvPr>
              <p14:cNvContentPartPr/>
              <p14:nvPr/>
            </p14:nvContentPartPr>
            <p14:xfrm>
              <a:off x="1494689" y="1685176"/>
              <a:ext cx="360" cy="360"/>
            </p14:xfrm>
          </p:contentPart>
        </mc:Choice>
        <mc:Fallback xmlns="">
          <p:pic>
            <p:nvPicPr>
              <p:cNvPr id="13" name="Ink 12">
                <a:extLst>
                  <a:ext uri="{FF2B5EF4-FFF2-40B4-BE49-F238E27FC236}">
                    <a16:creationId xmlns:a16="http://schemas.microsoft.com/office/drawing/2014/main" id="{18006940-C5CA-45F8-AAFB-226BFA0B021F}"/>
                  </a:ext>
                </a:extLst>
              </p:cNvPr>
              <p:cNvPicPr/>
              <p:nvPr/>
            </p:nvPicPr>
            <p:blipFill>
              <a:blip r:embed="rId3"/>
              <a:stretch>
                <a:fillRect/>
              </a:stretch>
            </p:blipFill>
            <p:spPr>
              <a:xfrm>
                <a:off x="1476689" y="1577176"/>
                <a:ext cx="36000" cy="216000"/>
              </a:xfrm>
              <a:prstGeom prst="rect">
                <a:avLst/>
              </a:prstGeom>
            </p:spPr>
          </p:pic>
        </mc:Fallback>
      </mc:AlternateContent>
      <p:sp>
        <p:nvSpPr>
          <p:cNvPr id="33" name="TextBox 32">
            <a:extLst>
              <a:ext uri="{FF2B5EF4-FFF2-40B4-BE49-F238E27FC236}">
                <a16:creationId xmlns:a16="http://schemas.microsoft.com/office/drawing/2014/main" id="{F91DB758-5638-418B-B3AC-44270F04A4A4}"/>
              </a:ext>
            </a:extLst>
          </p:cNvPr>
          <p:cNvSpPr txBox="1"/>
          <p:nvPr/>
        </p:nvSpPr>
        <p:spPr>
          <a:xfrm>
            <a:off x="5918421" y="4052829"/>
            <a:ext cx="2793558" cy="646331"/>
          </a:xfrm>
          <a:prstGeom prst="rect">
            <a:avLst/>
          </a:prstGeom>
          <a:noFill/>
        </p:spPr>
        <p:txBody>
          <a:bodyPr wrap="square" rtlCol="0">
            <a:spAutoFit/>
          </a:bodyPr>
          <a:lstStyle/>
          <a:p>
            <a:pPr algn="ctr"/>
            <a:r>
              <a:rPr lang="sl-SI" altLang="en-US" sz="1800" b="1" dirty="0">
                <a:solidFill>
                  <a:srgbClr val="406F70"/>
                </a:solidFill>
                <a:latin typeface="Arial" panose="020B0604020202020204" pitchFamily="34" charset="0"/>
              </a:rPr>
              <a:t>ODSTRANJEVANJE</a:t>
            </a:r>
            <a:endParaRPr lang="en-IE" altLang="en-US" sz="1800" b="1" dirty="0">
              <a:solidFill>
                <a:srgbClr val="406F70"/>
              </a:solidFill>
              <a:latin typeface="Arial" panose="020B0604020202020204" pitchFamily="34" charset="0"/>
            </a:endParaRPr>
          </a:p>
          <a:p>
            <a:pPr algn="ctr"/>
            <a:r>
              <a:rPr lang="sl-SI" altLang="en-US" sz="1800" dirty="0">
                <a:solidFill>
                  <a:srgbClr val="085156"/>
                </a:solidFill>
                <a:latin typeface="Arial" panose="020B0604020202020204" pitchFamily="34" charset="0"/>
              </a:rPr>
              <a:t>Odlagališča</a:t>
            </a:r>
            <a:endParaRPr lang="en-IE" altLang="en-US" sz="1800" dirty="0">
              <a:solidFill>
                <a:srgbClr val="085156"/>
              </a:solidFill>
              <a:latin typeface="Arial" panose="020B0604020202020204" pitchFamily="34" charset="0"/>
            </a:endParaRPr>
          </a:p>
        </p:txBody>
      </p:sp>
      <p:cxnSp>
        <p:nvCxnSpPr>
          <p:cNvPr id="11" name="Straight Connector 10">
            <a:extLst>
              <a:ext uri="{FF2B5EF4-FFF2-40B4-BE49-F238E27FC236}">
                <a16:creationId xmlns:a16="http://schemas.microsoft.com/office/drawing/2014/main" id="{FE87EE13-C834-441C-8AD2-BBF05B694B63}"/>
              </a:ext>
            </a:extLst>
          </p:cNvPr>
          <p:cNvCxnSpPr>
            <a:cxnSpLocks/>
          </p:cNvCxnSpPr>
          <p:nvPr/>
        </p:nvCxnSpPr>
        <p:spPr>
          <a:xfrm>
            <a:off x="562038" y="1601180"/>
            <a:ext cx="26435" cy="4233596"/>
          </a:xfrm>
          <a:prstGeom prst="line">
            <a:avLst/>
          </a:prstGeom>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493D19CE-13FB-45D9-9FDA-442B36D62D44}"/>
              </a:ext>
            </a:extLst>
          </p:cNvPr>
          <p:cNvCxnSpPr>
            <a:cxnSpLocks/>
          </p:cNvCxnSpPr>
          <p:nvPr/>
        </p:nvCxnSpPr>
        <p:spPr>
          <a:xfrm>
            <a:off x="5020056" y="1634515"/>
            <a:ext cx="0" cy="4062197"/>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Straight Connector 16">
            <a:extLst>
              <a:ext uri="{FF2B5EF4-FFF2-40B4-BE49-F238E27FC236}">
                <a16:creationId xmlns:a16="http://schemas.microsoft.com/office/drawing/2014/main" id="{89B4A4DC-3CFB-4572-B139-4EC65A036578}"/>
              </a:ext>
            </a:extLst>
          </p:cNvPr>
          <p:cNvCxnSpPr>
            <a:cxnSpLocks/>
          </p:cNvCxnSpPr>
          <p:nvPr/>
        </p:nvCxnSpPr>
        <p:spPr>
          <a:xfrm flipH="1">
            <a:off x="9430939" y="1634515"/>
            <a:ext cx="2" cy="4211472"/>
          </a:xfrm>
          <a:prstGeom prst="line">
            <a:avLst/>
          </a:prstGeom>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24C35ED9-F358-4AC9-A3AF-0ACAA62555A0}"/>
              </a:ext>
            </a:extLst>
          </p:cNvPr>
          <p:cNvCxnSpPr>
            <a:cxnSpLocks/>
          </p:cNvCxnSpPr>
          <p:nvPr/>
        </p:nvCxnSpPr>
        <p:spPr>
          <a:xfrm>
            <a:off x="579602" y="1592036"/>
            <a:ext cx="885133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Straight Connector 23">
            <a:extLst>
              <a:ext uri="{FF2B5EF4-FFF2-40B4-BE49-F238E27FC236}">
                <a16:creationId xmlns:a16="http://schemas.microsoft.com/office/drawing/2014/main" id="{154685D7-6288-46ED-A3B1-EAE7013FDC08}"/>
              </a:ext>
            </a:extLst>
          </p:cNvPr>
          <p:cNvCxnSpPr>
            <a:cxnSpLocks/>
          </p:cNvCxnSpPr>
          <p:nvPr/>
        </p:nvCxnSpPr>
        <p:spPr>
          <a:xfrm>
            <a:off x="579600" y="5845987"/>
            <a:ext cx="8851339"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8977D1C4-67D9-4486-A9E4-FA7E39EEFBC3}"/>
              </a:ext>
            </a:extLst>
          </p:cNvPr>
          <p:cNvCxnSpPr>
            <a:cxnSpLocks/>
          </p:cNvCxnSpPr>
          <p:nvPr/>
        </p:nvCxnSpPr>
        <p:spPr>
          <a:xfrm>
            <a:off x="594386" y="3722404"/>
            <a:ext cx="8851339"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870034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B92E7-4B9F-4103-8349-1A86DE2FA29B}"/>
              </a:ext>
            </a:extLst>
          </p:cNvPr>
          <p:cNvSpPr>
            <a:spLocks noGrp="1"/>
          </p:cNvSpPr>
          <p:nvPr>
            <p:ph type="body" sz="quarter" idx="19"/>
          </p:nvPr>
        </p:nvSpPr>
        <p:spPr>
          <a:xfrm>
            <a:off x="412625" y="446087"/>
            <a:ext cx="8857251" cy="603485"/>
          </a:xfrm>
        </p:spPr>
        <p:txBody>
          <a:bodyPr>
            <a:normAutofit/>
          </a:bodyPr>
          <a:lstStyle/>
          <a:p>
            <a:r>
              <a:rPr lang="sl-SI" b="1" dirty="0">
                <a:solidFill>
                  <a:srgbClr val="F5C05B"/>
                </a:solidFill>
              </a:rPr>
              <a:t>NAJBOLJŠI NASVETI za kuhinje </a:t>
            </a:r>
            <a:r>
              <a:rPr lang="en-US" b="1" dirty="0">
                <a:solidFill>
                  <a:srgbClr val="F5C05B"/>
                </a:solidFill>
              </a:rPr>
              <a:t>…</a:t>
            </a:r>
            <a:endParaRPr lang="en-IE" b="1" dirty="0">
              <a:solidFill>
                <a:srgbClr val="F5C05B"/>
              </a:solidFill>
            </a:endParaRPr>
          </a:p>
        </p:txBody>
      </p:sp>
      <p:sp>
        <p:nvSpPr>
          <p:cNvPr id="3" name="Text Placeholder 2">
            <a:extLst>
              <a:ext uri="{FF2B5EF4-FFF2-40B4-BE49-F238E27FC236}">
                <a16:creationId xmlns:a16="http://schemas.microsoft.com/office/drawing/2014/main" id="{CCD0D876-EA98-440F-8352-FC72845543A8}"/>
              </a:ext>
            </a:extLst>
          </p:cNvPr>
          <p:cNvSpPr>
            <a:spLocks noGrp="1"/>
          </p:cNvSpPr>
          <p:nvPr>
            <p:ph type="body" sz="quarter" idx="20"/>
          </p:nvPr>
        </p:nvSpPr>
        <p:spPr>
          <a:xfrm>
            <a:off x="246833" y="1154347"/>
            <a:ext cx="9885045" cy="4786684"/>
          </a:xfrm>
        </p:spPr>
        <p:txBody>
          <a:bodyPr/>
          <a:lstStyle/>
          <a:p>
            <a:pPr marL="342900" indent="-342900" algn="l">
              <a:buFont typeface="Arial" panose="020B0604020202020204" pitchFamily="34" charset="0"/>
              <a:buChar char="•"/>
            </a:pPr>
            <a:r>
              <a:rPr lang="en-US" b="1" i="0" dirty="0">
                <a:solidFill>
                  <a:srgbClr val="085156"/>
                </a:solidFill>
                <a:effectLst/>
              </a:rPr>
              <a:t>Naredite </a:t>
            </a:r>
            <a:r>
              <a:rPr lang="en-US" b="1" i="0" dirty="0" err="1">
                <a:solidFill>
                  <a:srgbClr val="085156"/>
                </a:solidFill>
                <a:effectLst/>
              </a:rPr>
              <a:t>seznam</a:t>
            </a:r>
            <a:r>
              <a:rPr lang="en-US" b="1" i="0" dirty="0">
                <a:solidFill>
                  <a:srgbClr val="085156"/>
                </a:solidFill>
                <a:effectLst/>
              </a:rPr>
              <a:t> </a:t>
            </a:r>
            <a:r>
              <a:rPr lang="en-US" i="0" dirty="0">
                <a:solidFill>
                  <a:srgbClr val="085156"/>
                </a:solidFill>
                <a:effectLst/>
              </a:rPr>
              <a:t>- </a:t>
            </a:r>
            <a:r>
              <a:rPr lang="en-US" i="0" dirty="0" err="1">
                <a:solidFill>
                  <a:srgbClr val="085156"/>
                </a:solidFill>
                <a:effectLst/>
              </a:rPr>
              <a:t>Načrtujte</a:t>
            </a:r>
            <a:r>
              <a:rPr lang="en-US" i="0" dirty="0">
                <a:solidFill>
                  <a:srgbClr val="085156"/>
                </a:solidFill>
                <a:effectLst/>
              </a:rPr>
              <a:t> </a:t>
            </a:r>
            <a:r>
              <a:rPr lang="en-US" i="0" dirty="0" err="1">
                <a:solidFill>
                  <a:srgbClr val="085156"/>
                </a:solidFill>
                <a:effectLst/>
              </a:rPr>
              <a:t>jedilnike</a:t>
            </a:r>
            <a:r>
              <a:rPr lang="en-US" i="0" dirty="0">
                <a:solidFill>
                  <a:srgbClr val="085156"/>
                </a:solidFill>
                <a:effectLst/>
              </a:rPr>
              <a:t> in </a:t>
            </a:r>
            <a:r>
              <a:rPr lang="en-US" i="0" dirty="0" err="1">
                <a:solidFill>
                  <a:srgbClr val="085156"/>
                </a:solidFill>
                <a:effectLst/>
              </a:rPr>
              <a:t>naredite</a:t>
            </a:r>
            <a:r>
              <a:rPr lang="en-US" i="0" dirty="0">
                <a:solidFill>
                  <a:srgbClr val="085156"/>
                </a:solidFill>
                <a:effectLst/>
              </a:rPr>
              <a:t> </a:t>
            </a:r>
            <a:r>
              <a:rPr lang="en-US" i="0" dirty="0" err="1">
                <a:solidFill>
                  <a:srgbClr val="085156"/>
                </a:solidFill>
                <a:effectLst/>
              </a:rPr>
              <a:t>seznam</a:t>
            </a:r>
            <a:r>
              <a:rPr lang="en-US" i="0" dirty="0">
                <a:solidFill>
                  <a:srgbClr val="085156"/>
                </a:solidFill>
                <a:effectLst/>
              </a:rPr>
              <a:t> </a:t>
            </a:r>
            <a:r>
              <a:rPr lang="en-US" i="0" dirty="0" err="1">
                <a:solidFill>
                  <a:srgbClr val="085156"/>
                </a:solidFill>
                <a:effectLst/>
              </a:rPr>
              <a:t>sestavin</a:t>
            </a:r>
            <a:r>
              <a:rPr lang="en-US" i="0" dirty="0">
                <a:solidFill>
                  <a:srgbClr val="085156"/>
                </a:solidFill>
                <a:effectLst/>
              </a:rPr>
              <a:t> </a:t>
            </a:r>
            <a:r>
              <a:rPr lang="en-US" i="0" dirty="0" err="1">
                <a:solidFill>
                  <a:srgbClr val="085156"/>
                </a:solidFill>
                <a:effectLst/>
              </a:rPr>
              <a:t>ali</a:t>
            </a:r>
            <a:r>
              <a:rPr lang="en-US" i="0" dirty="0">
                <a:solidFill>
                  <a:srgbClr val="085156"/>
                </a:solidFill>
                <a:effectLst/>
              </a:rPr>
              <a:t> </a:t>
            </a:r>
            <a:r>
              <a:rPr lang="en-US" i="0" dirty="0" err="1">
                <a:solidFill>
                  <a:srgbClr val="085156"/>
                </a:solidFill>
                <a:effectLst/>
              </a:rPr>
              <a:t>zalog</a:t>
            </a:r>
            <a:r>
              <a:rPr lang="en-US" i="0" dirty="0">
                <a:solidFill>
                  <a:srgbClr val="085156"/>
                </a:solidFill>
                <a:effectLst/>
              </a:rPr>
              <a:t>, ki </a:t>
            </a:r>
            <a:r>
              <a:rPr lang="en-US" i="0" dirty="0" err="1">
                <a:solidFill>
                  <a:srgbClr val="085156"/>
                </a:solidFill>
                <a:effectLst/>
              </a:rPr>
              <a:t>jih</a:t>
            </a:r>
            <a:r>
              <a:rPr lang="en-US" i="0" dirty="0">
                <a:solidFill>
                  <a:srgbClr val="085156"/>
                </a:solidFill>
                <a:effectLst/>
              </a:rPr>
              <a:t> </a:t>
            </a:r>
            <a:r>
              <a:rPr lang="en-US" i="0" dirty="0" err="1">
                <a:solidFill>
                  <a:srgbClr val="085156"/>
                </a:solidFill>
                <a:effectLst/>
              </a:rPr>
              <a:t>boste</a:t>
            </a:r>
            <a:r>
              <a:rPr lang="en-US" i="0" dirty="0">
                <a:solidFill>
                  <a:srgbClr val="085156"/>
                </a:solidFill>
                <a:effectLst/>
              </a:rPr>
              <a:t> </a:t>
            </a:r>
            <a:r>
              <a:rPr lang="en-US" i="0" dirty="0" err="1">
                <a:solidFill>
                  <a:srgbClr val="085156"/>
                </a:solidFill>
                <a:effectLst/>
              </a:rPr>
              <a:t>potrebovali</a:t>
            </a:r>
            <a:r>
              <a:rPr lang="en-US" i="0" dirty="0">
                <a:solidFill>
                  <a:srgbClr val="085156"/>
                </a:solidFill>
                <a:effectLst/>
              </a:rPr>
              <a:t>. </a:t>
            </a:r>
            <a:r>
              <a:rPr lang="en-US" i="0" dirty="0" err="1">
                <a:solidFill>
                  <a:srgbClr val="085156"/>
                </a:solidFill>
                <a:effectLst/>
              </a:rPr>
              <a:t>Naročite</a:t>
            </a:r>
            <a:r>
              <a:rPr lang="en-US" i="0" dirty="0">
                <a:solidFill>
                  <a:srgbClr val="085156"/>
                </a:solidFill>
                <a:effectLst/>
              </a:rPr>
              <a:t> </a:t>
            </a:r>
            <a:r>
              <a:rPr lang="en-US" i="0" dirty="0" err="1">
                <a:solidFill>
                  <a:srgbClr val="085156"/>
                </a:solidFill>
                <a:effectLst/>
              </a:rPr>
              <a:t>zaloge</a:t>
            </a:r>
            <a:r>
              <a:rPr lang="en-US" i="0" dirty="0">
                <a:solidFill>
                  <a:srgbClr val="085156"/>
                </a:solidFill>
                <a:effectLst/>
              </a:rPr>
              <a:t> s </a:t>
            </a:r>
            <a:r>
              <a:rPr lang="en-US" i="0" dirty="0" err="1">
                <a:solidFill>
                  <a:srgbClr val="085156"/>
                </a:solidFill>
                <a:effectLst/>
              </a:rPr>
              <a:t>seznama</a:t>
            </a:r>
            <a:r>
              <a:rPr lang="en-US" i="0" dirty="0">
                <a:solidFill>
                  <a:srgbClr val="085156"/>
                </a:solidFill>
                <a:effectLst/>
              </a:rPr>
              <a:t> in </a:t>
            </a:r>
            <a:r>
              <a:rPr lang="en-US" i="0" dirty="0" err="1">
                <a:solidFill>
                  <a:srgbClr val="085156"/>
                </a:solidFill>
                <a:effectLst/>
              </a:rPr>
              <a:t>naročite</a:t>
            </a:r>
            <a:r>
              <a:rPr lang="en-US" i="0" dirty="0">
                <a:solidFill>
                  <a:srgbClr val="085156"/>
                </a:solidFill>
                <a:effectLst/>
              </a:rPr>
              <a:t> </a:t>
            </a:r>
            <a:r>
              <a:rPr lang="en-US" i="0" dirty="0" err="1">
                <a:solidFill>
                  <a:srgbClr val="085156"/>
                </a:solidFill>
                <a:effectLst/>
              </a:rPr>
              <a:t>samo</a:t>
            </a:r>
            <a:r>
              <a:rPr lang="en-US" i="0" dirty="0">
                <a:solidFill>
                  <a:srgbClr val="085156"/>
                </a:solidFill>
                <a:effectLst/>
              </a:rPr>
              <a:t> </a:t>
            </a:r>
            <a:r>
              <a:rPr lang="en-US" i="0" dirty="0" err="1">
                <a:solidFill>
                  <a:srgbClr val="085156"/>
                </a:solidFill>
                <a:effectLst/>
              </a:rPr>
              <a:t>tisto</a:t>
            </a:r>
            <a:r>
              <a:rPr lang="en-US" i="0" dirty="0">
                <a:solidFill>
                  <a:srgbClr val="085156"/>
                </a:solidFill>
                <a:effectLst/>
              </a:rPr>
              <a:t>, </a:t>
            </a:r>
            <a:r>
              <a:rPr lang="en-US" i="0" dirty="0" err="1">
                <a:solidFill>
                  <a:srgbClr val="085156"/>
                </a:solidFill>
                <a:effectLst/>
              </a:rPr>
              <a:t>kar</a:t>
            </a:r>
            <a:r>
              <a:rPr lang="en-US" i="0" dirty="0">
                <a:solidFill>
                  <a:srgbClr val="085156"/>
                </a:solidFill>
                <a:effectLst/>
              </a:rPr>
              <a:t> je v </a:t>
            </a:r>
            <a:r>
              <a:rPr lang="en-US" i="0" dirty="0" err="1">
                <a:solidFill>
                  <a:srgbClr val="085156"/>
                </a:solidFill>
                <a:effectLst/>
              </a:rPr>
              <a:t>načrtu</a:t>
            </a:r>
            <a:r>
              <a:rPr lang="en-US" i="0" dirty="0">
                <a:solidFill>
                  <a:srgbClr val="085156"/>
                </a:solidFill>
                <a:effectLst/>
              </a:rPr>
              <a:t>, s </a:t>
            </a:r>
            <a:r>
              <a:rPr lang="en-US" i="0" dirty="0" err="1">
                <a:solidFill>
                  <a:srgbClr val="085156"/>
                </a:solidFill>
                <a:effectLst/>
              </a:rPr>
              <a:t>čimer</a:t>
            </a:r>
            <a:r>
              <a:rPr lang="en-US" i="0" dirty="0">
                <a:solidFill>
                  <a:srgbClr val="085156"/>
                </a:solidFill>
                <a:effectLst/>
              </a:rPr>
              <a:t> </a:t>
            </a:r>
            <a:r>
              <a:rPr lang="en-US" i="0" dirty="0" err="1">
                <a:solidFill>
                  <a:srgbClr val="085156"/>
                </a:solidFill>
                <a:effectLst/>
              </a:rPr>
              <a:t>preprečite</a:t>
            </a:r>
            <a:r>
              <a:rPr lang="en-US" i="0" dirty="0">
                <a:solidFill>
                  <a:srgbClr val="085156"/>
                </a:solidFill>
                <a:effectLst/>
              </a:rPr>
              <a:t>, da bi </a:t>
            </a:r>
            <a:r>
              <a:rPr lang="en-US" i="0" dirty="0" err="1">
                <a:solidFill>
                  <a:srgbClr val="085156"/>
                </a:solidFill>
                <a:effectLst/>
              </a:rPr>
              <a:t>zavrgli</a:t>
            </a:r>
            <a:r>
              <a:rPr lang="en-US" i="0" dirty="0">
                <a:solidFill>
                  <a:srgbClr val="085156"/>
                </a:solidFill>
                <a:effectLst/>
              </a:rPr>
              <a:t> </a:t>
            </a:r>
            <a:r>
              <a:rPr lang="en-US" i="0" dirty="0" err="1">
                <a:solidFill>
                  <a:srgbClr val="085156"/>
                </a:solidFill>
                <a:effectLst/>
              </a:rPr>
              <a:t>neuporabljeno</a:t>
            </a:r>
            <a:r>
              <a:rPr lang="en-US" i="0" dirty="0">
                <a:solidFill>
                  <a:srgbClr val="085156"/>
                </a:solidFill>
                <a:effectLst/>
              </a:rPr>
              <a:t> </a:t>
            </a:r>
            <a:r>
              <a:rPr lang="en-US" i="0" dirty="0" err="1">
                <a:solidFill>
                  <a:srgbClr val="085156"/>
                </a:solidFill>
                <a:effectLst/>
              </a:rPr>
              <a:t>hrano</a:t>
            </a:r>
            <a:r>
              <a:rPr lang="en-US" i="0" dirty="0">
                <a:solidFill>
                  <a:srgbClr val="085156"/>
                </a:solidFill>
                <a:effectLst/>
              </a:rPr>
              <a:t>.</a:t>
            </a:r>
          </a:p>
          <a:p>
            <a:pPr marL="342900" indent="-342900" algn="l">
              <a:buFont typeface="Arial" panose="020B0604020202020204" pitchFamily="34" charset="0"/>
              <a:buChar char="•"/>
            </a:pPr>
            <a:r>
              <a:rPr lang="en-US" b="1" i="0" dirty="0">
                <a:solidFill>
                  <a:srgbClr val="085156"/>
                </a:solidFill>
                <a:effectLst/>
              </a:rPr>
              <a:t>Ne </a:t>
            </a:r>
            <a:r>
              <a:rPr lang="en-US" b="1" i="0" dirty="0" err="1">
                <a:solidFill>
                  <a:srgbClr val="085156"/>
                </a:solidFill>
                <a:effectLst/>
              </a:rPr>
              <a:t>glejte</a:t>
            </a:r>
            <a:r>
              <a:rPr lang="en-US" b="1" i="0" dirty="0">
                <a:solidFill>
                  <a:srgbClr val="085156"/>
                </a:solidFill>
                <a:effectLst/>
              </a:rPr>
              <a:t> na </a:t>
            </a:r>
            <a:r>
              <a:rPr lang="sl-SI" b="1" i="0" dirty="0">
                <a:solidFill>
                  <a:srgbClr val="085156"/>
                </a:solidFill>
                <a:effectLst/>
              </a:rPr>
              <a:t>nepravilnosti</a:t>
            </a:r>
            <a:r>
              <a:rPr lang="en-US" b="1" i="0" dirty="0">
                <a:solidFill>
                  <a:srgbClr val="085156"/>
                </a:solidFill>
                <a:effectLst/>
              </a:rPr>
              <a:t> </a:t>
            </a:r>
            <a:r>
              <a:rPr lang="en-US" i="0" dirty="0">
                <a:solidFill>
                  <a:srgbClr val="085156"/>
                </a:solidFill>
                <a:effectLst/>
              </a:rPr>
              <a:t>- </a:t>
            </a:r>
            <a:r>
              <a:rPr lang="en-US" i="0" dirty="0" err="1">
                <a:solidFill>
                  <a:srgbClr val="085156"/>
                </a:solidFill>
                <a:effectLst/>
              </a:rPr>
              <a:t>Razbarvano</a:t>
            </a:r>
            <a:r>
              <a:rPr lang="en-US" i="0" dirty="0">
                <a:solidFill>
                  <a:srgbClr val="085156"/>
                </a:solidFill>
                <a:effectLst/>
              </a:rPr>
              <a:t> </a:t>
            </a:r>
            <a:r>
              <a:rPr lang="en-US" i="0" dirty="0" err="1">
                <a:solidFill>
                  <a:srgbClr val="085156"/>
                </a:solidFill>
                <a:effectLst/>
              </a:rPr>
              <a:t>ali</a:t>
            </a:r>
            <a:r>
              <a:rPr lang="en-US" i="0" dirty="0">
                <a:solidFill>
                  <a:srgbClr val="085156"/>
                </a:solidFill>
                <a:effectLst/>
              </a:rPr>
              <a:t> </a:t>
            </a:r>
            <a:r>
              <a:rPr lang="en-US" i="0" dirty="0" err="1">
                <a:solidFill>
                  <a:srgbClr val="085156"/>
                </a:solidFill>
                <a:effectLst/>
              </a:rPr>
              <a:t>nepravilno</a:t>
            </a:r>
            <a:r>
              <a:rPr lang="en-US" i="0" dirty="0">
                <a:solidFill>
                  <a:srgbClr val="085156"/>
                </a:solidFill>
                <a:effectLst/>
              </a:rPr>
              <a:t> </a:t>
            </a:r>
            <a:r>
              <a:rPr lang="en-US" i="0" dirty="0" err="1">
                <a:solidFill>
                  <a:srgbClr val="085156"/>
                </a:solidFill>
                <a:effectLst/>
              </a:rPr>
              <a:t>oblikovano</a:t>
            </a:r>
            <a:r>
              <a:rPr lang="en-US" i="0" dirty="0">
                <a:solidFill>
                  <a:srgbClr val="085156"/>
                </a:solidFill>
                <a:effectLst/>
              </a:rPr>
              <a:t> </a:t>
            </a:r>
            <a:r>
              <a:rPr lang="en-US" i="0" dirty="0" err="1">
                <a:solidFill>
                  <a:srgbClr val="085156"/>
                </a:solidFill>
                <a:effectLst/>
              </a:rPr>
              <a:t>sadje</a:t>
            </a:r>
            <a:r>
              <a:rPr lang="en-US" i="0" dirty="0">
                <a:solidFill>
                  <a:srgbClr val="085156"/>
                </a:solidFill>
                <a:effectLst/>
              </a:rPr>
              <a:t> in </a:t>
            </a:r>
            <a:r>
              <a:rPr lang="en-US" i="0" dirty="0" err="1">
                <a:solidFill>
                  <a:srgbClr val="085156"/>
                </a:solidFill>
                <a:effectLst/>
              </a:rPr>
              <a:t>zelenjava</a:t>
            </a:r>
            <a:r>
              <a:rPr lang="en-US" i="0" dirty="0">
                <a:solidFill>
                  <a:srgbClr val="085156"/>
                </a:solidFill>
                <a:effectLst/>
              </a:rPr>
              <a:t> </a:t>
            </a:r>
            <a:r>
              <a:rPr lang="en-US" i="0" dirty="0" err="1">
                <a:solidFill>
                  <a:srgbClr val="085156"/>
                </a:solidFill>
                <a:effectLst/>
              </a:rPr>
              <a:t>sta</a:t>
            </a:r>
            <a:r>
              <a:rPr lang="en-US" i="0" dirty="0">
                <a:solidFill>
                  <a:srgbClr val="085156"/>
                </a:solidFill>
                <a:effectLst/>
              </a:rPr>
              <a:t> </a:t>
            </a:r>
            <a:r>
              <a:rPr lang="en-US" i="0" dirty="0" err="1">
                <a:solidFill>
                  <a:srgbClr val="085156"/>
                </a:solidFill>
                <a:effectLst/>
              </a:rPr>
              <a:t>običajno</a:t>
            </a:r>
            <a:r>
              <a:rPr lang="en-US" i="0" dirty="0">
                <a:solidFill>
                  <a:srgbClr val="085156"/>
                </a:solidFill>
                <a:effectLst/>
              </a:rPr>
              <a:t> </a:t>
            </a:r>
            <a:r>
              <a:rPr lang="en-US" i="0" dirty="0" err="1">
                <a:solidFill>
                  <a:srgbClr val="085156"/>
                </a:solidFill>
                <a:effectLst/>
              </a:rPr>
              <a:t>prav</a:t>
            </a:r>
            <a:r>
              <a:rPr lang="en-US" i="0" dirty="0">
                <a:solidFill>
                  <a:srgbClr val="085156"/>
                </a:solidFill>
                <a:effectLst/>
              </a:rPr>
              <a:t> </a:t>
            </a:r>
            <a:r>
              <a:rPr lang="en-US" i="0" dirty="0" err="1">
                <a:solidFill>
                  <a:srgbClr val="085156"/>
                </a:solidFill>
                <a:effectLst/>
              </a:rPr>
              <a:t>tako</a:t>
            </a:r>
            <a:r>
              <a:rPr lang="en-US" i="0" dirty="0">
                <a:solidFill>
                  <a:srgbClr val="085156"/>
                </a:solidFill>
                <a:effectLst/>
              </a:rPr>
              <a:t> </a:t>
            </a:r>
            <a:r>
              <a:rPr lang="en-US" i="0" dirty="0" err="1">
                <a:solidFill>
                  <a:srgbClr val="085156"/>
                </a:solidFill>
                <a:effectLst/>
              </a:rPr>
              <a:t>okusna</a:t>
            </a:r>
            <a:r>
              <a:rPr lang="en-US" i="0" dirty="0">
                <a:solidFill>
                  <a:srgbClr val="085156"/>
                </a:solidFill>
                <a:effectLst/>
              </a:rPr>
              <a:t> </a:t>
            </a:r>
            <a:r>
              <a:rPr lang="en-US" i="0" dirty="0" err="1">
                <a:solidFill>
                  <a:srgbClr val="085156"/>
                </a:solidFill>
                <a:effectLst/>
              </a:rPr>
              <a:t>kot</a:t>
            </a:r>
            <a:r>
              <a:rPr lang="en-US" i="0" dirty="0">
                <a:solidFill>
                  <a:srgbClr val="085156"/>
                </a:solidFill>
                <a:effectLst/>
              </a:rPr>
              <a:t> </a:t>
            </a:r>
            <a:r>
              <a:rPr lang="en-US" i="0" dirty="0" err="1">
                <a:solidFill>
                  <a:srgbClr val="085156"/>
                </a:solidFill>
                <a:effectLst/>
              </a:rPr>
              <a:t>njuna</a:t>
            </a:r>
            <a:r>
              <a:rPr lang="en-US" i="0" dirty="0">
                <a:solidFill>
                  <a:srgbClr val="085156"/>
                </a:solidFill>
                <a:effectLst/>
              </a:rPr>
              <a:t> </a:t>
            </a:r>
            <a:r>
              <a:rPr lang="en-US" i="0" dirty="0" err="1">
                <a:solidFill>
                  <a:srgbClr val="085156"/>
                </a:solidFill>
                <a:effectLst/>
              </a:rPr>
              <a:t>popolna</a:t>
            </a:r>
            <a:r>
              <a:rPr lang="en-US" i="0" dirty="0">
                <a:solidFill>
                  <a:srgbClr val="085156"/>
                </a:solidFill>
                <a:effectLst/>
              </a:rPr>
              <a:t> </a:t>
            </a:r>
            <a:r>
              <a:rPr lang="en-US" i="0" dirty="0" err="1">
                <a:solidFill>
                  <a:srgbClr val="085156"/>
                </a:solidFill>
                <a:effectLst/>
              </a:rPr>
              <a:t>vrstnika</a:t>
            </a:r>
            <a:r>
              <a:rPr lang="en-US" i="0" dirty="0">
                <a:solidFill>
                  <a:srgbClr val="085156"/>
                </a:solidFill>
                <a:effectLst/>
              </a:rPr>
              <a:t>. </a:t>
            </a:r>
            <a:r>
              <a:rPr lang="en-US" i="0" dirty="0" err="1">
                <a:solidFill>
                  <a:srgbClr val="085156"/>
                </a:solidFill>
                <a:effectLst/>
              </a:rPr>
              <a:t>Če</a:t>
            </a:r>
            <a:r>
              <a:rPr lang="en-US" i="0" dirty="0">
                <a:solidFill>
                  <a:srgbClr val="085156"/>
                </a:solidFill>
                <a:effectLst/>
              </a:rPr>
              <a:t> </a:t>
            </a:r>
            <a:r>
              <a:rPr lang="en-US" i="0" dirty="0" err="1">
                <a:solidFill>
                  <a:srgbClr val="085156"/>
                </a:solidFill>
                <a:effectLst/>
              </a:rPr>
              <a:t>jih</a:t>
            </a:r>
            <a:r>
              <a:rPr lang="en-US" i="0" dirty="0">
                <a:solidFill>
                  <a:srgbClr val="085156"/>
                </a:solidFill>
                <a:effectLst/>
              </a:rPr>
              <a:t> </a:t>
            </a:r>
            <a:r>
              <a:rPr lang="en-US" i="0" dirty="0" err="1">
                <a:solidFill>
                  <a:srgbClr val="085156"/>
                </a:solidFill>
                <a:effectLst/>
              </a:rPr>
              <a:t>vaš</a:t>
            </a:r>
            <a:r>
              <a:rPr lang="en-US" i="0" dirty="0">
                <a:solidFill>
                  <a:srgbClr val="085156"/>
                </a:solidFill>
                <a:effectLst/>
              </a:rPr>
              <a:t> </a:t>
            </a:r>
            <a:r>
              <a:rPr lang="en-US" i="0" dirty="0" err="1">
                <a:solidFill>
                  <a:srgbClr val="085156"/>
                </a:solidFill>
                <a:effectLst/>
              </a:rPr>
              <a:t>dobavitelj</a:t>
            </a:r>
            <a:r>
              <a:rPr lang="en-US" i="0" dirty="0">
                <a:solidFill>
                  <a:srgbClr val="085156"/>
                </a:solidFill>
                <a:effectLst/>
              </a:rPr>
              <a:t> ne more </a:t>
            </a:r>
            <a:r>
              <a:rPr lang="en-US" i="0" dirty="0" err="1">
                <a:solidFill>
                  <a:srgbClr val="085156"/>
                </a:solidFill>
                <a:effectLst/>
              </a:rPr>
              <a:t>prodati</a:t>
            </a:r>
            <a:r>
              <a:rPr lang="en-US" i="0" dirty="0">
                <a:solidFill>
                  <a:srgbClr val="085156"/>
                </a:solidFill>
                <a:effectLst/>
              </a:rPr>
              <a:t>, </a:t>
            </a:r>
            <a:r>
              <a:rPr lang="en-US" i="0" dirty="0" err="1">
                <a:solidFill>
                  <a:srgbClr val="085156"/>
                </a:solidFill>
                <a:effectLst/>
              </a:rPr>
              <a:t>jih</a:t>
            </a:r>
            <a:r>
              <a:rPr lang="en-US" i="0" dirty="0">
                <a:solidFill>
                  <a:srgbClr val="085156"/>
                </a:solidFill>
                <a:effectLst/>
              </a:rPr>
              <a:t> </a:t>
            </a:r>
            <a:r>
              <a:rPr lang="en-US" i="0" dirty="0" err="1">
                <a:solidFill>
                  <a:srgbClr val="085156"/>
                </a:solidFill>
                <a:effectLst/>
              </a:rPr>
              <a:t>bo</a:t>
            </a:r>
            <a:r>
              <a:rPr lang="en-US" i="0" dirty="0">
                <a:solidFill>
                  <a:srgbClr val="085156"/>
                </a:solidFill>
                <a:effectLst/>
              </a:rPr>
              <a:t> </a:t>
            </a:r>
            <a:r>
              <a:rPr lang="en-US" i="0" dirty="0" err="1">
                <a:solidFill>
                  <a:srgbClr val="085156"/>
                </a:solidFill>
                <a:effectLst/>
              </a:rPr>
              <a:t>vrgel</a:t>
            </a:r>
            <a:r>
              <a:rPr lang="en-US" i="0" dirty="0">
                <a:solidFill>
                  <a:srgbClr val="085156"/>
                </a:solidFill>
                <a:effectLst/>
              </a:rPr>
              <a:t> na </a:t>
            </a:r>
            <a:r>
              <a:rPr lang="en-US" i="0" dirty="0" err="1">
                <a:solidFill>
                  <a:srgbClr val="085156"/>
                </a:solidFill>
                <a:effectLst/>
              </a:rPr>
              <a:t>smetišče</a:t>
            </a:r>
            <a:r>
              <a:rPr lang="en-US" i="0" dirty="0">
                <a:solidFill>
                  <a:srgbClr val="085156"/>
                </a:solidFill>
                <a:effectLst/>
              </a:rPr>
              <a:t>. </a:t>
            </a:r>
            <a:r>
              <a:rPr lang="en-US" i="0" dirty="0" err="1">
                <a:solidFill>
                  <a:srgbClr val="085156"/>
                </a:solidFill>
                <a:effectLst/>
              </a:rPr>
              <a:t>Nekateri</a:t>
            </a:r>
            <a:r>
              <a:rPr lang="en-US" i="0" dirty="0">
                <a:solidFill>
                  <a:srgbClr val="085156"/>
                </a:solidFill>
                <a:effectLst/>
              </a:rPr>
              <a:t> </a:t>
            </a:r>
            <a:r>
              <a:rPr lang="en-US" i="0" dirty="0" err="1">
                <a:solidFill>
                  <a:srgbClr val="085156"/>
                </a:solidFill>
                <a:effectLst/>
              </a:rPr>
              <a:t>dobavitelji</a:t>
            </a:r>
            <a:r>
              <a:rPr lang="en-US" i="0" dirty="0">
                <a:solidFill>
                  <a:srgbClr val="085156"/>
                </a:solidFill>
                <a:effectLst/>
              </a:rPr>
              <a:t> </a:t>
            </a:r>
            <a:r>
              <a:rPr lang="en-US" i="0" dirty="0" err="1">
                <a:solidFill>
                  <a:srgbClr val="085156"/>
                </a:solidFill>
                <a:effectLst/>
              </a:rPr>
              <a:t>ponujajo</a:t>
            </a:r>
            <a:r>
              <a:rPr lang="en-US" i="0" dirty="0">
                <a:solidFill>
                  <a:srgbClr val="085156"/>
                </a:solidFill>
                <a:effectLst/>
              </a:rPr>
              <a:t> </a:t>
            </a:r>
            <a:r>
              <a:rPr lang="en-US" i="0" dirty="0" err="1">
                <a:solidFill>
                  <a:srgbClr val="085156"/>
                </a:solidFill>
                <a:effectLst/>
              </a:rPr>
              <a:t>te</a:t>
            </a:r>
            <a:r>
              <a:rPr lang="en-US" i="0" dirty="0">
                <a:solidFill>
                  <a:srgbClr val="085156"/>
                </a:solidFill>
                <a:effectLst/>
              </a:rPr>
              <a:t> "</a:t>
            </a:r>
            <a:r>
              <a:rPr lang="en-US" i="0" dirty="0" err="1">
                <a:solidFill>
                  <a:srgbClr val="085156"/>
                </a:solidFill>
                <a:effectLst/>
              </a:rPr>
              <a:t>pomanjkljive</a:t>
            </a:r>
            <a:r>
              <a:rPr lang="en-US" i="0" dirty="0">
                <a:solidFill>
                  <a:srgbClr val="085156"/>
                </a:solidFill>
                <a:effectLst/>
              </a:rPr>
              <a:t>" </a:t>
            </a:r>
            <a:r>
              <a:rPr lang="en-US" i="0" dirty="0" err="1">
                <a:solidFill>
                  <a:srgbClr val="085156"/>
                </a:solidFill>
                <a:effectLst/>
              </a:rPr>
              <a:t>izdelke</a:t>
            </a:r>
            <a:r>
              <a:rPr lang="en-US" i="0" dirty="0">
                <a:solidFill>
                  <a:srgbClr val="085156"/>
                </a:solidFill>
                <a:effectLst/>
              </a:rPr>
              <a:t> po </a:t>
            </a:r>
            <a:r>
              <a:rPr lang="en-US" i="0" dirty="0" err="1">
                <a:solidFill>
                  <a:srgbClr val="085156"/>
                </a:solidFill>
                <a:effectLst/>
              </a:rPr>
              <a:t>znižanih</a:t>
            </a:r>
            <a:r>
              <a:rPr lang="en-US" i="0" dirty="0">
                <a:solidFill>
                  <a:srgbClr val="085156"/>
                </a:solidFill>
                <a:effectLst/>
              </a:rPr>
              <a:t> </a:t>
            </a:r>
            <a:r>
              <a:rPr lang="en-US" i="0" dirty="0" err="1">
                <a:solidFill>
                  <a:srgbClr val="085156"/>
                </a:solidFill>
                <a:effectLst/>
              </a:rPr>
              <a:t>cenah</a:t>
            </a:r>
            <a:r>
              <a:rPr lang="en-US" i="0" dirty="0">
                <a:solidFill>
                  <a:srgbClr val="085156"/>
                </a:solidFill>
                <a:effectLst/>
              </a:rPr>
              <a:t> - </a:t>
            </a:r>
            <a:r>
              <a:rPr lang="en-US" i="0" dirty="0" err="1">
                <a:solidFill>
                  <a:srgbClr val="085156"/>
                </a:solidFill>
                <a:effectLst/>
              </a:rPr>
              <a:t>izkoristite</a:t>
            </a:r>
            <a:r>
              <a:rPr lang="en-US" i="0" dirty="0">
                <a:solidFill>
                  <a:srgbClr val="085156"/>
                </a:solidFill>
                <a:effectLst/>
              </a:rPr>
              <a:t> </a:t>
            </a:r>
            <a:r>
              <a:rPr lang="en-US" i="0" dirty="0" err="1">
                <a:solidFill>
                  <a:srgbClr val="085156"/>
                </a:solidFill>
                <a:effectLst/>
              </a:rPr>
              <a:t>jih</a:t>
            </a:r>
            <a:r>
              <a:rPr lang="en-US" i="0" dirty="0">
                <a:solidFill>
                  <a:srgbClr val="085156"/>
                </a:solidFill>
                <a:effectLst/>
              </a:rPr>
              <a:t>.</a:t>
            </a:r>
          </a:p>
          <a:p>
            <a:pPr marL="342900" indent="-342900" algn="l">
              <a:buFont typeface="Arial" panose="020B0604020202020204" pitchFamily="34" charset="0"/>
              <a:buChar char="•"/>
            </a:pPr>
            <a:r>
              <a:rPr lang="sl-SI" b="1" i="0" dirty="0">
                <a:solidFill>
                  <a:srgbClr val="085156"/>
                </a:solidFill>
                <a:effectLst/>
              </a:rPr>
              <a:t>D</a:t>
            </a:r>
            <a:r>
              <a:rPr lang="en-US" b="1" i="0" dirty="0" err="1">
                <a:solidFill>
                  <a:srgbClr val="085156"/>
                </a:solidFill>
                <a:effectLst/>
              </a:rPr>
              <a:t>atumi</a:t>
            </a:r>
            <a:r>
              <a:rPr lang="en-US" b="1" i="0" dirty="0">
                <a:solidFill>
                  <a:srgbClr val="085156"/>
                </a:solidFill>
                <a:effectLst/>
              </a:rPr>
              <a:t> </a:t>
            </a:r>
            <a:r>
              <a:rPr lang="sl-SI" b="1" i="0" dirty="0">
                <a:solidFill>
                  <a:srgbClr val="085156"/>
                </a:solidFill>
                <a:effectLst/>
              </a:rPr>
              <a:t>na izdelkih </a:t>
            </a:r>
            <a:r>
              <a:rPr lang="en-US" i="0" dirty="0">
                <a:solidFill>
                  <a:srgbClr val="085156"/>
                </a:solidFill>
                <a:effectLst/>
              </a:rPr>
              <a:t>- datum </a:t>
            </a:r>
            <a:r>
              <a:rPr lang="en-US" i="0" dirty="0" err="1">
                <a:solidFill>
                  <a:srgbClr val="085156"/>
                </a:solidFill>
                <a:effectLst/>
              </a:rPr>
              <a:t>uporabnosti</a:t>
            </a:r>
            <a:r>
              <a:rPr lang="en-US" i="0" dirty="0">
                <a:solidFill>
                  <a:srgbClr val="085156"/>
                </a:solidFill>
                <a:effectLst/>
              </a:rPr>
              <a:t> je </a:t>
            </a:r>
            <a:r>
              <a:rPr lang="en-US" i="0" dirty="0" err="1">
                <a:solidFill>
                  <a:srgbClr val="085156"/>
                </a:solidFill>
                <a:effectLst/>
              </a:rPr>
              <a:t>ocena</a:t>
            </a:r>
            <a:r>
              <a:rPr lang="en-US" i="0" dirty="0">
                <a:solidFill>
                  <a:srgbClr val="085156"/>
                </a:solidFill>
                <a:effectLst/>
              </a:rPr>
              <a:t> </a:t>
            </a:r>
            <a:r>
              <a:rPr lang="en-US" i="0" dirty="0" err="1">
                <a:solidFill>
                  <a:srgbClr val="085156"/>
                </a:solidFill>
                <a:effectLst/>
              </a:rPr>
              <a:t>svežine</a:t>
            </a:r>
            <a:r>
              <a:rPr lang="en-US" i="0" dirty="0">
                <a:solidFill>
                  <a:srgbClr val="085156"/>
                </a:solidFill>
                <a:effectLst/>
              </a:rPr>
              <a:t> </a:t>
            </a:r>
            <a:r>
              <a:rPr lang="en-US" i="0" dirty="0" err="1">
                <a:solidFill>
                  <a:srgbClr val="085156"/>
                </a:solidFill>
                <a:effectLst/>
              </a:rPr>
              <a:t>živila</a:t>
            </a:r>
            <a:r>
              <a:rPr lang="en-US" i="0" dirty="0">
                <a:solidFill>
                  <a:srgbClr val="085156"/>
                </a:solidFill>
                <a:effectLst/>
              </a:rPr>
              <a:t>. </a:t>
            </a:r>
            <a:r>
              <a:rPr lang="en-US" i="0" dirty="0" err="1">
                <a:solidFill>
                  <a:srgbClr val="085156"/>
                </a:solidFill>
                <a:effectLst/>
              </a:rPr>
              <a:t>Veliko</a:t>
            </a:r>
            <a:r>
              <a:rPr lang="en-US" i="0" dirty="0">
                <a:solidFill>
                  <a:srgbClr val="085156"/>
                </a:solidFill>
                <a:effectLst/>
              </a:rPr>
              <a:t> </a:t>
            </a:r>
            <a:r>
              <a:rPr lang="en-US" i="0" dirty="0" err="1">
                <a:solidFill>
                  <a:srgbClr val="085156"/>
                </a:solidFill>
                <a:effectLst/>
              </a:rPr>
              <a:t>živil</a:t>
            </a:r>
            <a:r>
              <a:rPr lang="en-US" i="0" dirty="0">
                <a:solidFill>
                  <a:srgbClr val="085156"/>
                </a:solidFill>
                <a:effectLst/>
              </a:rPr>
              <a:t> </a:t>
            </a:r>
            <a:r>
              <a:rPr lang="en-US" i="0" dirty="0" err="1">
                <a:solidFill>
                  <a:srgbClr val="085156"/>
                </a:solidFill>
                <a:effectLst/>
              </a:rPr>
              <a:t>lahko</a:t>
            </a:r>
            <a:r>
              <a:rPr lang="en-US" i="0" dirty="0">
                <a:solidFill>
                  <a:srgbClr val="085156"/>
                </a:solidFill>
                <a:effectLst/>
              </a:rPr>
              <a:t> </a:t>
            </a:r>
            <a:r>
              <a:rPr lang="en-US" i="0" dirty="0" err="1">
                <a:solidFill>
                  <a:srgbClr val="085156"/>
                </a:solidFill>
                <a:effectLst/>
              </a:rPr>
              <a:t>varno</a:t>
            </a:r>
            <a:r>
              <a:rPr lang="en-US" i="0" dirty="0">
                <a:solidFill>
                  <a:srgbClr val="085156"/>
                </a:solidFill>
                <a:effectLst/>
              </a:rPr>
              <a:t> </a:t>
            </a:r>
            <a:r>
              <a:rPr lang="en-US" i="0" dirty="0" err="1">
                <a:solidFill>
                  <a:srgbClr val="085156"/>
                </a:solidFill>
                <a:effectLst/>
              </a:rPr>
              <a:t>uživate</a:t>
            </a:r>
            <a:r>
              <a:rPr lang="en-US" i="0" dirty="0">
                <a:solidFill>
                  <a:srgbClr val="085156"/>
                </a:solidFill>
                <a:effectLst/>
              </a:rPr>
              <a:t> po </a:t>
            </a:r>
            <a:r>
              <a:rPr lang="en-US" i="0" dirty="0" err="1">
                <a:solidFill>
                  <a:srgbClr val="085156"/>
                </a:solidFill>
                <a:effectLst/>
              </a:rPr>
              <a:t>teh</a:t>
            </a:r>
            <a:r>
              <a:rPr lang="en-US" i="0" dirty="0">
                <a:solidFill>
                  <a:srgbClr val="085156"/>
                </a:solidFill>
                <a:effectLst/>
              </a:rPr>
              <a:t> </a:t>
            </a:r>
            <a:r>
              <a:rPr lang="en-US" i="0" dirty="0" err="1">
                <a:solidFill>
                  <a:srgbClr val="085156"/>
                </a:solidFill>
                <a:effectLst/>
              </a:rPr>
              <a:t>datumih</a:t>
            </a:r>
            <a:r>
              <a:rPr lang="en-US" i="0" dirty="0">
                <a:solidFill>
                  <a:srgbClr val="085156"/>
                </a:solidFill>
                <a:effectLst/>
              </a:rPr>
              <a:t>, </a:t>
            </a:r>
            <a:r>
              <a:rPr lang="en-US" i="0" dirty="0" err="1">
                <a:solidFill>
                  <a:srgbClr val="085156"/>
                </a:solidFill>
                <a:effectLst/>
              </a:rPr>
              <a:t>če</a:t>
            </a:r>
            <a:r>
              <a:rPr lang="en-US" i="0" dirty="0">
                <a:solidFill>
                  <a:srgbClr val="085156"/>
                </a:solidFill>
                <a:effectLst/>
              </a:rPr>
              <a:t> so </a:t>
            </a:r>
            <a:r>
              <a:rPr lang="en-US" i="0" dirty="0" err="1">
                <a:solidFill>
                  <a:srgbClr val="085156"/>
                </a:solidFill>
                <a:effectLst/>
              </a:rPr>
              <a:t>bila</a:t>
            </a:r>
            <a:r>
              <a:rPr lang="en-US" i="0" dirty="0">
                <a:solidFill>
                  <a:srgbClr val="085156"/>
                </a:solidFill>
                <a:effectLst/>
              </a:rPr>
              <a:t> </a:t>
            </a:r>
            <a:r>
              <a:rPr lang="en-US" i="0" dirty="0" err="1">
                <a:solidFill>
                  <a:srgbClr val="085156"/>
                </a:solidFill>
                <a:effectLst/>
              </a:rPr>
              <a:t>pravilno</a:t>
            </a:r>
            <a:r>
              <a:rPr lang="en-US" i="0" dirty="0">
                <a:solidFill>
                  <a:srgbClr val="085156"/>
                </a:solidFill>
                <a:effectLst/>
              </a:rPr>
              <a:t> </a:t>
            </a:r>
            <a:r>
              <a:rPr lang="en-US" i="0" dirty="0" err="1">
                <a:solidFill>
                  <a:srgbClr val="085156"/>
                </a:solidFill>
                <a:effectLst/>
              </a:rPr>
              <a:t>shranjena</a:t>
            </a:r>
            <a:r>
              <a:rPr lang="en-US" i="0" dirty="0">
                <a:solidFill>
                  <a:srgbClr val="085156"/>
                </a:solidFill>
                <a:effectLst/>
              </a:rPr>
              <a:t>. </a:t>
            </a:r>
            <a:r>
              <a:rPr lang="en-US" i="0" dirty="0" err="1">
                <a:solidFill>
                  <a:srgbClr val="085156"/>
                </a:solidFill>
                <a:effectLst/>
              </a:rPr>
              <a:t>Preglejte</a:t>
            </a:r>
            <a:r>
              <a:rPr lang="en-US" i="0" dirty="0">
                <a:solidFill>
                  <a:srgbClr val="085156"/>
                </a:solidFill>
                <a:effectLst/>
              </a:rPr>
              <a:t> </a:t>
            </a:r>
            <a:r>
              <a:rPr lang="en-US" i="0" dirty="0" err="1">
                <a:solidFill>
                  <a:srgbClr val="085156"/>
                </a:solidFill>
                <a:effectLst/>
              </a:rPr>
              <a:t>izdelek</a:t>
            </a:r>
            <a:r>
              <a:rPr lang="en-US" i="0" dirty="0">
                <a:solidFill>
                  <a:srgbClr val="085156"/>
                </a:solidFill>
                <a:effectLst/>
              </a:rPr>
              <a:t>, </a:t>
            </a:r>
            <a:r>
              <a:rPr lang="en-US" i="0" dirty="0" err="1">
                <a:solidFill>
                  <a:srgbClr val="085156"/>
                </a:solidFill>
                <a:effectLst/>
              </a:rPr>
              <a:t>vendar</a:t>
            </a:r>
            <a:r>
              <a:rPr lang="en-US" i="0" dirty="0">
                <a:solidFill>
                  <a:srgbClr val="085156"/>
                </a:solidFill>
                <a:effectLst/>
              </a:rPr>
              <a:t> "</a:t>
            </a:r>
            <a:r>
              <a:rPr lang="en-US" i="0" dirty="0" err="1">
                <a:solidFill>
                  <a:srgbClr val="085156"/>
                </a:solidFill>
                <a:effectLst/>
              </a:rPr>
              <a:t>če</a:t>
            </a:r>
            <a:r>
              <a:rPr lang="en-US" i="0" dirty="0">
                <a:solidFill>
                  <a:srgbClr val="085156"/>
                </a:solidFill>
                <a:effectLst/>
              </a:rPr>
              <a:t> </a:t>
            </a:r>
            <a:r>
              <a:rPr lang="en-US" i="0" dirty="0" err="1">
                <a:solidFill>
                  <a:srgbClr val="085156"/>
                </a:solidFill>
                <a:effectLst/>
              </a:rPr>
              <a:t>dvomite</a:t>
            </a:r>
            <a:r>
              <a:rPr lang="en-US" i="0" dirty="0">
                <a:solidFill>
                  <a:srgbClr val="085156"/>
                </a:solidFill>
                <a:effectLst/>
              </a:rPr>
              <a:t>, ga </a:t>
            </a:r>
            <a:r>
              <a:rPr lang="en-US" i="0" dirty="0" err="1">
                <a:solidFill>
                  <a:srgbClr val="085156"/>
                </a:solidFill>
                <a:effectLst/>
              </a:rPr>
              <a:t>zavrzite</a:t>
            </a:r>
            <a:r>
              <a:rPr lang="en-US" i="0" dirty="0">
                <a:solidFill>
                  <a:srgbClr val="085156"/>
                </a:solidFill>
                <a:effectLst/>
              </a:rPr>
              <a:t>" ... ne </a:t>
            </a:r>
            <a:r>
              <a:rPr lang="en-US" i="0" dirty="0" err="1">
                <a:solidFill>
                  <a:srgbClr val="085156"/>
                </a:solidFill>
                <a:effectLst/>
              </a:rPr>
              <a:t>ogrožajte</a:t>
            </a:r>
            <a:r>
              <a:rPr lang="en-US" i="0" dirty="0">
                <a:solidFill>
                  <a:srgbClr val="085156"/>
                </a:solidFill>
                <a:effectLst/>
              </a:rPr>
              <a:t> </a:t>
            </a:r>
            <a:r>
              <a:rPr lang="en-US" i="0" dirty="0" err="1">
                <a:solidFill>
                  <a:srgbClr val="085156"/>
                </a:solidFill>
                <a:effectLst/>
              </a:rPr>
              <a:t>varnosti</a:t>
            </a:r>
            <a:r>
              <a:rPr lang="en-US" i="0" dirty="0">
                <a:solidFill>
                  <a:srgbClr val="085156"/>
                </a:solidFill>
                <a:effectLst/>
              </a:rPr>
              <a:t> </a:t>
            </a:r>
            <a:r>
              <a:rPr lang="en-US" i="0" dirty="0" err="1">
                <a:solidFill>
                  <a:srgbClr val="085156"/>
                </a:solidFill>
                <a:effectLst/>
              </a:rPr>
              <a:t>potrošnikov</a:t>
            </a:r>
            <a:r>
              <a:rPr lang="en-US" i="0" dirty="0">
                <a:solidFill>
                  <a:srgbClr val="085156"/>
                </a:solidFill>
                <a:effectLst/>
              </a:rPr>
              <a:t>.</a:t>
            </a:r>
          </a:p>
          <a:p>
            <a:pPr marL="342900" indent="-342900" algn="l">
              <a:buFont typeface="Arial" panose="020B0604020202020204" pitchFamily="34" charset="0"/>
              <a:buChar char="•"/>
            </a:pPr>
            <a:r>
              <a:rPr lang="en-US" b="1" i="0" dirty="0" err="1">
                <a:solidFill>
                  <a:srgbClr val="085156"/>
                </a:solidFill>
                <a:effectLst/>
              </a:rPr>
              <a:t>Bodite</a:t>
            </a:r>
            <a:r>
              <a:rPr lang="en-US" b="1" i="0" dirty="0">
                <a:solidFill>
                  <a:srgbClr val="085156"/>
                </a:solidFill>
                <a:effectLst/>
              </a:rPr>
              <a:t> </a:t>
            </a:r>
            <a:r>
              <a:rPr lang="en-US" b="1" i="0" dirty="0" err="1">
                <a:solidFill>
                  <a:srgbClr val="085156"/>
                </a:solidFill>
                <a:effectLst/>
              </a:rPr>
              <a:t>ustvarjalni</a:t>
            </a:r>
            <a:r>
              <a:rPr lang="en-US" b="1" i="0" dirty="0">
                <a:solidFill>
                  <a:srgbClr val="085156"/>
                </a:solidFill>
                <a:effectLst/>
              </a:rPr>
              <a:t> </a:t>
            </a:r>
            <a:r>
              <a:rPr lang="en-US" i="0" dirty="0">
                <a:solidFill>
                  <a:srgbClr val="085156"/>
                </a:solidFill>
                <a:effectLst/>
              </a:rPr>
              <a:t>- </a:t>
            </a:r>
            <a:r>
              <a:rPr lang="en-US" i="0" dirty="0" err="1">
                <a:solidFill>
                  <a:srgbClr val="085156"/>
                </a:solidFill>
                <a:effectLst/>
              </a:rPr>
              <a:t>poiščite</a:t>
            </a:r>
            <a:r>
              <a:rPr lang="en-US" i="0" dirty="0">
                <a:solidFill>
                  <a:srgbClr val="085156"/>
                </a:solidFill>
                <a:effectLst/>
              </a:rPr>
              <a:t> </a:t>
            </a:r>
            <a:r>
              <a:rPr lang="en-US" i="0" dirty="0" err="1">
                <a:solidFill>
                  <a:srgbClr val="085156"/>
                </a:solidFill>
                <a:effectLst/>
              </a:rPr>
              <a:t>recepte</a:t>
            </a:r>
            <a:r>
              <a:rPr lang="en-US" i="0" dirty="0">
                <a:solidFill>
                  <a:srgbClr val="085156"/>
                </a:solidFill>
                <a:effectLst/>
              </a:rPr>
              <a:t>, ki </a:t>
            </a:r>
            <a:r>
              <a:rPr lang="en-US" i="0" dirty="0" err="1">
                <a:solidFill>
                  <a:srgbClr val="085156"/>
                </a:solidFill>
                <a:effectLst/>
              </a:rPr>
              <a:t>vam</a:t>
            </a:r>
            <a:r>
              <a:rPr lang="en-US" i="0" dirty="0">
                <a:solidFill>
                  <a:srgbClr val="085156"/>
                </a:solidFill>
                <a:effectLst/>
              </a:rPr>
              <a:t> </a:t>
            </a:r>
            <a:r>
              <a:rPr lang="en-US" i="0" dirty="0" err="1">
                <a:solidFill>
                  <a:srgbClr val="085156"/>
                </a:solidFill>
                <a:effectLst/>
              </a:rPr>
              <a:t>omogočajo</a:t>
            </a:r>
            <a:r>
              <a:rPr lang="en-US" i="0" dirty="0">
                <a:solidFill>
                  <a:srgbClr val="085156"/>
                </a:solidFill>
                <a:effectLst/>
              </a:rPr>
              <a:t> </a:t>
            </a:r>
            <a:r>
              <a:rPr lang="en-US" i="0" dirty="0" err="1">
                <a:solidFill>
                  <a:srgbClr val="085156"/>
                </a:solidFill>
                <a:effectLst/>
              </a:rPr>
              <a:t>uporabo</a:t>
            </a:r>
            <a:r>
              <a:rPr lang="en-US" i="0" dirty="0">
                <a:solidFill>
                  <a:srgbClr val="085156"/>
                </a:solidFill>
                <a:effectLst/>
              </a:rPr>
              <a:t> </a:t>
            </a:r>
            <a:r>
              <a:rPr lang="en-US" i="0" dirty="0" err="1">
                <a:solidFill>
                  <a:srgbClr val="085156"/>
                </a:solidFill>
                <a:effectLst/>
              </a:rPr>
              <a:t>celotnega</a:t>
            </a:r>
            <a:r>
              <a:rPr lang="en-US" i="0" dirty="0">
                <a:solidFill>
                  <a:srgbClr val="085156"/>
                </a:solidFill>
                <a:effectLst/>
              </a:rPr>
              <a:t> </a:t>
            </a:r>
            <a:r>
              <a:rPr lang="en-US" i="0" dirty="0" err="1">
                <a:solidFill>
                  <a:srgbClr val="085156"/>
                </a:solidFill>
                <a:effectLst/>
              </a:rPr>
              <a:t>izdelka</a:t>
            </a:r>
            <a:r>
              <a:rPr lang="en-US" i="0" dirty="0">
                <a:solidFill>
                  <a:srgbClr val="085156"/>
                </a:solidFill>
                <a:effectLst/>
              </a:rPr>
              <a:t>, na primer </a:t>
            </a:r>
            <a:r>
              <a:rPr lang="en-US" i="0" dirty="0" err="1">
                <a:solidFill>
                  <a:srgbClr val="085156"/>
                </a:solidFill>
                <a:effectLst/>
              </a:rPr>
              <a:t>sotiranje</a:t>
            </a:r>
            <a:r>
              <a:rPr lang="en-US" i="0" dirty="0">
                <a:solidFill>
                  <a:srgbClr val="085156"/>
                </a:solidFill>
                <a:effectLst/>
              </a:rPr>
              <a:t> na </a:t>
            </a:r>
            <a:r>
              <a:rPr lang="en-US" i="0" dirty="0" err="1">
                <a:solidFill>
                  <a:srgbClr val="085156"/>
                </a:solidFill>
                <a:effectLst/>
              </a:rPr>
              <a:t>tanko</a:t>
            </a:r>
            <a:r>
              <a:rPr lang="en-US" i="0" dirty="0">
                <a:solidFill>
                  <a:srgbClr val="085156"/>
                </a:solidFill>
                <a:effectLst/>
              </a:rPr>
              <a:t> </a:t>
            </a:r>
            <a:r>
              <a:rPr lang="en-US" i="0" dirty="0" err="1">
                <a:solidFill>
                  <a:srgbClr val="085156"/>
                </a:solidFill>
                <a:effectLst/>
              </a:rPr>
              <a:t>narezanih</a:t>
            </a:r>
            <a:r>
              <a:rPr lang="en-US" i="0" dirty="0">
                <a:solidFill>
                  <a:srgbClr val="085156"/>
                </a:solidFill>
                <a:effectLst/>
              </a:rPr>
              <a:t> </a:t>
            </a:r>
            <a:r>
              <a:rPr lang="en-US" i="0" dirty="0" err="1">
                <a:solidFill>
                  <a:srgbClr val="085156"/>
                </a:solidFill>
                <a:effectLst/>
              </a:rPr>
              <a:t>stebel</a:t>
            </a:r>
            <a:r>
              <a:rPr lang="en-US" i="0" dirty="0">
                <a:solidFill>
                  <a:srgbClr val="085156"/>
                </a:solidFill>
                <a:effectLst/>
              </a:rPr>
              <a:t> </a:t>
            </a:r>
            <a:r>
              <a:rPr lang="en-US" i="0" dirty="0" err="1">
                <a:solidFill>
                  <a:srgbClr val="085156"/>
                </a:solidFill>
                <a:effectLst/>
              </a:rPr>
              <a:t>brokolija</a:t>
            </a:r>
            <a:r>
              <a:rPr lang="en-US" i="0" dirty="0">
                <a:solidFill>
                  <a:srgbClr val="085156"/>
                </a:solidFill>
                <a:effectLst/>
              </a:rPr>
              <a:t> s </a:t>
            </a:r>
            <a:r>
              <a:rPr lang="en-US" i="0" dirty="0" err="1">
                <a:solidFill>
                  <a:srgbClr val="085156"/>
                </a:solidFill>
                <a:effectLst/>
              </a:rPr>
              <a:t>cvetovi</a:t>
            </a:r>
            <a:r>
              <a:rPr lang="sl-SI" i="0" dirty="0">
                <a:solidFill>
                  <a:srgbClr val="085156"/>
                </a:solidFill>
                <a:effectLst/>
              </a:rPr>
              <a:t>.</a:t>
            </a:r>
            <a:endParaRPr lang="en-IE" dirty="0"/>
          </a:p>
        </p:txBody>
      </p:sp>
      <p:pic>
        <p:nvPicPr>
          <p:cNvPr id="5" name="Graphic 4" descr="Lights On with solid fill">
            <a:extLst>
              <a:ext uri="{FF2B5EF4-FFF2-40B4-BE49-F238E27FC236}">
                <a16:creationId xmlns:a16="http://schemas.microsoft.com/office/drawing/2014/main" id="{16C861FE-7212-4883-B931-2B81B91B24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6626" y="135172"/>
            <a:ext cx="914400" cy="914400"/>
          </a:xfrm>
          <a:prstGeom prst="rect">
            <a:avLst/>
          </a:prstGeom>
        </p:spPr>
      </p:pic>
    </p:spTree>
    <p:extLst>
      <p:ext uri="{BB962C8B-B14F-4D97-AF65-F5344CB8AC3E}">
        <p14:creationId xmlns:p14="http://schemas.microsoft.com/office/powerpoint/2010/main" val="2817804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AB92E7-4B9F-4103-8349-1A86DE2FA29B}"/>
              </a:ext>
            </a:extLst>
          </p:cNvPr>
          <p:cNvSpPr>
            <a:spLocks noGrp="1"/>
          </p:cNvSpPr>
          <p:nvPr>
            <p:ph type="body" sz="quarter" idx="19"/>
          </p:nvPr>
        </p:nvSpPr>
        <p:spPr>
          <a:xfrm>
            <a:off x="412625" y="446087"/>
            <a:ext cx="8857251" cy="603485"/>
          </a:xfrm>
        </p:spPr>
        <p:txBody>
          <a:bodyPr>
            <a:normAutofit/>
          </a:bodyPr>
          <a:lstStyle/>
          <a:p>
            <a:r>
              <a:rPr lang="sl-SI" b="1" dirty="0">
                <a:solidFill>
                  <a:srgbClr val="F5C05B"/>
                </a:solidFill>
              </a:rPr>
              <a:t>NAJBOLJŠI NASVETI za kuhinje </a:t>
            </a:r>
            <a:r>
              <a:rPr lang="en-US" b="1" dirty="0">
                <a:solidFill>
                  <a:srgbClr val="F5C05B"/>
                </a:solidFill>
              </a:rPr>
              <a:t>…</a:t>
            </a:r>
            <a:endParaRPr lang="en-IE" b="1" dirty="0">
              <a:solidFill>
                <a:srgbClr val="F5C05B"/>
              </a:solidFill>
            </a:endParaRPr>
          </a:p>
        </p:txBody>
      </p:sp>
      <p:sp>
        <p:nvSpPr>
          <p:cNvPr id="3" name="Text Placeholder 2">
            <a:extLst>
              <a:ext uri="{FF2B5EF4-FFF2-40B4-BE49-F238E27FC236}">
                <a16:creationId xmlns:a16="http://schemas.microsoft.com/office/drawing/2014/main" id="{CCD0D876-EA98-440F-8352-FC72845543A8}"/>
              </a:ext>
            </a:extLst>
          </p:cNvPr>
          <p:cNvSpPr>
            <a:spLocks noGrp="1"/>
          </p:cNvSpPr>
          <p:nvPr>
            <p:ph type="body" sz="quarter" idx="20"/>
          </p:nvPr>
        </p:nvSpPr>
        <p:spPr>
          <a:xfrm>
            <a:off x="246833" y="1154347"/>
            <a:ext cx="9885045" cy="4786684"/>
          </a:xfrm>
        </p:spPr>
        <p:txBody>
          <a:bodyPr/>
          <a:lstStyle/>
          <a:p>
            <a:pPr marL="342900" indent="-342900" algn="l">
              <a:buFont typeface="Arial" panose="020B0604020202020204" pitchFamily="34" charset="0"/>
              <a:buChar char="•"/>
            </a:pPr>
            <a:r>
              <a:rPr lang="en-US" b="1" i="0" dirty="0" err="1">
                <a:solidFill>
                  <a:srgbClr val="085156"/>
                </a:solidFill>
                <a:effectLst/>
              </a:rPr>
              <a:t>Pravilno</a:t>
            </a:r>
            <a:r>
              <a:rPr lang="en-US" b="1" i="0" dirty="0">
                <a:solidFill>
                  <a:srgbClr val="085156"/>
                </a:solidFill>
                <a:effectLst/>
              </a:rPr>
              <a:t> </a:t>
            </a:r>
            <a:r>
              <a:rPr lang="en-US" b="1" i="0" dirty="0" err="1">
                <a:solidFill>
                  <a:srgbClr val="085156"/>
                </a:solidFill>
                <a:effectLst/>
              </a:rPr>
              <a:t>shranj</a:t>
            </a:r>
            <a:r>
              <a:rPr lang="sl-SI" b="1" i="0" dirty="0" err="1">
                <a:solidFill>
                  <a:srgbClr val="085156"/>
                </a:solidFill>
                <a:effectLst/>
              </a:rPr>
              <a:t>ujte</a:t>
            </a:r>
            <a:r>
              <a:rPr lang="en-US" b="1" i="0" dirty="0">
                <a:solidFill>
                  <a:srgbClr val="085156"/>
                </a:solidFill>
                <a:effectLst/>
              </a:rPr>
              <a:t> </a:t>
            </a:r>
            <a:r>
              <a:rPr lang="en-US" b="1" i="0" dirty="0" err="1">
                <a:solidFill>
                  <a:srgbClr val="085156"/>
                </a:solidFill>
                <a:effectLst/>
              </a:rPr>
              <a:t>živil</a:t>
            </a:r>
            <a:r>
              <a:rPr lang="sl-SI" b="1" i="0" dirty="0">
                <a:solidFill>
                  <a:srgbClr val="085156"/>
                </a:solidFill>
                <a:effectLst/>
              </a:rPr>
              <a:t>a</a:t>
            </a:r>
            <a:r>
              <a:rPr lang="en-US" b="1" i="0" dirty="0">
                <a:solidFill>
                  <a:srgbClr val="085156"/>
                </a:solidFill>
                <a:effectLst/>
              </a:rPr>
              <a:t> </a:t>
            </a:r>
            <a:r>
              <a:rPr lang="en-US" i="0" dirty="0">
                <a:solidFill>
                  <a:srgbClr val="085156"/>
                </a:solidFill>
                <a:effectLst/>
              </a:rPr>
              <a:t>- </a:t>
            </a:r>
            <a:r>
              <a:rPr lang="en-US" i="0" dirty="0" err="1">
                <a:solidFill>
                  <a:srgbClr val="085156"/>
                </a:solidFill>
                <a:effectLst/>
              </a:rPr>
              <a:t>Nekatera</a:t>
            </a:r>
            <a:r>
              <a:rPr lang="en-US" i="0" dirty="0">
                <a:solidFill>
                  <a:srgbClr val="085156"/>
                </a:solidFill>
                <a:effectLst/>
              </a:rPr>
              <a:t> </a:t>
            </a:r>
            <a:r>
              <a:rPr lang="en-US" i="0" dirty="0" err="1">
                <a:solidFill>
                  <a:srgbClr val="085156"/>
                </a:solidFill>
                <a:effectLst/>
              </a:rPr>
              <a:t>živila</a:t>
            </a:r>
            <a:r>
              <a:rPr lang="en-US" i="0" dirty="0">
                <a:solidFill>
                  <a:srgbClr val="085156"/>
                </a:solidFill>
                <a:effectLst/>
              </a:rPr>
              <a:t> se </a:t>
            </a:r>
            <a:r>
              <a:rPr lang="en-US" i="0" dirty="0" err="1">
                <a:solidFill>
                  <a:srgbClr val="085156"/>
                </a:solidFill>
                <a:effectLst/>
              </a:rPr>
              <a:t>lahko</a:t>
            </a:r>
            <a:r>
              <a:rPr lang="en-US" i="0" dirty="0">
                <a:solidFill>
                  <a:srgbClr val="085156"/>
                </a:solidFill>
                <a:effectLst/>
              </a:rPr>
              <a:t> </a:t>
            </a:r>
            <a:r>
              <a:rPr lang="en-US" i="0" dirty="0" err="1">
                <a:solidFill>
                  <a:srgbClr val="085156"/>
                </a:solidFill>
                <a:effectLst/>
              </a:rPr>
              <a:t>pri</a:t>
            </a:r>
            <a:r>
              <a:rPr lang="en-US" i="0" dirty="0">
                <a:solidFill>
                  <a:srgbClr val="085156"/>
                </a:solidFill>
                <a:effectLst/>
              </a:rPr>
              <a:t> </a:t>
            </a:r>
            <a:r>
              <a:rPr lang="en-US" i="0" dirty="0" err="1">
                <a:solidFill>
                  <a:srgbClr val="085156"/>
                </a:solidFill>
                <a:effectLst/>
              </a:rPr>
              <a:t>sobni</a:t>
            </a:r>
            <a:r>
              <a:rPr lang="en-US" i="0" dirty="0">
                <a:solidFill>
                  <a:srgbClr val="085156"/>
                </a:solidFill>
                <a:effectLst/>
              </a:rPr>
              <a:t> </a:t>
            </a:r>
            <a:r>
              <a:rPr lang="en-US" i="0" dirty="0" err="1">
                <a:solidFill>
                  <a:srgbClr val="085156"/>
                </a:solidFill>
                <a:effectLst/>
              </a:rPr>
              <a:t>temperaturi</a:t>
            </a:r>
            <a:r>
              <a:rPr lang="en-US" i="0" dirty="0">
                <a:solidFill>
                  <a:srgbClr val="085156"/>
                </a:solidFill>
                <a:effectLst/>
              </a:rPr>
              <a:t> </a:t>
            </a:r>
            <a:r>
              <a:rPr lang="en-US" i="0" dirty="0" err="1">
                <a:solidFill>
                  <a:srgbClr val="085156"/>
                </a:solidFill>
                <a:effectLst/>
              </a:rPr>
              <a:t>hitro</a:t>
            </a:r>
            <a:r>
              <a:rPr lang="en-US" i="0" dirty="0">
                <a:solidFill>
                  <a:srgbClr val="085156"/>
                </a:solidFill>
                <a:effectLst/>
              </a:rPr>
              <a:t> </a:t>
            </a:r>
            <a:r>
              <a:rPr lang="en-US" i="0" dirty="0" err="1">
                <a:solidFill>
                  <a:srgbClr val="085156"/>
                </a:solidFill>
                <a:effectLst/>
              </a:rPr>
              <a:t>pokvarijo</a:t>
            </a:r>
            <a:r>
              <a:rPr lang="en-US" i="0" dirty="0">
                <a:solidFill>
                  <a:srgbClr val="085156"/>
                </a:solidFill>
                <a:effectLst/>
              </a:rPr>
              <a:t>, </a:t>
            </a:r>
            <a:r>
              <a:rPr lang="en-US" i="0" dirty="0" err="1">
                <a:solidFill>
                  <a:srgbClr val="085156"/>
                </a:solidFill>
                <a:effectLst/>
              </a:rPr>
              <a:t>pri</a:t>
            </a:r>
            <a:r>
              <a:rPr lang="en-US" i="0" dirty="0">
                <a:solidFill>
                  <a:srgbClr val="085156"/>
                </a:solidFill>
                <a:effectLst/>
              </a:rPr>
              <a:t> </a:t>
            </a:r>
            <a:r>
              <a:rPr lang="en-US" i="0" dirty="0" err="1">
                <a:solidFill>
                  <a:srgbClr val="085156"/>
                </a:solidFill>
                <a:effectLst/>
              </a:rPr>
              <a:t>ohlajanju</a:t>
            </a:r>
            <a:r>
              <a:rPr lang="en-US" i="0" dirty="0">
                <a:solidFill>
                  <a:srgbClr val="085156"/>
                </a:solidFill>
                <a:effectLst/>
              </a:rPr>
              <a:t> pa </a:t>
            </a:r>
            <a:r>
              <a:rPr lang="en-US" i="0" dirty="0" err="1">
                <a:solidFill>
                  <a:srgbClr val="085156"/>
                </a:solidFill>
                <a:effectLst/>
              </a:rPr>
              <a:t>preživijo</a:t>
            </a:r>
            <a:r>
              <a:rPr lang="en-US" i="0" dirty="0">
                <a:solidFill>
                  <a:srgbClr val="085156"/>
                </a:solidFill>
                <a:effectLst/>
              </a:rPr>
              <a:t> </a:t>
            </a:r>
            <a:r>
              <a:rPr lang="en-US" i="0" dirty="0" err="1">
                <a:solidFill>
                  <a:srgbClr val="085156"/>
                </a:solidFill>
                <a:effectLst/>
              </a:rPr>
              <a:t>več</a:t>
            </a:r>
            <a:r>
              <a:rPr lang="en-US" i="0" dirty="0">
                <a:solidFill>
                  <a:srgbClr val="085156"/>
                </a:solidFill>
                <a:effectLst/>
              </a:rPr>
              <a:t> </a:t>
            </a:r>
            <a:r>
              <a:rPr lang="en-US" i="0" dirty="0" err="1">
                <a:solidFill>
                  <a:srgbClr val="085156"/>
                </a:solidFill>
                <a:effectLst/>
              </a:rPr>
              <a:t>tednov</a:t>
            </a:r>
            <a:r>
              <a:rPr lang="en-US" i="0" dirty="0">
                <a:solidFill>
                  <a:srgbClr val="085156"/>
                </a:solidFill>
                <a:effectLst/>
              </a:rPr>
              <a:t>. </a:t>
            </a:r>
            <a:r>
              <a:rPr lang="en-US" i="0" dirty="0" err="1">
                <a:solidFill>
                  <a:srgbClr val="085156"/>
                </a:solidFill>
                <a:effectLst/>
              </a:rPr>
              <a:t>Naučite</a:t>
            </a:r>
            <a:r>
              <a:rPr lang="en-US" i="0" dirty="0">
                <a:solidFill>
                  <a:srgbClr val="085156"/>
                </a:solidFill>
                <a:effectLst/>
              </a:rPr>
              <a:t> se, </a:t>
            </a:r>
            <a:r>
              <a:rPr lang="en-US" i="0" dirty="0" err="1">
                <a:solidFill>
                  <a:srgbClr val="085156"/>
                </a:solidFill>
                <a:effectLst/>
              </a:rPr>
              <a:t>kako</a:t>
            </a:r>
            <a:r>
              <a:rPr lang="en-US" i="0" dirty="0">
                <a:solidFill>
                  <a:srgbClr val="085156"/>
                </a:solidFill>
                <a:effectLst/>
              </a:rPr>
              <a:t> </a:t>
            </a:r>
            <a:r>
              <a:rPr lang="en-US" i="0" dirty="0" err="1">
                <a:solidFill>
                  <a:srgbClr val="085156"/>
                </a:solidFill>
                <a:effectLst/>
              </a:rPr>
              <a:t>preprečiti</a:t>
            </a:r>
            <a:r>
              <a:rPr lang="en-US" i="0" dirty="0">
                <a:solidFill>
                  <a:srgbClr val="085156"/>
                </a:solidFill>
                <a:effectLst/>
              </a:rPr>
              <a:t> </a:t>
            </a:r>
            <a:r>
              <a:rPr lang="en-US" i="0" dirty="0" err="1">
                <a:solidFill>
                  <a:srgbClr val="085156"/>
                </a:solidFill>
                <a:effectLst/>
              </a:rPr>
              <a:t>odpadke</a:t>
            </a:r>
            <a:r>
              <a:rPr lang="en-US" i="0" dirty="0">
                <a:solidFill>
                  <a:srgbClr val="085156"/>
                </a:solidFill>
                <a:effectLst/>
              </a:rPr>
              <a:t> z </a:t>
            </a:r>
            <a:r>
              <a:rPr lang="en-US" i="0" dirty="0" err="1">
                <a:solidFill>
                  <a:srgbClr val="085156"/>
                </a:solidFill>
                <a:effectLst/>
              </a:rPr>
              <a:t>zamrzovanjem</a:t>
            </a:r>
            <a:r>
              <a:rPr lang="en-US" i="0" dirty="0">
                <a:solidFill>
                  <a:srgbClr val="085156"/>
                </a:solidFill>
                <a:effectLst/>
              </a:rPr>
              <a:t>, </a:t>
            </a:r>
            <a:r>
              <a:rPr lang="en-US" i="0" dirty="0" err="1">
                <a:solidFill>
                  <a:srgbClr val="085156"/>
                </a:solidFill>
                <a:effectLst/>
              </a:rPr>
              <a:t>kuhanjem</a:t>
            </a:r>
            <a:r>
              <a:rPr lang="en-US" i="0" dirty="0">
                <a:solidFill>
                  <a:srgbClr val="085156"/>
                </a:solidFill>
                <a:effectLst/>
              </a:rPr>
              <a:t> </a:t>
            </a:r>
            <a:r>
              <a:rPr lang="en-US" i="0" dirty="0" err="1">
                <a:solidFill>
                  <a:srgbClr val="085156"/>
                </a:solidFill>
                <a:effectLst/>
              </a:rPr>
              <a:t>ali</a:t>
            </a:r>
            <a:r>
              <a:rPr lang="en-US" i="0" dirty="0">
                <a:solidFill>
                  <a:srgbClr val="085156"/>
                </a:solidFill>
                <a:effectLst/>
              </a:rPr>
              <a:t> </a:t>
            </a:r>
            <a:r>
              <a:rPr lang="en-US" i="0" dirty="0" err="1">
                <a:solidFill>
                  <a:srgbClr val="085156"/>
                </a:solidFill>
                <a:effectLst/>
              </a:rPr>
              <a:t>vlaganjem</a:t>
            </a:r>
            <a:r>
              <a:rPr lang="en-US" i="0" dirty="0">
                <a:solidFill>
                  <a:srgbClr val="085156"/>
                </a:solidFill>
                <a:effectLst/>
              </a:rPr>
              <a:t>.</a:t>
            </a:r>
          </a:p>
          <a:p>
            <a:pPr marL="342900" indent="-342900" algn="l">
              <a:buFont typeface="Arial" panose="020B0604020202020204" pitchFamily="34" charset="0"/>
              <a:buChar char="•"/>
            </a:pPr>
            <a:r>
              <a:rPr lang="en-US" b="1" i="0" dirty="0" err="1">
                <a:solidFill>
                  <a:srgbClr val="085156"/>
                </a:solidFill>
                <a:effectLst/>
              </a:rPr>
              <a:t>Ohranite</a:t>
            </a:r>
            <a:r>
              <a:rPr lang="en-US" b="1" i="0" dirty="0">
                <a:solidFill>
                  <a:srgbClr val="085156"/>
                </a:solidFill>
                <a:effectLst/>
              </a:rPr>
              <a:t> </a:t>
            </a:r>
            <a:r>
              <a:rPr lang="en-US" b="1" i="0" dirty="0" err="1">
                <a:solidFill>
                  <a:srgbClr val="085156"/>
                </a:solidFill>
                <a:effectLst/>
              </a:rPr>
              <a:t>ostanke</a:t>
            </a:r>
            <a:r>
              <a:rPr lang="en-US" b="1" i="0" dirty="0">
                <a:solidFill>
                  <a:srgbClr val="085156"/>
                </a:solidFill>
                <a:effectLst/>
              </a:rPr>
              <a:t> </a:t>
            </a:r>
            <a:r>
              <a:rPr lang="en-US" i="0" dirty="0">
                <a:solidFill>
                  <a:srgbClr val="085156"/>
                </a:solidFill>
                <a:effectLst/>
              </a:rPr>
              <a:t>- </a:t>
            </a:r>
            <a:r>
              <a:rPr lang="en-US" i="0" dirty="0" err="1">
                <a:solidFill>
                  <a:srgbClr val="085156"/>
                </a:solidFill>
                <a:effectLst/>
              </a:rPr>
              <a:t>Uporabite</a:t>
            </a:r>
            <a:r>
              <a:rPr lang="en-US" i="0" dirty="0">
                <a:solidFill>
                  <a:srgbClr val="085156"/>
                </a:solidFill>
                <a:effectLst/>
              </a:rPr>
              <a:t> </a:t>
            </a:r>
            <a:r>
              <a:rPr lang="en-US" i="0" dirty="0" err="1">
                <a:solidFill>
                  <a:srgbClr val="085156"/>
                </a:solidFill>
                <a:effectLst/>
              </a:rPr>
              <a:t>ostanke</a:t>
            </a:r>
            <a:r>
              <a:rPr lang="en-US" i="0" dirty="0">
                <a:solidFill>
                  <a:srgbClr val="085156"/>
                </a:solidFill>
                <a:effectLst/>
              </a:rPr>
              <a:t>, </a:t>
            </a:r>
            <a:r>
              <a:rPr lang="en-US" i="0" dirty="0" err="1">
                <a:solidFill>
                  <a:srgbClr val="085156"/>
                </a:solidFill>
                <a:effectLst/>
              </a:rPr>
              <a:t>npr</a:t>
            </a:r>
            <a:r>
              <a:rPr lang="en-US" i="0" dirty="0">
                <a:solidFill>
                  <a:srgbClr val="085156"/>
                </a:solidFill>
                <a:effectLst/>
              </a:rPr>
              <a:t>. </a:t>
            </a:r>
            <a:r>
              <a:rPr lang="en-US" i="0" dirty="0" err="1">
                <a:solidFill>
                  <a:srgbClr val="085156"/>
                </a:solidFill>
                <a:effectLst/>
              </a:rPr>
              <a:t>neuporabljeno</a:t>
            </a:r>
            <a:r>
              <a:rPr lang="en-US" i="0" dirty="0">
                <a:solidFill>
                  <a:srgbClr val="085156"/>
                </a:solidFill>
                <a:effectLst/>
              </a:rPr>
              <a:t> </a:t>
            </a:r>
            <a:r>
              <a:rPr lang="en-US" i="0" dirty="0" err="1">
                <a:solidFill>
                  <a:srgbClr val="085156"/>
                </a:solidFill>
                <a:effectLst/>
              </a:rPr>
              <a:t>pripravljeno</a:t>
            </a:r>
            <a:r>
              <a:rPr lang="en-US" i="0" dirty="0">
                <a:solidFill>
                  <a:srgbClr val="085156"/>
                </a:solidFill>
                <a:effectLst/>
              </a:rPr>
              <a:t> </a:t>
            </a:r>
            <a:r>
              <a:rPr lang="en-US" i="0" dirty="0" err="1">
                <a:solidFill>
                  <a:srgbClr val="085156"/>
                </a:solidFill>
                <a:effectLst/>
              </a:rPr>
              <a:t>zelenjavo</a:t>
            </a:r>
            <a:r>
              <a:rPr lang="en-US" i="0" dirty="0">
                <a:solidFill>
                  <a:srgbClr val="085156"/>
                </a:solidFill>
                <a:effectLst/>
              </a:rPr>
              <a:t> </a:t>
            </a:r>
            <a:r>
              <a:rPr lang="en-US" i="0" dirty="0" err="1">
                <a:solidFill>
                  <a:srgbClr val="085156"/>
                </a:solidFill>
                <a:effectLst/>
              </a:rPr>
              <a:t>lahko</a:t>
            </a:r>
            <a:r>
              <a:rPr lang="en-US" i="0" dirty="0">
                <a:solidFill>
                  <a:srgbClr val="085156"/>
                </a:solidFill>
                <a:effectLst/>
              </a:rPr>
              <a:t> </a:t>
            </a:r>
            <a:r>
              <a:rPr lang="en-US" i="0" dirty="0" err="1">
                <a:solidFill>
                  <a:srgbClr val="085156"/>
                </a:solidFill>
                <a:effectLst/>
              </a:rPr>
              <a:t>uporabite</a:t>
            </a:r>
            <a:r>
              <a:rPr lang="en-US" i="0" dirty="0">
                <a:solidFill>
                  <a:srgbClr val="085156"/>
                </a:solidFill>
                <a:effectLst/>
              </a:rPr>
              <a:t> v </a:t>
            </a:r>
            <a:r>
              <a:rPr lang="en-US" i="0" dirty="0" err="1">
                <a:solidFill>
                  <a:srgbClr val="085156"/>
                </a:solidFill>
                <a:effectLst/>
              </a:rPr>
              <a:t>juhah</a:t>
            </a:r>
            <a:r>
              <a:rPr lang="en-US" i="0" dirty="0">
                <a:solidFill>
                  <a:srgbClr val="085156"/>
                </a:solidFill>
                <a:effectLst/>
              </a:rPr>
              <a:t>, </a:t>
            </a:r>
            <a:r>
              <a:rPr lang="en-US" i="0" dirty="0" err="1">
                <a:solidFill>
                  <a:srgbClr val="085156"/>
                </a:solidFill>
                <a:effectLst/>
              </a:rPr>
              <a:t>iz</a:t>
            </a:r>
            <a:r>
              <a:rPr lang="en-US" i="0" dirty="0">
                <a:solidFill>
                  <a:srgbClr val="085156"/>
                </a:solidFill>
                <a:effectLst/>
              </a:rPr>
              <a:t> </a:t>
            </a:r>
            <a:r>
              <a:rPr lang="en-US" i="0" dirty="0" err="1">
                <a:solidFill>
                  <a:srgbClr val="085156"/>
                </a:solidFill>
                <a:effectLst/>
              </a:rPr>
              <a:t>ribjih</a:t>
            </a:r>
            <a:r>
              <a:rPr lang="en-US" i="0" dirty="0">
                <a:solidFill>
                  <a:srgbClr val="085156"/>
                </a:solidFill>
                <a:effectLst/>
              </a:rPr>
              <a:t> in </a:t>
            </a:r>
            <a:r>
              <a:rPr lang="en-US" i="0" dirty="0" err="1">
                <a:solidFill>
                  <a:srgbClr val="085156"/>
                </a:solidFill>
                <a:effectLst/>
              </a:rPr>
              <a:t>mesnih</a:t>
            </a:r>
            <a:r>
              <a:rPr lang="en-US" i="0" dirty="0">
                <a:solidFill>
                  <a:srgbClr val="085156"/>
                </a:solidFill>
                <a:effectLst/>
              </a:rPr>
              <a:t> </a:t>
            </a:r>
            <a:r>
              <a:rPr lang="en-US" i="0" dirty="0" err="1">
                <a:solidFill>
                  <a:srgbClr val="085156"/>
                </a:solidFill>
                <a:effectLst/>
              </a:rPr>
              <a:t>kosti</a:t>
            </a:r>
            <a:r>
              <a:rPr lang="en-US" i="0" dirty="0">
                <a:solidFill>
                  <a:srgbClr val="085156"/>
                </a:solidFill>
                <a:effectLst/>
              </a:rPr>
              <a:t> </a:t>
            </a:r>
            <a:r>
              <a:rPr lang="en-US" i="0" dirty="0" err="1">
                <a:solidFill>
                  <a:srgbClr val="085156"/>
                </a:solidFill>
                <a:effectLst/>
              </a:rPr>
              <a:t>lahko</a:t>
            </a:r>
            <a:r>
              <a:rPr lang="en-US" i="0" dirty="0">
                <a:solidFill>
                  <a:srgbClr val="085156"/>
                </a:solidFill>
                <a:effectLst/>
              </a:rPr>
              <a:t> </a:t>
            </a:r>
            <a:r>
              <a:rPr lang="en-US" i="0" dirty="0" err="1">
                <a:solidFill>
                  <a:srgbClr val="085156"/>
                </a:solidFill>
                <a:effectLst/>
              </a:rPr>
              <a:t>pripravite</a:t>
            </a:r>
            <a:r>
              <a:rPr lang="en-US" i="0" dirty="0">
                <a:solidFill>
                  <a:srgbClr val="085156"/>
                </a:solidFill>
                <a:effectLst/>
              </a:rPr>
              <a:t> </a:t>
            </a:r>
            <a:r>
              <a:rPr lang="en-US" i="0" dirty="0" err="1">
                <a:solidFill>
                  <a:srgbClr val="085156"/>
                </a:solidFill>
                <a:effectLst/>
              </a:rPr>
              <a:t>najboljše</a:t>
            </a:r>
            <a:r>
              <a:rPr lang="en-US" i="0" dirty="0">
                <a:solidFill>
                  <a:srgbClr val="085156"/>
                </a:solidFill>
                <a:effectLst/>
              </a:rPr>
              <a:t> </a:t>
            </a:r>
            <a:r>
              <a:rPr lang="en-US" i="0" dirty="0" err="1">
                <a:solidFill>
                  <a:srgbClr val="085156"/>
                </a:solidFill>
                <a:effectLst/>
              </a:rPr>
              <a:t>juhe</a:t>
            </a:r>
            <a:r>
              <a:rPr lang="en-US" i="0" dirty="0">
                <a:solidFill>
                  <a:srgbClr val="085156"/>
                </a:solidFill>
                <a:effectLst/>
              </a:rPr>
              <a:t>, </a:t>
            </a:r>
            <a:r>
              <a:rPr lang="en-US" i="0" dirty="0" err="1">
                <a:solidFill>
                  <a:srgbClr val="085156"/>
                </a:solidFill>
                <a:effectLst/>
              </a:rPr>
              <a:t>iz</a:t>
            </a:r>
            <a:r>
              <a:rPr lang="en-US" i="0" dirty="0">
                <a:solidFill>
                  <a:srgbClr val="085156"/>
                </a:solidFill>
                <a:effectLst/>
              </a:rPr>
              <a:t> </a:t>
            </a:r>
            <a:r>
              <a:rPr lang="en-US" i="0" dirty="0" err="1">
                <a:solidFill>
                  <a:srgbClr val="085156"/>
                </a:solidFill>
                <a:effectLst/>
              </a:rPr>
              <a:t>odrezkov</a:t>
            </a:r>
            <a:r>
              <a:rPr lang="en-US" i="0" dirty="0">
                <a:solidFill>
                  <a:srgbClr val="085156"/>
                </a:solidFill>
                <a:effectLst/>
              </a:rPr>
              <a:t> </a:t>
            </a:r>
            <a:r>
              <a:rPr lang="en-US" i="0" dirty="0" err="1">
                <a:solidFill>
                  <a:srgbClr val="085156"/>
                </a:solidFill>
                <a:effectLst/>
              </a:rPr>
              <a:t>kruha</a:t>
            </a:r>
            <a:r>
              <a:rPr lang="en-US" i="0" dirty="0">
                <a:solidFill>
                  <a:srgbClr val="085156"/>
                </a:solidFill>
                <a:effectLst/>
              </a:rPr>
              <a:t> </a:t>
            </a:r>
            <a:r>
              <a:rPr lang="en-US" i="0" dirty="0" err="1">
                <a:solidFill>
                  <a:srgbClr val="085156"/>
                </a:solidFill>
                <a:effectLst/>
              </a:rPr>
              <a:t>lahko</a:t>
            </a:r>
            <a:r>
              <a:rPr lang="en-US" i="0" dirty="0">
                <a:solidFill>
                  <a:srgbClr val="085156"/>
                </a:solidFill>
                <a:effectLst/>
              </a:rPr>
              <a:t> </a:t>
            </a:r>
            <a:r>
              <a:rPr lang="en-US" i="0" dirty="0" err="1">
                <a:solidFill>
                  <a:srgbClr val="085156"/>
                </a:solidFill>
                <a:effectLst/>
              </a:rPr>
              <a:t>naredite</a:t>
            </a:r>
            <a:r>
              <a:rPr lang="en-US" i="0" dirty="0">
                <a:solidFill>
                  <a:srgbClr val="085156"/>
                </a:solidFill>
                <a:effectLst/>
              </a:rPr>
              <a:t> </a:t>
            </a:r>
            <a:r>
              <a:rPr lang="en-US" i="0" dirty="0" err="1">
                <a:solidFill>
                  <a:srgbClr val="085156"/>
                </a:solidFill>
                <a:effectLst/>
              </a:rPr>
              <a:t>drobtine</a:t>
            </a:r>
            <a:r>
              <a:rPr lang="en-US" i="0" dirty="0">
                <a:solidFill>
                  <a:srgbClr val="085156"/>
                </a:solidFill>
                <a:effectLst/>
              </a:rPr>
              <a:t>.</a:t>
            </a:r>
          </a:p>
          <a:p>
            <a:pPr marL="342900" indent="-342900" algn="l">
              <a:buFont typeface="Arial" panose="020B0604020202020204" pitchFamily="34" charset="0"/>
              <a:buChar char="•"/>
            </a:pPr>
            <a:r>
              <a:rPr lang="en-US" b="1" i="0" dirty="0" err="1">
                <a:solidFill>
                  <a:srgbClr val="085156"/>
                </a:solidFill>
                <a:effectLst/>
              </a:rPr>
              <a:t>Ostanite</a:t>
            </a:r>
            <a:r>
              <a:rPr lang="en-US" b="1" i="0" dirty="0">
                <a:solidFill>
                  <a:srgbClr val="085156"/>
                </a:solidFill>
                <a:effectLst/>
              </a:rPr>
              <a:t> </a:t>
            </a:r>
            <a:r>
              <a:rPr lang="en-US" b="1" i="0" dirty="0" err="1">
                <a:solidFill>
                  <a:srgbClr val="085156"/>
                </a:solidFill>
                <a:effectLst/>
              </a:rPr>
              <a:t>organizirani</a:t>
            </a:r>
            <a:r>
              <a:rPr lang="en-US" b="1" i="0" dirty="0">
                <a:solidFill>
                  <a:srgbClr val="085156"/>
                </a:solidFill>
                <a:effectLst/>
              </a:rPr>
              <a:t> </a:t>
            </a:r>
            <a:r>
              <a:rPr lang="en-US" i="0" dirty="0">
                <a:solidFill>
                  <a:srgbClr val="085156"/>
                </a:solidFill>
                <a:effectLst/>
              </a:rPr>
              <a:t>- </a:t>
            </a:r>
            <a:r>
              <a:rPr lang="en-US" i="0" dirty="0" err="1">
                <a:solidFill>
                  <a:srgbClr val="085156"/>
                </a:solidFill>
                <a:effectLst/>
              </a:rPr>
              <a:t>redno</a:t>
            </a:r>
            <a:r>
              <a:rPr lang="en-US" i="0" dirty="0">
                <a:solidFill>
                  <a:srgbClr val="085156"/>
                </a:solidFill>
                <a:effectLst/>
              </a:rPr>
              <a:t> </a:t>
            </a:r>
            <a:r>
              <a:rPr lang="en-US" i="0" dirty="0" err="1">
                <a:solidFill>
                  <a:srgbClr val="085156"/>
                </a:solidFill>
                <a:effectLst/>
              </a:rPr>
              <a:t>obračajte</a:t>
            </a:r>
            <a:r>
              <a:rPr lang="en-US" i="0" dirty="0">
                <a:solidFill>
                  <a:srgbClr val="085156"/>
                </a:solidFill>
                <a:effectLst/>
              </a:rPr>
              <a:t> </a:t>
            </a:r>
            <a:r>
              <a:rPr lang="en-US" i="0" dirty="0" err="1">
                <a:solidFill>
                  <a:srgbClr val="085156"/>
                </a:solidFill>
                <a:effectLst/>
              </a:rPr>
              <a:t>zaloge</a:t>
            </a:r>
            <a:r>
              <a:rPr lang="en-US" i="0" dirty="0">
                <a:solidFill>
                  <a:srgbClr val="085156"/>
                </a:solidFill>
                <a:effectLst/>
              </a:rPr>
              <a:t>, da </a:t>
            </a:r>
            <a:r>
              <a:rPr lang="en-US" i="0" dirty="0" err="1">
                <a:solidFill>
                  <a:srgbClr val="085156"/>
                </a:solidFill>
                <a:effectLst/>
              </a:rPr>
              <a:t>bodo</a:t>
            </a:r>
            <a:r>
              <a:rPr lang="en-US" i="0" dirty="0">
                <a:solidFill>
                  <a:srgbClr val="085156"/>
                </a:solidFill>
                <a:effectLst/>
              </a:rPr>
              <a:t> </a:t>
            </a:r>
            <a:r>
              <a:rPr lang="en-US" i="0" dirty="0" err="1">
                <a:solidFill>
                  <a:srgbClr val="085156"/>
                </a:solidFill>
                <a:effectLst/>
              </a:rPr>
              <a:t>starejša</a:t>
            </a:r>
            <a:r>
              <a:rPr lang="en-US" i="0" dirty="0">
                <a:solidFill>
                  <a:srgbClr val="085156"/>
                </a:solidFill>
                <a:effectLst/>
              </a:rPr>
              <a:t> </a:t>
            </a:r>
            <a:r>
              <a:rPr lang="en-US" i="0" dirty="0" err="1">
                <a:solidFill>
                  <a:srgbClr val="085156"/>
                </a:solidFill>
                <a:effectLst/>
              </a:rPr>
              <a:t>živila</a:t>
            </a:r>
            <a:r>
              <a:rPr lang="en-US" i="0" dirty="0">
                <a:solidFill>
                  <a:srgbClr val="085156"/>
                </a:solidFill>
                <a:effectLst/>
              </a:rPr>
              <a:t> v </a:t>
            </a:r>
            <a:r>
              <a:rPr lang="en-US" i="0" dirty="0" err="1">
                <a:solidFill>
                  <a:srgbClr val="085156"/>
                </a:solidFill>
                <a:effectLst/>
              </a:rPr>
              <a:t>ospredju</a:t>
            </a:r>
            <a:r>
              <a:rPr lang="en-US" i="0" dirty="0">
                <a:solidFill>
                  <a:srgbClr val="085156"/>
                </a:solidFill>
                <a:effectLst/>
              </a:rPr>
              <a:t>, </a:t>
            </a:r>
            <a:r>
              <a:rPr lang="en-US" i="0" dirty="0" err="1">
                <a:solidFill>
                  <a:srgbClr val="085156"/>
                </a:solidFill>
                <a:effectLst/>
              </a:rPr>
              <a:t>nato</a:t>
            </a:r>
            <a:r>
              <a:rPr lang="en-US" i="0" dirty="0">
                <a:solidFill>
                  <a:srgbClr val="085156"/>
                </a:solidFill>
                <a:effectLst/>
              </a:rPr>
              <a:t> pa </a:t>
            </a:r>
            <a:r>
              <a:rPr lang="en-US" i="0" dirty="0" err="1">
                <a:solidFill>
                  <a:srgbClr val="085156"/>
                </a:solidFill>
                <a:effectLst/>
              </a:rPr>
              <a:t>naredite</a:t>
            </a:r>
            <a:r>
              <a:rPr lang="en-US" i="0" dirty="0">
                <a:solidFill>
                  <a:srgbClr val="085156"/>
                </a:solidFill>
                <a:effectLst/>
              </a:rPr>
              <a:t> </a:t>
            </a:r>
            <a:r>
              <a:rPr lang="en-US" i="0" dirty="0" err="1">
                <a:solidFill>
                  <a:srgbClr val="085156"/>
                </a:solidFill>
                <a:effectLst/>
              </a:rPr>
              <a:t>načrt</a:t>
            </a:r>
            <a:r>
              <a:rPr lang="en-US" i="0" dirty="0">
                <a:solidFill>
                  <a:srgbClr val="085156"/>
                </a:solidFill>
                <a:effectLst/>
              </a:rPr>
              <a:t> za </a:t>
            </a:r>
            <a:r>
              <a:rPr lang="en-US" i="0" dirty="0" err="1">
                <a:solidFill>
                  <a:srgbClr val="085156"/>
                </a:solidFill>
                <a:effectLst/>
              </a:rPr>
              <a:t>njihovo</a:t>
            </a:r>
            <a:r>
              <a:rPr lang="en-US" i="0" dirty="0">
                <a:solidFill>
                  <a:srgbClr val="085156"/>
                </a:solidFill>
                <a:effectLst/>
              </a:rPr>
              <a:t> </a:t>
            </a:r>
            <a:r>
              <a:rPr lang="en-US" i="0" dirty="0" err="1">
                <a:solidFill>
                  <a:srgbClr val="085156"/>
                </a:solidFill>
                <a:effectLst/>
              </a:rPr>
              <a:t>uporabo</a:t>
            </a:r>
            <a:r>
              <a:rPr lang="en-US" i="0" dirty="0">
                <a:solidFill>
                  <a:srgbClr val="085156"/>
                </a:solidFill>
                <a:effectLst/>
              </a:rPr>
              <a:t>. </a:t>
            </a:r>
            <a:r>
              <a:rPr lang="en-US" i="0" dirty="0" err="1">
                <a:solidFill>
                  <a:srgbClr val="085156"/>
                </a:solidFill>
                <a:effectLst/>
              </a:rPr>
              <a:t>Redno</a:t>
            </a:r>
            <a:r>
              <a:rPr lang="en-US" i="0" dirty="0">
                <a:solidFill>
                  <a:srgbClr val="085156"/>
                </a:solidFill>
                <a:effectLst/>
              </a:rPr>
              <a:t> </a:t>
            </a:r>
            <a:r>
              <a:rPr lang="en-US" i="0" dirty="0" err="1">
                <a:solidFill>
                  <a:srgbClr val="085156"/>
                </a:solidFill>
                <a:effectLst/>
              </a:rPr>
              <a:t>preverjajte</a:t>
            </a:r>
            <a:r>
              <a:rPr lang="en-US" i="0" dirty="0">
                <a:solidFill>
                  <a:srgbClr val="085156"/>
                </a:solidFill>
                <a:effectLst/>
              </a:rPr>
              <a:t> </a:t>
            </a:r>
            <a:r>
              <a:rPr lang="en-US" i="0" dirty="0" err="1">
                <a:solidFill>
                  <a:srgbClr val="085156"/>
                </a:solidFill>
                <a:effectLst/>
              </a:rPr>
              <a:t>hladilnik</a:t>
            </a:r>
            <a:r>
              <a:rPr lang="en-US" i="0" dirty="0">
                <a:solidFill>
                  <a:srgbClr val="085156"/>
                </a:solidFill>
                <a:effectLst/>
              </a:rPr>
              <a:t>, da </a:t>
            </a:r>
            <a:r>
              <a:rPr lang="en-US" i="0" dirty="0" err="1">
                <a:solidFill>
                  <a:srgbClr val="085156"/>
                </a:solidFill>
                <a:effectLst/>
              </a:rPr>
              <a:t>boste</a:t>
            </a:r>
            <a:r>
              <a:rPr lang="en-US" i="0" dirty="0">
                <a:solidFill>
                  <a:srgbClr val="085156"/>
                </a:solidFill>
                <a:effectLst/>
              </a:rPr>
              <a:t> </a:t>
            </a:r>
            <a:r>
              <a:rPr lang="en-US" i="0" dirty="0" err="1">
                <a:solidFill>
                  <a:srgbClr val="085156"/>
                </a:solidFill>
                <a:effectLst/>
              </a:rPr>
              <a:t>vedeli</a:t>
            </a:r>
            <a:r>
              <a:rPr lang="en-US" i="0" dirty="0">
                <a:solidFill>
                  <a:srgbClr val="085156"/>
                </a:solidFill>
                <a:effectLst/>
              </a:rPr>
              <a:t>, </a:t>
            </a:r>
            <a:r>
              <a:rPr lang="en-US" i="0" dirty="0" err="1">
                <a:solidFill>
                  <a:srgbClr val="085156"/>
                </a:solidFill>
                <a:effectLst/>
              </a:rPr>
              <a:t>katere</a:t>
            </a:r>
            <a:r>
              <a:rPr lang="en-US" i="0" dirty="0">
                <a:solidFill>
                  <a:srgbClr val="085156"/>
                </a:solidFill>
                <a:effectLst/>
              </a:rPr>
              <a:t> </a:t>
            </a:r>
            <a:r>
              <a:rPr lang="en-US" i="0" dirty="0" err="1">
                <a:solidFill>
                  <a:srgbClr val="085156"/>
                </a:solidFill>
                <a:effectLst/>
              </a:rPr>
              <a:t>izdelke</a:t>
            </a:r>
            <a:r>
              <a:rPr lang="en-US" i="0" dirty="0">
                <a:solidFill>
                  <a:srgbClr val="085156"/>
                </a:solidFill>
                <a:effectLst/>
              </a:rPr>
              <a:t> je </a:t>
            </a:r>
            <a:r>
              <a:rPr lang="en-US" i="0" dirty="0" err="1">
                <a:solidFill>
                  <a:srgbClr val="085156"/>
                </a:solidFill>
                <a:effectLst/>
              </a:rPr>
              <a:t>treba</a:t>
            </a:r>
            <a:r>
              <a:rPr lang="en-US" i="0" dirty="0">
                <a:solidFill>
                  <a:srgbClr val="085156"/>
                </a:solidFill>
                <a:effectLst/>
              </a:rPr>
              <a:t> </a:t>
            </a:r>
            <a:r>
              <a:rPr lang="en-US" i="0" dirty="0" err="1">
                <a:solidFill>
                  <a:srgbClr val="085156"/>
                </a:solidFill>
                <a:effectLst/>
              </a:rPr>
              <a:t>takoj</a:t>
            </a:r>
            <a:r>
              <a:rPr lang="en-US" i="0" dirty="0">
                <a:solidFill>
                  <a:srgbClr val="085156"/>
                </a:solidFill>
                <a:effectLst/>
              </a:rPr>
              <a:t> </a:t>
            </a:r>
            <a:r>
              <a:rPr lang="en-US" i="0" dirty="0" err="1">
                <a:solidFill>
                  <a:srgbClr val="085156"/>
                </a:solidFill>
                <a:effectLst/>
              </a:rPr>
              <a:t>uporabiti</a:t>
            </a:r>
            <a:r>
              <a:rPr lang="en-US" i="0" dirty="0">
                <a:solidFill>
                  <a:srgbClr val="085156"/>
                </a:solidFill>
                <a:effectLst/>
              </a:rPr>
              <a:t>.</a:t>
            </a:r>
          </a:p>
          <a:p>
            <a:pPr marL="342900" indent="-342900" algn="l">
              <a:buFont typeface="Arial" panose="020B0604020202020204" pitchFamily="34" charset="0"/>
              <a:buChar char="•"/>
            </a:pPr>
            <a:r>
              <a:rPr lang="en-US" b="1" i="0" dirty="0" err="1">
                <a:solidFill>
                  <a:srgbClr val="085156"/>
                </a:solidFill>
                <a:effectLst/>
              </a:rPr>
              <a:t>Spremljajte</a:t>
            </a:r>
            <a:r>
              <a:rPr lang="en-US" b="1" i="0" dirty="0">
                <a:solidFill>
                  <a:srgbClr val="085156"/>
                </a:solidFill>
                <a:effectLst/>
              </a:rPr>
              <a:t>, </a:t>
            </a:r>
            <a:r>
              <a:rPr lang="en-US" b="1" i="0" dirty="0" err="1">
                <a:solidFill>
                  <a:srgbClr val="085156"/>
                </a:solidFill>
                <a:effectLst/>
              </a:rPr>
              <a:t>kaj</a:t>
            </a:r>
            <a:r>
              <a:rPr lang="en-US" b="1" i="0" dirty="0">
                <a:solidFill>
                  <a:srgbClr val="085156"/>
                </a:solidFill>
                <a:effectLst/>
              </a:rPr>
              <a:t> </a:t>
            </a:r>
            <a:r>
              <a:rPr lang="en-US" b="1" i="0" dirty="0" err="1">
                <a:solidFill>
                  <a:srgbClr val="085156"/>
                </a:solidFill>
                <a:effectLst/>
              </a:rPr>
              <a:t>zavržete</a:t>
            </a:r>
            <a:r>
              <a:rPr lang="en-US" b="1" i="0" dirty="0">
                <a:solidFill>
                  <a:srgbClr val="085156"/>
                </a:solidFill>
                <a:effectLst/>
              </a:rPr>
              <a:t> </a:t>
            </a:r>
            <a:r>
              <a:rPr lang="en-US" i="0" dirty="0">
                <a:solidFill>
                  <a:srgbClr val="085156"/>
                </a:solidFill>
                <a:effectLst/>
              </a:rPr>
              <a:t>- </a:t>
            </a:r>
            <a:r>
              <a:rPr lang="en-US" i="0" dirty="0" err="1">
                <a:solidFill>
                  <a:srgbClr val="085156"/>
                </a:solidFill>
                <a:effectLst/>
              </a:rPr>
              <a:t>vodite</a:t>
            </a:r>
            <a:r>
              <a:rPr lang="en-US" i="0" dirty="0">
                <a:solidFill>
                  <a:srgbClr val="085156"/>
                </a:solidFill>
                <a:effectLst/>
              </a:rPr>
              <a:t> </a:t>
            </a:r>
            <a:r>
              <a:rPr lang="en-US" i="0" dirty="0" err="1">
                <a:solidFill>
                  <a:srgbClr val="085156"/>
                </a:solidFill>
                <a:effectLst/>
              </a:rPr>
              <a:t>tekoči</a:t>
            </a:r>
            <a:r>
              <a:rPr lang="en-US" i="0" dirty="0">
                <a:solidFill>
                  <a:srgbClr val="085156"/>
                </a:solidFill>
                <a:effectLst/>
              </a:rPr>
              <a:t> </a:t>
            </a:r>
            <a:r>
              <a:rPr lang="en-US" i="0" dirty="0" err="1">
                <a:solidFill>
                  <a:srgbClr val="085156"/>
                </a:solidFill>
                <a:effectLst/>
              </a:rPr>
              <a:t>seznam</a:t>
            </a:r>
            <a:r>
              <a:rPr lang="en-US" i="0" dirty="0">
                <a:solidFill>
                  <a:srgbClr val="085156"/>
                </a:solidFill>
                <a:effectLst/>
              </a:rPr>
              <a:t> </a:t>
            </a:r>
            <a:r>
              <a:rPr lang="en-US" i="0" dirty="0" err="1">
                <a:solidFill>
                  <a:srgbClr val="085156"/>
                </a:solidFill>
                <a:effectLst/>
              </a:rPr>
              <a:t>tistega</a:t>
            </a:r>
            <a:r>
              <a:rPr lang="en-US" i="0" dirty="0">
                <a:solidFill>
                  <a:srgbClr val="085156"/>
                </a:solidFill>
                <a:effectLst/>
              </a:rPr>
              <a:t>, </a:t>
            </a:r>
            <a:r>
              <a:rPr lang="en-US" i="0" dirty="0" err="1">
                <a:solidFill>
                  <a:srgbClr val="085156"/>
                </a:solidFill>
                <a:effectLst/>
              </a:rPr>
              <a:t>kar</a:t>
            </a:r>
            <a:r>
              <a:rPr lang="en-US" i="0" dirty="0">
                <a:solidFill>
                  <a:srgbClr val="085156"/>
                </a:solidFill>
                <a:effectLst/>
              </a:rPr>
              <a:t> </a:t>
            </a:r>
            <a:r>
              <a:rPr lang="en-US" i="0" dirty="0" err="1">
                <a:solidFill>
                  <a:srgbClr val="085156"/>
                </a:solidFill>
                <a:effectLst/>
              </a:rPr>
              <a:t>najpogosteje</a:t>
            </a:r>
            <a:r>
              <a:rPr lang="en-US" i="0" dirty="0">
                <a:solidFill>
                  <a:srgbClr val="085156"/>
                </a:solidFill>
                <a:effectLst/>
              </a:rPr>
              <a:t> </a:t>
            </a:r>
            <a:r>
              <a:rPr lang="en-US" i="0" dirty="0" err="1">
                <a:solidFill>
                  <a:srgbClr val="085156"/>
                </a:solidFill>
                <a:effectLst/>
              </a:rPr>
              <a:t>zavržete</a:t>
            </a:r>
            <a:r>
              <a:rPr lang="en-US" i="0" dirty="0">
                <a:solidFill>
                  <a:srgbClr val="085156"/>
                </a:solidFill>
                <a:effectLst/>
              </a:rPr>
              <a:t>, in </a:t>
            </a:r>
            <a:r>
              <a:rPr lang="en-US" i="0" dirty="0" err="1">
                <a:solidFill>
                  <a:srgbClr val="085156"/>
                </a:solidFill>
                <a:effectLst/>
              </a:rPr>
              <a:t>nato</a:t>
            </a:r>
            <a:r>
              <a:rPr lang="en-US" i="0" dirty="0">
                <a:solidFill>
                  <a:srgbClr val="085156"/>
                </a:solidFill>
                <a:effectLst/>
              </a:rPr>
              <a:t> </a:t>
            </a:r>
            <a:r>
              <a:rPr lang="en-US" i="0" dirty="0" err="1">
                <a:solidFill>
                  <a:srgbClr val="085156"/>
                </a:solidFill>
                <a:effectLst/>
              </a:rPr>
              <a:t>kupujte</a:t>
            </a:r>
            <a:r>
              <a:rPr lang="en-US" i="0" dirty="0">
                <a:solidFill>
                  <a:srgbClr val="085156"/>
                </a:solidFill>
                <a:effectLst/>
              </a:rPr>
              <a:t> </a:t>
            </a:r>
            <a:r>
              <a:rPr lang="en-US" i="0" dirty="0" err="1">
                <a:solidFill>
                  <a:srgbClr val="085156"/>
                </a:solidFill>
                <a:effectLst/>
              </a:rPr>
              <a:t>manj</a:t>
            </a:r>
            <a:r>
              <a:rPr lang="en-US" i="0" dirty="0">
                <a:solidFill>
                  <a:srgbClr val="085156"/>
                </a:solidFill>
                <a:effectLst/>
              </a:rPr>
              <a:t> </a:t>
            </a:r>
            <a:r>
              <a:rPr lang="en-US" i="0" dirty="0" err="1">
                <a:solidFill>
                  <a:srgbClr val="085156"/>
                </a:solidFill>
                <a:effectLst/>
              </a:rPr>
              <a:t>tega</a:t>
            </a:r>
            <a:r>
              <a:rPr lang="en-US" i="0" dirty="0">
                <a:solidFill>
                  <a:srgbClr val="085156"/>
                </a:solidFill>
                <a:effectLst/>
              </a:rPr>
              <a:t> </a:t>
            </a:r>
            <a:r>
              <a:rPr lang="en-US" i="0" dirty="0" err="1">
                <a:solidFill>
                  <a:srgbClr val="085156"/>
                </a:solidFill>
                <a:effectLst/>
              </a:rPr>
              <a:t>ali</a:t>
            </a:r>
            <a:r>
              <a:rPr lang="en-US" i="0" dirty="0">
                <a:solidFill>
                  <a:srgbClr val="085156"/>
                </a:solidFill>
                <a:effectLst/>
              </a:rPr>
              <a:t> </a:t>
            </a:r>
            <a:r>
              <a:rPr lang="en-US" i="0" dirty="0" err="1">
                <a:solidFill>
                  <a:srgbClr val="085156"/>
                </a:solidFill>
                <a:effectLst/>
              </a:rPr>
              <a:t>pripravite</a:t>
            </a:r>
            <a:r>
              <a:rPr lang="en-US" i="0" dirty="0">
                <a:solidFill>
                  <a:srgbClr val="085156"/>
                </a:solidFill>
                <a:effectLst/>
              </a:rPr>
              <a:t> </a:t>
            </a:r>
            <a:r>
              <a:rPr lang="en-US" i="0" dirty="0" err="1">
                <a:solidFill>
                  <a:srgbClr val="085156"/>
                </a:solidFill>
                <a:effectLst/>
              </a:rPr>
              <a:t>manjše</a:t>
            </a:r>
            <a:r>
              <a:rPr lang="en-US" i="0" dirty="0">
                <a:solidFill>
                  <a:srgbClr val="085156"/>
                </a:solidFill>
                <a:effectLst/>
              </a:rPr>
              <a:t> </a:t>
            </a:r>
            <a:r>
              <a:rPr lang="en-US" i="0" dirty="0" err="1">
                <a:solidFill>
                  <a:srgbClr val="085156"/>
                </a:solidFill>
                <a:effectLst/>
              </a:rPr>
              <a:t>porcije</a:t>
            </a:r>
            <a:r>
              <a:rPr lang="en-US" i="0" dirty="0">
                <a:solidFill>
                  <a:srgbClr val="085156"/>
                </a:solidFill>
                <a:effectLst/>
              </a:rPr>
              <a:t>.</a:t>
            </a:r>
          </a:p>
          <a:p>
            <a:pPr marL="342900" indent="-342900" algn="l">
              <a:buFont typeface="Arial" panose="020B0604020202020204" pitchFamily="34" charset="0"/>
              <a:buChar char="•"/>
            </a:pPr>
            <a:r>
              <a:rPr lang="en-US" b="1" i="0" dirty="0" err="1">
                <a:solidFill>
                  <a:srgbClr val="085156"/>
                </a:solidFill>
                <a:effectLst/>
              </a:rPr>
              <a:t>Darujte</a:t>
            </a:r>
            <a:r>
              <a:rPr lang="en-US" i="0" dirty="0">
                <a:solidFill>
                  <a:srgbClr val="085156"/>
                </a:solidFill>
                <a:effectLst/>
              </a:rPr>
              <a:t> - </a:t>
            </a:r>
            <a:r>
              <a:rPr lang="en-US" i="0" dirty="0" err="1">
                <a:solidFill>
                  <a:srgbClr val="085156"/>
                </a:solidFill>
                <a:effectLst/>
              </a:rPr>
              <a:t>Če</a:t>
            </a:r>
            <a:r>
              <a:rPr lang="en-US" i="0" dirty="0">
                <a:solidFill>
                  <a:srgbClr val="085156"/>
                </a:solidFill>
                <a:effectLst/>
              </a:rPr>
              <a:t> </a:t>
            </a:r>
            <a:r>
              <a:rPr lang="en-US" i="0" dirty="0" err="1">
                <a:solidFill>
                  <a:srgbClr val="085156"/>
                </a:solidFill>
                <a:effectLst/>
              </a:rPr>
              <a:t>veste</a:t>
            </a:r>
            <a:r>
              <a:rPr lang="en-US" i="0" dirty="0">
                <a:solidFill>
                  <a:srgbClr val="085156"/>
                </a:solidFill>
                <a:effectLst/>
              </a:rPr>
              <a:t>, da </a:t>
            </a:r>
            <a:r>
              <a:rPr lang="en-US" i="0" dirty="0" err="1">
                <a:solidFill>
                  <a:srgbClr val="085156"/>
                </a:solidFill>
                <a:effectLst/>
              </a:rPr>
              <a:t>nečesa</a:t>
            </a:r>
            <a:r>
              <a:rPr lang="en-US" i="0" dirty="0">
                <a:solidFill>
                  <a:srgbClr val="085156"/>
                </a:solidFill>
                <a:effectLst/>
              </a:rPr>
              <a:t> ne </a:t>
            </a:r>
            <a:r>
              <a:rPr lang="en-US" i="0" dirty="0" err="1">
                <a:solidFill>
                  <a:srgbClr val="085156"/>
                </a:solidFill>
                <a:effectLst/>
              </a:rPr>
              <a:t>boste</a:t>
            </a:r>
            <a:r>
              <a:rPr lang="en-US" i="0" dirty="0">
                <a:solidFill>
                  <a:srgbClr val="085156"/>
                </a:solidFill>
                <a:effectLst/>
              </a:rPr>
              <a:t> </a:t>
            </a:r>
            <a:r>
              <a:rPr lang="en-US" i="0" dirty="0" err="1">
                <a:solidFill>
                  <a:srgbClr val="085156"/>
                </a:solidFill>
                <a:effectLst/>
              </a:rPr>
              <a:t>porabili</a:t>
            </a:r>
            <a:r>
              <a:rPr lang="en-US" i="0" dirty="0">
                <a:solidFill>
                  <a:srgbClr val="085156"/>
                </a:solidFill>
                <a:effectLst/>
              </a:rPr>
              <a:t>, to </a:t>
            </a:r>
            <a:r>
              <a:rPr lang="en-US" i="0" dirty="0" err="1">
                <a:solidFill>
                  <a:srgbClr val="085156"/>
                </a:solidFill>
                <a:effectLst/>
              </a:rPr>
              <a:t>podarite</a:t>
            </a:r>
            <a:r>
              <a:rPr lang="en-US" i="0" dirty="0">
                <a:solidFill>
                  <a:srgbClr val="085156"/>
                </a:solidFill>
                <a:effectLst/>
              </a:rPr>
              <a:t> v </a:t>
            </a:r>
            <a:r>
              <a:rPr lang="en-US" i="0" dirty="0" err="1">
                <a:solidFill>
                  <a:srgbClr val="085156"/>
                </a:solidFill>
                <a:effectLst/>
              </a:rPr>
              <a:t>prehransko</a:t>
            </a:r>
            <a:r>
              <a:rPr lang="en-US" i="0" dirty="0">
                <a:solidFill>
                  <a:srgbClr val="085156"/>
                </a:solidFill>
                <a:effectLst/>
              </a:rPr>
              <a:t> </a:t>
            </a:r>
            <a:r>
              <a:rPr lang="en-US" i="0" dirty="0" err="1">
                <a:solidFill>
                  <a:srgbClr val="085156"/>
                </a:solidFill>
                <a:effectLst/>
              </a:rPr>
              <a:t>središče</a:t>
            </a:r>
            <a:r>
              <a:rPr lang="en-US" i="0" dirty="0">
                <a:solidFill>
                  <a:srgbClr val="085156"/>
                </a:solidFill>
                <a:effectLst/>
              </a:rPr>
              <a:t>, da bi </a:t>
            </a:r>
            <a:r>
              <a:rPr lang="en-US" i="0" dirty="0" err="1">
                <a:solidFill>
                  <a:srgbClr val="085156"/>
                </a:solidFill>
                <a:effectLst/>
              </a:rPr>
              <a:t>pomagali</a:t>
            </a:r>
            <a:r>
              <a:rPr lang="en-US" i="0" dirty="0">
                <a:solidFill>
                  <a:srgbClr val="085156"/>
                </a:solidFill>
                <a:effectLst/>
              </a:rPr>
              <a:t> </a:t>
            </a:r>
            <a:r>
              <a:rPr lang="en-US" i="0" dirty="0" err="1">
                <a:solidFill>
                  <a:srgbClr val="085156"/>
                </a:solidFill>
                <a:effectLst/>
              </a:rPr>
              <a:t>nahraniti</a:t>
            </a:r>
            <a:r>
              <a:rPr lang="en-US" i="0" dirty="0">
                <a:solidFill>
                  <a:srgbClr val="085156"/>
                </a:solidFill>
                <a:effectLst/>
              </a:rPr>
              <a:t> </a:t>
            </a:r>
            <a:r>
              <a:rPr lang="en-US" i="0" dirty="0" err="1">
                <a:solidFill>
                  <a:srgbClr val="085156"/>
                </a:solidFill>
                <a:effectLst/>
              </a:rPr>
              <a:t>druge</a:t>
            </a:r>
            <a:r>
              <a:rPr lang="en-US" i="0" dirty="0">
                <a:solidFill>
                  <a:srgbClr val="085156"/>
                </a:solidFill>
                <a:effectLst/>
              </a:rPr>
              <a:t>.</a:t>
            </a:r>
          </a:p>
        </p:txBody>
      </p:sp>
      <p:pic>
        <p:nvPicPr>
          <p:cNvPr id="5" name="Graphic 4" descr="Lights On with solid fill">
            <a:extLst>
              <a:ext uri="{FF2B5EF4-FFF2-40B4-BE49-F238E27FC236}">
                <a16:creationId xmlns:a16="http://schemas.microsoft.com/office/drawing/2014/main" id="{16C861FE-7212-4883-B931-2B81B91B24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26626" y="135172"/>
            <a:ext cx="914400" cy="914400"/>
          </a:xfrm>
          <a:prstGeom prst="rect">
            <a:avLst/>
          </a:prstGeom>
        </p:spPr>
      </p:pic>
    </p:spTree>
    <p:extLst>
      <p:ext uri="{BB962C8B-B14F-4D97-AF65-F5344CB8AC3E}">
        <p14:creationId xmlns:p14="http://schemas.microsoft.com/office/powerpoint/2010/main" val="4034593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BC24B1-3CC7-4D81-9F4F-EC8182E771D7}"/>
              </a:ext>
            </a:extLst>
          </p:cNvPr>
          <p:cNvSpPr>
            <a:spLocks noGrp="1"/>
          </p:cNvSpPr>
          <p:nvPr>
            <p:ph type="body" sz="quarter" idx="19"/>
          </p:nvPr>
        </p:nvSpPr>
        <p:spPr/>
        <p:txBody>
          <a:bodyPr/>
          <a:lstStyle/>
          <a:p>
            <a:r>
              <a:rPr lang="sl-SI" b="1" dirty="0">
                <a:solidFill>
                  <a:srgbClr val="085156"/>
                </a:solidFill>
              </a:rPr>
              <a:t>Uvod</a:t>
            </a:r>
            <a:r>
              <a:rPr lang="en-US" b="1" dirty="0">
                <a:solidFill>
                  <a:srgbClr val="085156"/>
                </a:solidFill>
              </a:rPr>
              <a:t>:</a:t>
            </a:r>
            <a:endParaRPr lang="en-IE" dirty="0">
              <a:solidFill>
                <a:srgbClr val="085156"/>
              </a:solidFill>
            </a:endParaRPr>
          </a:p>
        </p:txBody>
      </p:sp>
      <p:sp>
        <p:nvSpPr>
          <p:cNvPr id="4" name="Text Placeholder 3">
            <a:extLst>
              <a:ext uri="{FF2B5EF4-FFF2-40B4-BE49-F238E27FC236}">
                <a16:creationId xmlns:a16="http://schemas.microsoft.com/office/drawing/2014/main" id="{93742DC1-29AF-4F08-B341-3FC4B06C5A41}"/>
              </a:ext>
            </a:extLst>
          </p:cNvPr>
          <p:cNvSpPr>
            <a:spLocks noGrp="1"/>
          </p:cNvSpPr>
          <p:nvPr>
            <p:ph type="body" sz="quarter" idx="20"/>
          </p:nvPr>
        </p:nvSpPr>
        <p:spPr>
          <a:xfrm>
            <a:off x="586552" y="1786299"/>
            <a:ext cx="5273104" cy="4306275"/>
          </a:xfrm>
        </p:spPr>
        <p:txBody>
          <a:bodyPr/>
          <a:lstStyle/>
          <a:p>
            <a:pPr algn="just"/>
            <a:r>
              <a:rPr lang="en-GB" dirty="0" err="1">
                <a:solidFill>
                  <a:srgbClr val="085156"/>
                </a:solidFill>
              </a:rPr>
              <a:t>Podnebne</a:t>
            </a:r>
            <a:r>
              <a:rPr lang="en-GB" dirty="0">
                <a:solidFill>
                  <a:srgbClr val="085156"/>
                </a:solidFill>
              </a:rPr>
              <a:t> </a:t>
            </a:r>
            <a:r>
              <a:rPr lang="en-GB" dirty="0" err="1">
                <a:solidFill>
                  <a:srgbClr val="085156"/>
                </a:solidFill>
              </a:rPr>
              <a:t>spremembe</a:t>
            </a:r>
            <a:r>
              <a:rPr lang="en-GB" dirty="0">
                <a:solidFill>
                  <a:srgbClr val="085156"/>
                </a:solidFill>
              </a:rPr>
              <a:t> </a:t>
            </a:r>
            <a:r>
              <a:rPr lang="en-GB" dirty="0" err="1">
                <a:solidFill>
                  <a:srgbClr val="085156"/>
                </a:solidFill>
              </a:rPr>
              <a:t>veljajo</a:t>
            </a:r>
            <a:r>
              <a:rPr lang="en-GB" dirty="0">
                <a:solidFill>
                  <a:srgbClr val="085156"/>
                </a:solidFill>
              </a:rPr>
              <a:t> za </a:t>
            </a:r>
            <a:r>
              <a:rPr lang="en-GB" dirty="0" err="1">
                <a:solidFill>
                  <a:srgbClr val="085156"/>
                </a:solidFill>
              </a:rPr>
              <a:t>enega</a:t>
            </a:r>
            <a:r>
              <a:rPr lang="en-GB" dirty="0">
                <a:solidFill>
                  <a:srgbClr val="085156"/>
                </a:solidFill>
              </a:rPr>
              <a:t> </a:t>
            </a:r>
            <a:r>
              <a:rPr lang="en-GB" dirty="0" err="1">
                <a:solidFill>
                  <a:srgbClr val="085156"/>
                </a:solidFill>
              </a:rPr>
              <a:t>najresnejših</a:t>
            </a:r>
            <a:r>
              <a:rPr lang="en-GB" dirty="0">
                <a:solidFill>
                  <a:srgbClr val="085156"/>
                </a:solidFill>
              </a:rPr>
              <a:t> </a:t>
            </a:r>
            <a:r>
              <a:rPr lang="en-GB" dirty="0" err="1">
                <a:solidFill>
                  <a:srgbClr val="085156"/>
                </a:solidFill>
              </a:rPr>
              <a:t>problemov</a:t>
            </a:r>
            <a:r>
              <a:rPr lang="en-GB" dirty="0">
                <a:solidFill>
                  <a:srgbClr val="085156"/>
                </a:solidFill>
              </a:rPr>
              <a:t>, s </a:t>
            </a:r>
            <a:r>
              <a:rPr lang="en-GB" dirty="0" err="1">
                <a:solidFill>
                  <a:srgbClr val="085156"/>
                </a:solidFill>
              </a:rPr>
              <a:t>katerimi</a:t>
            </a:r>
            <a:r>
              <a:rPr lang="en-GB" dirty="0">
                <a:solidFill>
                  <a:srgbClr val="085156"/>
                </a:solidFill>
              </a:rPr>
              <a:t> se </a:t>
            </a:r>
            <a:r>
              <a:rPr lang="en-GB" dirty="0" err="1">
                <a:solidFill>
                  <a:srgbClr val="085156"/>
                </a:solidFill>
              </a:rPr>
              <a:t>danes</a:t>
            </a:r>
            <a:r>
              <a:rPr lang="en-GB" dirty="0">
                <a:solidFill>
                  <a:srgbClr val="085156"/>
                </a:solidFill>
              </a:rPr>
              <a:t> </a:t>
            </a:r>
            <a:r>
              <a:rPr lang="en-GB" dirty="0" err="1">
                <a:solidFill>
                  <a:srgbClr val="085156"/>
                </a:solidFill>
              </a:rPr>
              <a:t>sooča</a:t>
            </a:r>
            <a:r>
              <a:rPr lang="en-GB" dirty="0">
                <a:solidFill>
                  <a:srgbClr val="085156"/>
                </a:solidFill>
              </a:rPr>
              <a:t> </a:t>
            </a:r>
            <a:r>
              <a:rPr lang="en-GB" dirty="0" err="1">
                <a:solidFill>
                  <a:srgbClr val="085156"/>
                </a:solidFill>
              </a:rPr>
              <a:t>človeštvo</a:t>
            </a:r>
            <a:r>
              <a:rPr lang="en-GB" dirty="0">
                <a:solidFill>
                  <a:srgbClr val="085156"/>
                </a:solidFill>
              </a:rPr>
              <a:t>. </a:t>
            </a:r>
            <a:r>
              <a:rPr lang="en-GB" dirty="0" err="1">
                <a:solidFill>
                  <a:srgbClr val="085156"/>
                </a:solidFill>
              </a:rPr>
              <a:t>Gostinski</a:t>
            </a:r>
            <a:r>
              <a:rPr lang="en-GB" dirty="0">
                <a:solidFill>
                  <a:srgbClr val="085156"/>
                </a:solidFill>
              </a:rPr>
              <a:t> </a:t>
            </a:r>
            <a:r>
              <a:rPr lang="en-GB" dirty="0" err="1">
                <a:solidFill>
                  <a:srgbClr val="085156"/>
                </a:solidFill>
              </a:rPr>
              <a:t>sektor</a:t>
            </a:r>
            <a:r>
              <a:rPr lang="en-GB" dirty="0">
                <a:solidFill>
                  <a:srgbClr val="085156"/>
                </a:solidFill>
              </a:rPr>
              <a:t>, ki </a:t>
            </a:r>
            <a:r>
              <a:rPr lang="en-GB" dirty="0" err="1">
                <a:solidFill>
                  <a:srgbClr val="085156"/>
                </a:solidFill>
              </a:rPr>
              <a:t>zajema</a:t>
            </a:r>
            <a:r>
              <a:rPr lang="en-GB" dirty="0">
                <a:solidFill>
                  <a:srgbClr val="085156"/>
                </a:solidFill>
              </a:rPr>
              <a:t> </a:t>
            </a:r>
            <a:r>
              <a:rPr lang="en-GB" dirty="0" err="1">
                <a:solidFill>
                  <a:srgbClr val="085156"/>
                </a:solidFill>
              </a:rPr>
              <a:t>gostinstvo</a:t>
            </a:r>
            <a:r>
              <a:rPr lang="en-GB" dirty="0">
                <a:solidFill>
                  <a:srgbClr val="085156"/>
                </a:solidFill>
              </a:rPr>
              <a:t> in </a:t>
            </a:r>
            <a:r>
              <a:rPr lang="en-GB" dirty="0" err="1">
                <a:solidFill>
                  <a:srgbClr val="085156"/>
                </a:solidFill>
              </a:rPr>
              <a:t>institucionalno</a:t>
            </a:r>
            <a:r>
              <a:rPr lang="en-GB" dirty="0">
                <a:solidFill>
                  <a:srgbClr val="085156"/>
                </a:solidFill>
              </a:rPr>
              <a:t> </a:t>
            </a:r>
            <a:r>
              <a:rPr lang="en-GB" dirty="0" err="1">
                <a:solidFill>
                  <a:srgbClr val="085156"/>
                </a:solidFill>
              </a:rPr>
              <a:t>prehrano</a:t>
            </a:r>
            <a:r>
              <a:rPr lang="en-GB" dirty="0">
                <a:solidFill>
                  <a:srgbClr val="085156"/>
                </a:solidFill>
              </a:rPr>
              <a:t>, na </a:t>
            </a:r>
            <a:r>
              <a:rPr lang="en-GB" dirty="0" err="1">
                <a:solidFill>
                  <a:srgbClr val="085156"/>
                </a:solidFill>
              </a:rPr>
              <a:t>različne</a:t>
            </a:r>
            <a:r>
              <a:rPr lang="en-GB" dirty="0">
                <a:solidFill>
                  <a:srgbClr val="085156"/>
                </a:solidFill>
              </a:rPr>
              <a:t> </a:t>
            </a:r>
            <a:r>
              <a:rPr lang="en-GB" dirty="0" err="1">
                <a:solidFill>
                  <a:srgbClr val="085156"/>
                </a:solidFill>
              </a:rPr>
              <a:t>načine</a:t>
            </a:r>
            <a:r>
              <a:rPr lang="en-GB" dirty="0">
                <a:solidFill>
                  <a:srgbClr val="085156"/>
                </a:solidFill>
              </a:rPr>
              <a:t> </a:t>
            </a:r>
            <a:r>
              <a:rPr lang="en-GB" dirty="0" err="1">
                <a:solidFill>
                  <a:srgbClr val="085156"/>
                </a:solidFill>
              </a:rPr>
              <a:t>prispeva</a:t>
            </a:r>
            <a:r>
              <a:rPr lang="en-GB" dirty="0">
                <a:solidFill>
                  <a:srgbClr val="085156"/>
                </a:solidFill>
              </a:rPr>
              <a:t> k </a:t>
            </a:r>
            <a:r>
              <a:rPr lang="en-GB" dirty="0" err="1">
                <a:solidFill>
                  <a:srgbClr val="085156"/>
                </a:solidFill>
              </a:rPr>
              <a:t>emisijam</a:t>
            </a:r>
            <a:r>
              <a:rPr lang="en-GB" dirty="0">
                <a:solidFill>
                  <a:srgbClr val="085156"/>
                </a:solidFill>
              </a:rPr>
              <a:t> </a:t>
            </a:r>
            <a:r>
              <a:rPr lang="en-GB" dirty="0" err="1">
                <a:solidFill>
                  <a:srgbClr val="085156"/>
                </a:solidFill>
              </a:rPr>
              <a:t>toplogrednih</a:t>
            </a:r>
            <a:r>
              <a:rPr lang="en-GB" dirty="0">
                <a:solidFill>
                  <a:srgbClr val="085156"/>
                </a:solidFill>
              </a:rPr>
              <a:t> </a:t>
            </a:r>
            <a:r>
              <a:rPr lang="en-GB" dirty="0" err="1">
                <a:solidFill>
                  <a:srgbClr val="085156"/>
                </a:solidFill>
              </a:rPr>
              <a:t>plinov</a:t>
            </a:r>
            <a:r>
              <a:rPr lang="en-GB" dirty="0">
                <a:solidFill>
                  <a:srgbClr val="085156"/>
                </a:solidFill>
              </a:rPr>
              <a:t> (TGP).</a:t>
            </a:r>
          </a:p>
          <a:p>
            <a:pPr algn="just"/>
            <a:r>
              <a:rPr lang="en-GB" dirty="0" err="1">
                <a:solidFill>
                  <a:srgbClr val="085156"/>
                </a:solidFill>
              </a:rPr>
              <a:t>Mnogi</a:t>
            </a:r>
            <a:r>
              <a:rPr lang="en-GB" dirty="0">
                <a:solidFill>
                  <a:srgbClr val="085156"/>
                </a:solidFill>
              </a:rPr>
              <a:t> v </a:t>
            </a:r>
            <a:r>
              <a:rPr lang="en-GB" dirty="0" err="1">
                <a:solidFill>
                  <a:srgbClr val="085156"/>
                </a:solidFill>
              </a:rPr>
              <a:t>tem</a:t>
            </a:r>
            <a:r>
              <a:rPr lang="en-GB" dirty="0">
                <a:solidFill>
                  <a:srgbClr val="085156"/>
                </a:solidFill>
              </a:rPr>
              <a:t> </a:t>
            </a:r>
            <a:r>
              <a:rPr lang="en-GB" dirty="0" err="1">
                <a:solidFill>
                  <a:srgbClr val="085156"/>
                </a:solidFill>
              </a:rPr>
              <a:t>sektorju</a:t>
            </a:r>
            <a:r>
              <a:rPr lang="en-GB" dirty="0">
                <a:solidFill>
                  <a:srgbClr val="085156"/>
                </a:solidFill>
              </a:rPr>
              <a:t> </a:t>
            </a:r>
            <a:r>
              <a:rPr lang="en-GB" dirty="0" err="1">
                <a:solidFill>
                  <a:srgbClr val="085156"/>
                </a:solidFill>
              </a:rPr>
              <a:t>si</a:t>
            </a:r>
            <a:r>
              <a:rPr lang="en-GB" dirty="0">
                <a:solidFill>
                  <a:srgbClr val="085156"/>
                </a:solidFill>
              </a:rPr>
              <a:t> </a:t>
            </a:r>
            <a:r>
              <a:rPr lang="en-GB" dirty="0" err="1">
                <a:solidFill>
                  <a:srgbClr val="085156"/>
                </a:solidFill>
              </a:rPr>
              <a:t>prizadevajo</a:t>
            </a:r>
            <a:r>
              <a:rPr lang="en-GB" dirty="0">
                <a:solidFill>
                  <a:srgbClr val="085156"/>
                </a:solidFill>
              </a:rPr>
              <a:t> </a:t>
            </a:r>
            <a:r>
              <a:rPr lang="en-GB" dirty="0" err="1">
                <a:solidFill>
                  <a:srgbClr val="085156"/>
                </a:solidFill>
              </a:rPr>
              <a:t>zmanjšati</a:t>
            </a:r>
            <a:r>
              <a:rPr lang="en-GB" dirty="0">
                <a:solidFill>
                  <a:srgbClr val="085156"/>
                </a:solidFill>
              </a:rPr>
              <a:t> </a:t>
            </a:r>
            <a:r>
              <a:rPr lang="en-GB" dirty="0" err="1">
                <a:solidFill>
                  <a:srgbClr val="085156"/>
                </a:solidFill>
              </a:rPr>
              <a:t>njegov</a:t>
            </a:r>
            <a:r>
              <a:rPr lang="en-GB" dirty="0">
                <a:solidFill>
                  <a:srgbClr val="085156"/>
                </a:solidFill>
              </a:rPr>
              <a:t> </a:t>
            </a:r>
            <a:r>
              <a:rPr lang="en-GB" dirty="0" err="1">
                <a:solidFill>
                  <a:srgbClr val="085156"/>
                </a:solidFill>
              </a:rPr>
              <a:t>vpliv</a:t>
            </a:r>
            <a:r>
              <a:rPr lang="en-GB" dirty="0">
                <a:solidFill>
                  <a:srgbClr val="085156"/>
                </a:solidFill>
              </a:rPr>
              <a:t> na </a:t>
            </a:r>
            <a:r>
              <a:rPr lang="en-GB" dirty="0" err="1">
                <a:solidFill>
                  <a:srgbClr val="085156"/>
                </a:solidFill>
              </a:rPr>
              <a:t>podnebne</a:t>
            </a:r>
            <a:r>
              <a:rPr lang="en-GB" dirty="0">
                <a:solidFill>
                  <a:srgbClr val="085156"/>
                </a:solidFill>
              </a:rPr>
              <a:t> </a:t>
            </a:r>
            <a:r>
              <a:rPr lang="en-GB" dirty="0" err="1">
                <a:solidFill>
                  <a:srgbClr val="085156"/>
                </a:solidFill>
              </a:rPr>
              <a:t>spremembe</a:t>
            </a:r>
            <a:r>
              <a:rPr lang="en-GB" dirty="0">
                <a:solidFill>
                  <a:srgbClr val="085156"/>
                </a:solidFill>
              </a:rPr>
              <a:t> z </a:t>
            </a:r>
            <a:r>
              <a:rPr lang="en-GB" dirty="0" err="1">
                <a:solidFill>
                  <a:srgbClr val="085156"/>
                </a:solidFill>
              </a:rPr>
              <a:t>večjo</a:t>
            </a:r>
            <a:r>
              <a:rPr lang="en-GB" dirty="0">
                <a:solidFill>
                  <a:srgbClr val="085156"/>
                </a:solidFill>
              </a:rPr>
              <a:t> </a:t>
            </a:r>
            <a:r>
              <a:rPr lang="en-GB" dirty="0" err="1">
                <a:solidFill>
                  <a:srgbClr val="085156"/>
                </a:solidFill>
              </a:rPr>
              <a:t>energetsko</a:t>
            </a:r>
            <a:r>
              <a:rPr lang="en-GB" dirty="0">
                <a:solidFill>
                  <a:srgbClr val="085156"/>
                </a:solidFill>
              </a:rPr>
              <a:t> </a:t>
            </a:r>
            <a:r>
              <a:rPr lang="en-GB" dirty="0" err="1">
                <a:solidFill>
                  <a:srgbClr val="085156"/>
                </a:solidFill>
              </a:rPr>
              <a:t>učinkovitostjo</a:t>
            </a:r>
            <a:r>
              <a:rPr lang="en-GB" dirty="0">
                <a:solidFill>
                  <a:srgbClr val="085156"/>
                </a:solidFill>
              </a:rPr>
              <a:t>, </a:t>
            </a:r>
            <a:r>
              <a:rPr lang="en-GB" dirty="0" err="1">
                <a:solidFill>
                  <a:srgbClr val="085156"/>
                </a:solidFill>
              </a:rPr>
              <a:t>praksami</a:t>
            </a:r>
            <a:r>
              <a:rPr lang="en-GB" dirty="0">
                <a:solidFill>
                  <a:srgbClr val="085156"/>
                </a:solidFill>
              </a:rPr>
              <a:t> </a:t>
            </a:r>
            <a:r>
              <a:rPr lang="en-GB" dirty="0" err="1">
                <a:solidFill>
                  <a:srgbClr val="085156"/>
                </a:solidFill>
              </a:rPr>
              <a:t>recikliranja</a:t>
            </a:r>
            <a:r>
              <a:rPr lang="en-GB" dirty="0">
                <a:solidFill>
                  <a:srgbClr val="085156"/>
                </a:solidFill>
              </a:rPr>
              <a:t> in </a:t>
            </a:r>
            <a:r>
              <a:rPr lang="en-GB" dirty="0" err="1">
                <a:solidFill>
                  <a:srgbClr val="085156"/>
                </a:solidFill>
              </a:rPr>
              <a:t>ponovne</a:t>
            </a:r>
            <a:r>
              <a:rPr lang="en-GB" dirty="0">
                <a:solidFill>
                  <a:srgbClr val="085156"/>
                </a:solidFill>
              </a:rPr>
              <a:t> </a:t>
            </a:r>
            <a:r>
              <a:rPr lang="en-GB" dirty="0" err="1">
                <a:solidFill>
                  <a:srgbClr val="085156"/>
                </a:solidFill>
              </a:rPr>
              <a:t>uporabe</a:t>
            </a:r>
            <a:r>
              <a:rPr lang="en-GB" dirty="0">
                <a:solidFill>
                  <a:srgbClr val="085156"/>
                </a:solidFill>
              </a:rPr>
              <a:t> </a:t>
            </a:r>
            <a:r>
              <a:rPr lang="en-GB" dirty="0" err="1">
                <a:solidFill>
                  <a:srgbClr val="085156"/>
                </a:solidFill>
              </a:rPr>
              <a:t>ter</a:t>
            </a:r>
            <a:r>
              <a:rPr lang="en-GB" dirty="0">
                <a:solidFill>
                  <a:srgbClr val="085156"/>
                </a:solidFill>
              </a:rPr>
              <a:t> </a:t>
            </a:r>
            <a:r>
              <a:rPr lang="en-GB" dirty="0" err="1">
                <a:solidFill>
                  <a:srgbClr val="085156"/>
                </a:solidFill>
              </a:rPr>
              <a:t>zmanjšanjem</a:t>
            </a:r>
            <a:r>
              <a:rPr lang="en-GB" dirty="0">
                <a:solidFill>
                  <a:srgbClr val="085156"/>
                </a:solidFill>
              </a:rPr>
              <a:t> </a:t>
            </a:r>
            <a:r>
              <a:rPr lang="en-GB" dirty="0" err="1">
                <a:solidFill>
                  <a:srgbClr val="085156"/>
                </a:solidFill>
              </a:rPr>
              <a:t>količine</a:t>
            </a:r>
            <a:r>
              <a:rPr lang="en-GB" dirty="0">
                <a:solidFill>
                  <a:srgbClr val="085156"/>
                </a:solidFill>
              </a:rPr>
              <a:t> </a:t>
            </a:r>
            <a:r>
              <a:rPr lang="en-GB" dirty="0" err="1">
                <a:solidFill>
                  <a:srgbClr val="085156"/>
                </a:solidFill>
              </a:rPr>
              <a:t>zavržene</a:t>
            </a:r>
            <a:r>
              <a:rPr lang="en-GB" dirty="0">
                <a:solidFill>
                  <a:srgbClr val="085156"/>
                </a:solidFill>
              </a:rPr>
              <a:t> </a:t>
            </a:r>
            <a:r>
              <a:rPr lang="en-GB" dirty="0" err="1">
                <a:solidFill>
                  <a:srgbClr val="085156"/>
                </a:solidFill>
              </a:rPr>
              <a:t>hrane</a:t>
            </a:r>
            <a:r>
              <a:rPr lang="en-GB" dirty="0">
                <a:solidFill>
                  <a:srgbClr val="085156"/>
                </a:solidFill>
              </a:rPr>
              <a:t>. </a:t>
            </a:r>
            <a:endParaRPr lang="en-IE" dirty="0">
              <a:solidFill>
                <a:srgbClr val="406F70"/>
              </a:solidFill>
            </a:endParaRPr>
          </a:p>
          <a:p>
            <a:endParaRPr lang="en-IE" dirty="0"/>
          </a:p>
        </p:txBody>
      </p:sp>
      <p:pic>
        <p:nvPicPr>
          <p:cNvPr id="8" name="Picture Placeholder 7" descr="A table full of food&#10;&#10;Description automatically generated with low confidence">
            <a:extLst>
              <a:ext uri="{FF2B5EF4-FFF2-40B4-BE49-F238E27FC236}">
                <a16:creationId xmlns:a16="http://schemas.microsoft.com/office/drawing/2014/main" id="{C35EE799-B343-4CCF-A3BE-E9A098EF824B}"/>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p:pic>
    </p:spTree>
    <p:extLst>
      <p:ext uri="{BB962C8B-B14F-4D97-AF65-F5344CB8AC3E}">
        <p14:creationId xmlns:p14="http://schemas.microsoft.com/office/powerpoint/2010/main" val="2044957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C4FF33-6238-4194-8480-5B9EE5E9D0DA}"/>
              </a:ext>
            </a:extLst>
          </p:cNvPr>
          <p:cNvSpPr>
            <a:spLocks noGrp="1"/>
          </p:cNvSpPr>
          <p:nvPr>
            <p:ph type="body" sz="quarter" idx="19"/>
          </p:nvPr>
        </p:nvSpPr>
        <p:spPr>
          <a:xfrm>
            <a:off x="531978" y="357546"/>
            <a:ext cx="8857251" cy="1160989"/>
          </a:xfrm>
        </p:spPr>
        <p:txBody>
          <a:bodyPr vert="horz" lIns="91440" tIns="45720" rIns="91440" bIns="45720" rtlCol="0" anchor="t">
            <a:normAutofit lnSpcReduction="10000"/>
          </a:bodyPr>
          <a:lstStyle/>
          <a:p>
            <a:r>
              <a:rPr lang="sl-SI" b="1" dirty="0">
                <a:solidFill>
                  <a:srgbClr val="F5C05B"/>
                </a:solidFill>
                <a:cs typeface="Calibri"/>
              </a:rPr>
              <a:t>NAJBOLJŠI NASVETI </a:t>
            </a:r>
          </a:p>
          <a:p>
            <a:r>
              <a:rPr lang="sl-SI" b="1" dirty="0">
                <a:solidFill>
                  <a:srgbClr val="F5C05B"/>
                </a:solidFill>
                <a:cs typeface="Calibri"/>
              </a:rPr>
              <a:t>za zmanjševanje ostankov na krožnikih</a:t>
            </a:r>
            <a:endParaRPr lang="en-US" b="1" dirty="0">
              <a:solidFill>
                <a:srgbClr val="F5C05B"/>
              </a:solidFill>
              <a:cs typeface="Calibri"/>
            </a:endParaRPr>
          </a:p>
        </p:txBody>
      </p:sp>
      <p:sp>
        <p:nvSpPr>
          <p:cNvPr id="3" name="Text Placeholder 2">
            <a:extLst>
              <a:ext uri="{FF2B5EF4-FFF2-40B4-BE49-F238E27FC236}">
                <a16:creationId xmlns:a16="http://schemas.microsoft.com/office/drawing/2014/main" id="{4B931F07-9137-4D79-9235-0B59C1964278}"/>
              </a:ext>
            </a:extLst>
          </p:cNvPr>
          <p:cNvSpPr>
            <a:spLocks noGrp="1"/>
          </p:cNvSpPr>
          <p:nvPr>
            <p:ph type="body" sz="quarter" idx="20"/>
          </p:nvPr>
        </p:nvSpPr>
        <p:spPr>
          <a:xfrm>
            <a:off x="301618" y="1600450"/>
            <a:ext cx="9831077" cy="4193665"/>
          </a:xfrm>
        </p:spPr>
        <p:txBody>
          <a:bodyPr vert="horz" lIns="91440" tIns="45720" rIns="91440" bIns="45720" rtlCol="0" anchor="t">
            <a:noAutofit/>
          </a:bodyPr>
          <a:lstStyle/>
          <a:p>
            <a:r>
              <a:rPr lang="en-US" dirty="0" err="1">
                <a:solidFill>
                  <a:srgbClr val="085156"/>
                </a:solidFill>
                <a:cs typeface="Calibri" panose="020F0502020204030204"/>
              </a:rPr>
              <a:t>Čeprav</a:t>
            </a:r>
            <a:r>
              <a:rPr lang="en-US" dirty="0">
                <a:solidFill>
                  <a:srgbClr val="085156"/>
                </a:solidFill>
                <a:cs typeface="Calibri" panose="020F0502020204030204"/>
              </a:rPr>
              <a:t> je dobro </a:t>
            </a:r>
            <a:r>
              <a:rPr lang="sl-SI" dirty="0">
                <a:solidFill>
                  <a:srgbClr val="085156"/>
                </a:solidFill>
                <a:cs typeface="Calibri" panose="020F0502020204030204"/>
              </a:rPr>
              <a:t>preprečevati nastanek </a:t>
            </a:r>
            <a:r>
              <a:rPr lang="en-US" dirty="0" err="1">
                <a:solidFill>
                  <a:srgbClr val="085156"/>
                </a:solidFill>
                <a:cs typeface="Calibri" panose="020F0502020204030204"/>
              </a:rPr>
              <a:t>odpadk</a:t>
            </a:r>
            <a:r>
              <a:rPr lang="sl-SI" dirty="0">
                <a:solidFill>
                  <a:srgbClr val="085156"/>
                </a:solidFill>
                <a:cs typeface="Calibri" panose="020F0502020204030204"/>
              </a:rPr>
              <a:t>ov že v kuhinji,</a:t>
            </a:r>
            <a:r>
              <a:rPr lang="en-US" dirty="0">
                <a:solidFill>
                  <a:srgbClr val="085156"/>
                </a:solidFill>
                <a:cs typeface="Calibri" panose="020F0502020204030204"/>
              </a:rPr>
              <a:t> </a:t>
            </a:r>
            <a:r>
              <a:rPr lang="sl-SI" dirty="0">
                <a:solidFill>
                  <a:srgbClr val="085156"/>
                </a:solidFill>
                <a:cs typeface="Calibri" panose="020F0502020204030204"/>
              </a:rPr>
              <a:t>s</a:t>
            </a:r>
            <a:r>
              <a:rPr lang="en-US" dirty="0">
                <a:solidFill>
                  <a:srgbClr val="085156"/>
                </a:solidFill>
                <a:cs typeface="Calibri" panose="020F0502020204030204"/>
              </a:rPr>
              <a:t>e </a:t>
            </a:r>
            <a:r>
              <a:rPr lang="sl-SI" dirty="0">
                <a:solidFill>
                  <a:srgbClr val="085156"/>
                </a:solidFill>
                <a:cs typeface="Calibri" panose="020F0502020204030204"/>
              </a:rPr>
              <a:t>vseeno moramo zavedati</a:t>
            </a:r>
            <a:r>
              <a:rPr lang="en-US" dirty="0">
                <a:solidFill>
                  <a:srgbClr val="085156"/>
                </a:solidFill>
                <a:cs typeface="Calibri" panose="020F0502020204030204"/>
              </a:rPr>
              <a:t>, </a:t>
            </a:r>
            <a:r>
              <a:rPr lang="en-US" b="1" dirty="0">
                <a:solidFill>
                  <a:srgbClr val="085156"/>
                </a:solidFill>
                <a:cs typeface="Calibri" panose="020F0502020204030204"/>
              </a:rPr>
              <a:t>da </a:t>
            </a:r>
            <a:r>
              <a:rPr lang="sl-SI" b="1" dirty="0">
                <a:solidFill>
                  <a:srgbClr val="085156"/>
                </a:solidFill>
                <a:cs typeface="Calibri" panose="020F0502020204030204"/>
              </a:rPr>
              <a:t>ostanki hrane na</a:t>
            </a:r>
            <a:r>
              <a:rPr lang="en-US" b="1" dirty="0">
                <a:solidFill>
                  <a:srgbClr val="085156"/>
                </a:solidFill>
                <a:cs typeface="Calibri" panose="020F0502020204030204"/>
              </a:rPr>
              <a:t> </a:t>
            </a:r>
            <a:r>
              <a:rPr lang="en-US" b="1" dirty="0" err="1">
                <a:solidFill>
                  <a:srgbClr val="085156"/>
                </a:solidFill>
                <a:cs typeface="Calibri" panose="020F0502020204030204"/>
              </a:rPr>
              <a:t>krožniki</a:t>
            </a:r>
            <a:r>
              <a:rPr lang="sl-SI" b="1" dirty="0">
                <a:solidFill>
                  <a:srgbClr val="085156"/>
                </a:solidFill>
                <a:cs typeface="Calibri" panose="020F0502020204030204"/>
              </a:rPr>
              <a:t>h</a:t>
            </a:r>
            <a:r>
              <a:rPr lang="en-US" b="1" dirty="0">
                <a:solidFill>
                  <a:srgbClr val="085156"/>
                </a:solidFill>
                <a:cs typeface="Calibri" panose="020F0502020204030204"/>
              </a:rPr>
              <a:t> </a:t>
            </a:r>
            <a:r>
              <a:rPr lang="en-US" b="1" dirty="0" err="1">
                <a:solidFill>
                  <a:srgbClr val="085156"/>
                </a:solidFill>
                <a:cs typeface="Calibri" panose="020F0502020204030204"/>
              </a:rPr>
              <a:t>pomembno</a:t>
            </a:r>
            <a:r>
              <a:rPr lang="en-US" b="1" dirty="0">
                <a:solidFill>
                  <a:srgbClr val="085156"/>
                </a:solidFill>
                <a:cs typeface="Calibri" panose="020F0502020204030204"/>
              </a:rPr>
              <a:t> </a:t>
            </a:r>
            <a:r>
              <a:rPr lang="en-US" b="1" dirty="0" err="1">
                <a:solidFill>
                  <a:srgbClr val="085156"/>
                </a:solidFill>
                <a:cs typeface="Calibri" panose="020F0502020204030204"/>
              </a:rPr>
              <a:t>prispevajo</a:t>
            </a:r>
            <a:r>
              <a:rPr lang="en-US" b="1" dirty="0">
                <a:solidFill>
                  <a:srgbClr val="085156"/>
                </a:solidFill>
                <a:cs typeface="Calibri" panose="020F0502020204030204"/>
              </a:rPr>
              <a:t> k </a:t>
            </a:r>
            <a:r>
              <a:rPr lang="en-US" b="1" dirty="0" err="1">
                <a:solidFill>
                  <a:srgbClr val="085156"/>
                </a:solidFill>
                <a:cs typeface="Calibri" panose="020F0502020204030204"/>
              </a:rPr>
              <a:t>skupnim</a:t>
            </a:r>
            <a:r>
              <a:rPr lang="en-US" b="1" dirty="0">
                <a:solidFill>
                  <a:srgbClr val="085156"/>
                </a:solidFill>
                <a:cs typeface="Calibri" panose="020F0502020204030204"/>
              </a:rPr>
              <a:t> </a:t>
            </a:r>
            <a:r>
              <a:rPr lang="en-US" b="1" dirty="0" err="1">
                <a:solidFill>
                  <a:srgbClr val="085156"/>
                </a:solidFill>
                <a:cs typeface="Calibri" panose="020F0502020204030204"/>
              </a:rPr>
              <a:t>organskim</a:t>
            </a:r>
            <a:r>
              <a:rPr lang="en-US" b="1" dirty="0">
                <a:solidFill>
                  <a:srgbClr val="085156"/>
                </a:solidFill>
                <a:cs typeface="Calibri" panose="020F0502020204030204"/>
              </a:rPr>
              <a:t> </a:t>
            </a:r>
            <a:r>
              <a:rPr lang="en-US" b="1" dirty="0" err="1">
                <a:solidFill>
                  <a:srgbClr val="085156"/>
                </a:solidFill>
                <a:cs typeface="Calibri" panose="020F0502020204030204"/>
              </a:rPr>
              <a:t>odpadkom</a:t>
            </a:r>
            <a:r>
              <a:rPr lang="en-US" b="1" dirty="0">
                <a:solidFill>
                  <a:srgbClr val="085156"/>
                </a:solidFill>
                <a:cs typeface="Calibri" panose="020F0502020204030204"/>
              </a:rPr>
              <a:t> v </a:t>
            </a:r>
            <a:r>
              <a:rPr lang="en-US" b="1" dirty="0" err="1">
                <a:solidFill>
                  <a:srgbClr val="085156"/>
                </a:solidFill>
                <a:cs typeface="Calibri" panose="020F0502020204030204"/>
              </a:rPr>
              <a:t>bogatih</a:t>
            </a:r>
            <a:r>
              <a:rPr lang="en-US" b="1" dirty="0">
                <a:solidFill>
                  <a:srgbClr val="085156"/>
                </a:solidFill>
                <a:cs typeface="Calibri" panose="020F0502020204030204"/>
              </a:rPr>
              <a:t> </a:t>
            </a:r>
            <a:r>
              <a:rPr lang="en-US" b="1" dirty="0" err="1">
                <a:solidFill>
                  <a:srgbClr val="085156"/>
                </a:solidFill>
                <a:cs typeface="Calibri" panose="020F0502020204030204"/>
              </a:rPr>
              <a:t>državah</a:t>
            </a:r>
            <a:r>
              <a:rPr lang="en-US" dirty="0">
                <a:solidFill>
                  <a:srgbClr val="085156"/>
                </a:solidFill>
                <a:cs typeface="Calibri" panose="020F0502020204030204"/>
              </a:rPr>
              <a:t>. </a:t>
            </a:r>
            <a:endParaRPr lang="sl-SI" dirty="0">
              <a:solidFill>
                <a:srgbClr val="085156"/>
              </a:solidFill>
              <a:cs typeface="Calibri" panose="020F0502020204030204"/>
            </a:endParaRPr>
          </a:p>
          <a:p>
            <a:r>
              <a:rPr lang="en-US" dirty="0">
                <a:solidFill>
                  <a:srgbClr val="085156"/>
                </a:solidFill>
                <a:cs typeface="Calibri" panose="020F0502020204030204"/>
              </a:rPr>
              <a:t>Z </a:t>
            </a:r>
            <a:r>
              <a:rPr lang="en-US" dirty="0" err="1">
                <a:solidFill>
                  <a:srgbClr val="085156"/>
                </a:solidFill>
                <a:cs typeface="Calibri" panose="020F0502020204030204"/>
              </a:rPr>
              <a:t>naslednjimi</a:t>
            </a:r>
            <a:r>
              <a:rPr lang="en-US" dirty="0">
                <a:solidFill>
                  <a:srgbClr val="085156"/>
                </a:solidFill>
                <a:cs typeface="Calibri" panose="020F0502020204030204"/>
              </a:rPr>
              <a:t> </a:t>
            </a:r>
            <a:r>
              <a:rPr lang="en-US" dirty="0" err="1">
                <a:solidFill>
                  <a:srgbClr val="085156"/>
                </a:solidFill>
                <a:cs typeface="Calibri" panose="020F0502020204030204"/>
              </a:rPr>
              <a:t>ukrepi</a:t>
            </a:r>
            <a:r>
              <a:rPr lang="en-US" dirty="0">
                <a:solidFill>
                  <a:srgbClr val="085156"/>
                </a:solidFill>
                <a:cs typeface="Calibri" panose="020F0502020204030204"/>
              </a:rPr>
              <a:t> </a:t>
            </a:r>
            <a:r>
              <a:rPr lang="en-US" dirty="0" err="1">
                <a:solidFill>
                  <a:srgbClr val="085156"/>
                </a:solidFill>
                <a:cs typeface="Calibri" panose="020F0502020204030204"/>
              </a:rPr>
              <a:t>zmanjšajte</a:t>
            </a:r>
            <a:r>
              <a:rPr lang="en-US" dirty="0">
                <a:solidFill>
                  <a:srgbClr val="085156"/>
                </a:solidFill>
                <a:cs typeface="Calibri" panose="020F0502020204030204"/>
              </a:rPr>
              <a:t> </a:t>
            </a:r>
            <a:r>
              <a:rPr lang="en-US" dirty="0" err="1">
                <a:solidFill>
                  <a:srgbClr val="085156"/>
                </a:solidFill>
                <a:cs typeface="Calibri" panose="020F0502020204030204"/>
              </a:rPr>
              <a:t>količino</a:t>
            </a:r>
            <a:r>
              <a:rPr lang="en-US" dirty="0">
                <a:solidFill>
                  <a:srgbClr val="085156"/>
                </a:solidFill>
                <a:cs typeface="Calibri" panose="020F0502020204030204"/>
              </a:rPr>
              <a:t> </a:t>
            </a:r>
            <a:r>
              <a:rPr lang="en-US" dirty="0" err="1">
                <a:solidFill>
                  <a:srgbClr val="085156"/>
                </a:solidFill>
                <a:cs typeface="Calibri" panose="020F0502020204030204"/>
              </a:rPr>
              <a:t>teh</a:t>
            </a:r>
            <a:r>
              <a:rPr lang="en-US" dirty="0">
                <a:solidFill>
                  <a:srgbClr val="085156"/>
                </a:solidFill>
                <a:cs typeface="Calibri" panose="020F0502020204030204"/>
              </a:rPr>
              <a:t> </a:t>
            </a:r>
            <a:r>
              <a:rPr lang="en-US" dirty="0" err="1">
                <a:solidFill>
                  <a:srgbClr val="085156"/>
                </a:solidFill>
                <a:cs typeface="Calibri" panose="020F0502020204030204"/>
              </a:rPr>
              <a:t>odpadkov</a:t>
            </a:r>
            <a:r>
              <a:rPr lang="en-US" dirty="0">
                <a:solidFill>
                  <a:srgbClr val="085156"/>
                </a:solidFill>
                <a:cs typeface="Calibri" panose="020F0502020204030204"/>
              </a:rPr>
              <a:t>: </a:t>
            </a:r>
          </a:p>
          <a:p>
            <a:pPr marL="342900" indent="-342900">
              <a:buFont typeface="Arial" panose="020B0604020202020204" pitchFamily="34" charset="0"/>
              <a:buChar char="•"/>
            </a:pPr>
            <a:r>
              <a:rPr lang="en-US" dirty="0" err="1">
                <a:solidFill>
                  <a:srgbClr val="085156"/>
                </a:solidFill>
                <a:cs typeface="Calibri" panose="020F0502020204030204"/>
              </a:rPr>
              <a:t>imejte</a:t>
            </a:r>
            <a:r>
              <a:rPr lang="en-US" dirty="0">
                <a:solidFill>
                  <a:srgbClr val="085156"/>
                </a:solidFill>
                <a:cs typeface="Calibri" panose="020F0502020204030204"/>
              </a:rPr>
              <a:t> </a:t>
            </a:r>
            <a:r>
              <a:rPr lang="en-US" dirty="0" err="1">
                <a:solidFill>
                  <a:srgbClr val="085156"/>
                </a:solidFill>
                <a:cs typeface="Calibri" panose="020F0502020204030204"/>
              </a:rPr>
              <a:t>ločen</a:t>
            </a:r>
            <a:r>
              <a:rPr lang="en-US" dirty="0">
                <a:solidFill>
                  <a:srgbClr val="085156"/>
                </a:solidFill>
                <a:cs typeface="Calibri" panose="020F0502020204030204"/>
              </a:rPr>
              <a:t> </a:t>
            </a:r>
            <a:r>
              <a:rPr lang="en-US" dirty="0" err="1">
                <a:solidFill>
                  <a:srgbClr val="085156"/>
                </a:solidFill>
                <a:cs typeface="Calibri" panose="020F0502020204030204"/>
              </a:rPr>
              <a:t>zabojnik</a:t>
            </a:r>
            <a:r>
              <a:rPr lang="en-US" dirty="0">
                <a:solidFill>
                  <a:srgbClr val="085156"/>
                </a:solidFill>
                <a:cs typeface="Calibri" panose="020F0502020204030204"/>
              </a:rPr>
              <a:t> za </a:t>
            </a:r>
            <a:r>
              <a:rPr lang="sl-SI" dirty="0">
                <a:solidFill>
                  <a:srgbClr val="085156"/>
                </a:solidFill>
                <a:cs typeface="Calibri" panose="020F0502020204030204"/>
              </a:rPr>
              <a:t>tiste </a:t>
            </a:r>
            <a:r>
              <a:rPr lang="en-US" dirty="0" err="1">
                <a:solidFill>
                  <a:srgbClr val="085156"/>
                </a:solidFill>
                <a:cs typeface="Calibri" panose="020F0502020204030204"/>
              </a:rPr>
              <a:t>organske</a:t>
            </a:r>
            <a:r>
              <a:rPr lang="en-US" dirty="0">
                <a:solidFill>
                  <a:srgbClr val="085156"/>
                </a:solidFill>
                <a:cs typeface="Calibri" panose="020F0502020204030204"/>
              </a:rPr>
              <a:t> </a:t>
            </a:r>
            <a:r>
              <a:rPr lang="en-US" dirty="0" err="1">
                <a:solidFill>
                  <a:srgbClr val="085156"/>
                </a:solidFill>
                <a:cs typeface="Calibri" panose="020F0502020204030204"/>
              </a:rPr>
              <a:t>odpadke</a:t>
            </a:r>
            <a:r>
              <a:rPr lang="sl-SI" dirty="0">
                <a:solidFill>
                  <a:srgbClr val="085156"/>
                </a:solidFill>
                <a:cs typeface="Calibri" panose="020F0502020204030204"/>
              </a:rPr>
              <a:t>, ki ostanejo na krožnikih, saj boste le tako videli, koliko jih je in boste lažje ukrepali,</a:t>
            </a:r>
            <a:endParaRPr lang="en-US" dirty="0">
              <a:solidFill>
                <a:srgbClr val="085156"/>
              </a:solidFill>
              <a:cs typeface="Calibri" panose="020F0502020204030204"/>
            </a:endParaRPr>
          </a:p>
          <a:p>
            <a:pPr marL="342900" indent="-342900">
              <a:buFont typeface="Arial" panose="020B0604020202020204" pitchFamily="34" charset="0"/>
              <a:buChar char="•"/>
            </a:pPr>
            <a:r>
              <a:rPr lang="en-US" dirty="0" err="1">
                <a:solidFill>
                  <a:srgbClr val="085156"/>
                </a:solidFill>
                <a:cs typeface="Calibri" panose="020F0502020204030204"/>
              </a:rPr>
              <a:t>ponudite</a:t>
            </a:r>
            <a:r>
              <a:rPr lang="en-US" dirty="0">
                <a:solidFill>
                  <a:srgbClr val="085156"/>
                </a:solidFill>
                <a:cs typeface="Calibri" panose="020F0502020204030204"/>
              </a:rPr>
              <a:t> </a:t>
            </a:r>
            <a:r>
              <a:rPr lang="en-US" dirty="0" err="1">
                <a:solidFill>
                  <a:srgbClr val="085156"/>
                </a:solidFill>
                <a:cs typeface="Calibri" panose="020F0502020204030204"/>
              </a:rPr>
              <a:t>različne</a:t>
            </a:r>
            <a:r>
              <a:rPr lang="en-US" dirty="0">
                <a:solidFill>
                  <a:srgbClr val="085156"/>
                </a:solidFill>
                <a:cs typeface="Calibri" panose="020F0502020204030204"/>
              </a:rPr>
              <a:t> </a:t>
            </a:r>
            <a:r>
              <a:rPr lang="en-US" dirty="0" err="1">
                <a:solidFill>
                  <a:srgbClr val="085156"/>
                </a:solidFill>
                <a:cs typeface="Calibri" panose="020F0502020204030204"/>
              </a:rPr>
              <a:t>velikosti</a:t>
            </a:r>
            <a:r>
              <a:rPr lang="en-US" dirty="0">
                <a:solidFill>
                  <a:srgbClr val="085156"/>
                </a:solidFill>
                <a:cs typeface="Calibri" panose="020F0502020204030204"/>
              </a:rPr>
              <a:t> </a:t>
            </a:r>
            <a:r>
              <a:rPr lang="sl-SI" dirty="0">
                <a:solidFill>
                  <a:srgbClr val="085156"/>
                </a:solidFill>
                <a:cs typeface="Calibri" panose="020F0502020204030204"/>
              </a:rPr>
              <a:t>porcij </a:t>
            </a:r>
            <a:r>
              <a:rPr lang="en-US" dirty="0">
                <a:solidFill>
                  <a:srgbClr val="085156"/>
                </a:solidFill>
                <a:cs typeface="Calibri" panose="020F0502020204030204"/>
              </a:rPr>
              <a:t>- to </a:t>
            </a:r>
            <a:r>
              <a:rPr lang="en-US" dirty="0" err="1">
                <a:solidFill>
                  <a:srgbClr val="085156"/>
                </a:solidFill>
                <a:cs typeface="Calibri" panose="020F0502020204030204"/>
              </a:rPr>
              <a:t>dokazano</a:t>
            </a:r>
            <a:r>
              <a:rPr lang="en-US" dirty="0">
                <a:solidFill>
                  <a:srgbClr val="085156"/>
                </a:solidFill>
                <a:cs typeface="Calibri" panose="020F0502020204030204"/>
              </a:rPr>
              <a:t> </a:t>
            </a:r>
            <a:r>
              <a:rPr lang="en-US" dirty="0" err="1">
                <a:solidFill>
                  <a:srgbClr val="085156"/>
                </a:solidFill>
                <a:cs typeface="Calibri" panose="020F0502020204030204"/>
              </a:rPr>
              <a:t>zmanjša</a:t>
            </a:r>
            <a:r>
              <a:rPr lang="en-US" dirty="0">
                <a:solidFill>
                  <a:srgbClr val="085156"/>
                </a:solidFill>
                <a:cs typeface="Calibri" panose="020F0502020204030204"/>
              </a:rPr>
              <a:t> </a:t>
            </a:r>
            <a:r>
              <a:rPr lang="en-US" dirty="0" err="1">
                <a:solidFill>
                  <a:srgbClr val="085156"/>
                </a:solidFill>
                <a:cs typeface="Calibri" panose="020F0502020204030204"/>
              </a:rPr>
              <a:t>količino</a:t>
            </a:r>
            <a:r>
              <a:rPr lang="en-US" dirty="0">
                <a:solidFill>
                  <a:srgbClr val="085156"/>
                </a:solidFill>
                <a:cs typeface="Calibri" panose="020F0502020204030204"/>
              </a:rPr>
              <a:t> </a:t>
            </a:r>
            <a:r>
              <a:rPr lang="sl-SI" dirty="0">
                <a:solidFill>
                  <a:srgbClr val="085156"/>
                </a:solidFill>
                <a:cs typeface="Calibri" panose="020F0502020204030204"/>
              </a:rPr>
              <a:t>ostankov,</a:t>
            </a:r>
            <a:endParaRPr lang="en-US" dirty="0">
              <a:solidFill>
                <a:srgbClr val="085156"/>
              </a:solidFill>
              <a:cs typeface="Calibri" panose="020F0502020204030204"/>
            </a:endParaRPr>
          </a:p>
          <a:p>
            <a:pPr marL="342900" indent="-342900">
              <a:buFont typeface="Arial" panose="020B0604020202020204" pitchFamily="34" charset="0"/>
              <a:buChar char="•"/>
            </a:pPr>
            <a:r>
              <a:rPr lang="sl-SI" dirty="0">
                <a:solidFill>
                  <a:srgbClr val="085156"/>
                </a:solidFill>
                <a:cs typeface="Calibri" panose="020F0502020204030204"/>
              </a:rPr>
              <a:t>č</a:t>
            </a:r>
            <a:r>
              <a:rPr lang="en-US" dirty="0">
                <a:solidFill>
                  <a:srgbClr val="085156"/>
                </a:solidFill>
                <a:cs typeface="Calibri" panose="020F0502020204030204"/>
              </a:rPr>
              <a:t>e je </a:t>
            </a:r>
            <a:r>
              <a:rPr lang="en-US" dirty="0" err="1">
                <a:solidFill>
                  <a:srgbClr val="085156"/>
                </a:solidFill>
                <a:cs typeface="Calibri" panose="020F0502020204030204"/>
              </a:rPr>
              <a:t>mogoče</a:t>
            </a:r>
            <a:r>
              <a:rPr lang="en-US" dirty="0">
                <a:solidFill>
                  <a:srgbClr val="085156"/>
                </a:solidFill>
                <a:cs typeface="Calibri" panose="020F0502020204030204"/>
              </a:rPr>
              <a:t>, se </a:t>
            </a:r>
            <a:r>
              <a:rPr lang="en-US" dirty="0" err="1">
                <a:solidFill>
                  <a:srgbClr val="085156"/>
                </a:solidFill>
                <a:cs typeface="Calibri" panose="020F0502020204030204"/>
              </a:rPr>
              <a:t>odločite</a:t>
            </a:r>
            <a:r>
              <a:rPr lang="en-US" dirty="0">
                <a:solidFill>
                  <a:srgbClr val="085156"/>
                </a:solidFill>
                <a:cs typeface="Calibri" panose="020F0502020204030204"/>
              </a:rPr>
              <a:t> za </a:t>
            </a:r>
            <a:r>
              <a:rPr lang="en-US" dirty="0" err="1">
                <a:solidFill>
                  <a:srgbClr val="085156"/>
                </a:solidFill>
                <a:cs typeface="Calibri" panose="020F0502020204030204"/>
              </a:rPr>
              <a:t>storitev</a:t>
            </a:r>
            <a:r>
              <a:rPr lang="en-US" dirty="0">
                <a:solidFill>
                  <a:srgbClr val="085156"/>
                </a:solidFill>
                <a:cs typeface="Calibri" panose="020F0502020204030204"/>
              </a:rPr>
              <a:t> po </a:t>
            </a:r>
            <a:r>
              <a:rPr lang="en-US" dirty="0" err="1">
                <a:solidFill>
                  <a:srgbClr val="085156"/>
                </a:solidFill>
                <a:cs typeface="Calibri" panose="020F0502020204030204"/>
              </a:rPr>
              <a:t>naročilu</a:t>
            </a:r>
            <a:r>
              <a:rPr lang="en-US" dirty="0">
                <a:solidFill>
                  <a:srgbClr val="085156"/>
                </a:solidFill>
                <a:cs typeface="Calibri" panose="020F0502020204030204"/>
              </a:rPr>
              <a:t>, </a:t>
            </a:r>
            <a:r>
              <a:rPr lang="en-US" dirty="0" err="1">
                <a:solidFill>
                  <a:srgbClr val="085156"/>
                </a:solidFill>
                <a:cs typeface="Calibri" panose="020F0502020204030204"/>
              </a:rPr>
              <a:t>saj</a:t>
            </a:r>
            <a:r>
              <a:rPr lang="en-US" dirty="0">
                <a:solidFill>
                  <a:srgbClr val="085156"/>
                </a:solidFill>
                <a:cs typeface="Calibri" panose="020F0502020204030204"/>
              </a:rPr>
              <a:t> je </a:t>
            </a:r>
            <a:r>
              <a:rPr lang="en-US" dirty="0" err="1">
                <a:solidFill>
                  <a:srgbClr val="085156"/>
                </a:solidFill>
                <a:cs typeface="Calibri" panose="020F0502020204030204"/>
              </a:rPr>
              <a:t>dokazano</a:t>
            </a:r>
            <a:r>
              <a:rPr lang="en-US" dirty="0">
                <a:solidFill>
                  <a:srgbClr val="085156"/>
                </a:solidFill>
                <a:cs typeface="Calibri" panose="020F0502020204030204"/>
              </a:rPr>
              <a:t>, da </a:t>
            </a:r>
            <a:r>
              <a:rPr lang="en-US" dirty="0" err="1">
                <a:solidFill>
                  <a:srgbClr val="085156"/>
                </a:solidFill>
                <a:cs typeface="Calibri" panose="020F0502020204030204"/>
              </a:rPr>
              <a:t>samopostrežni</a:t>
            </a:r>
            <a:r>
              <a:rPr lang="en-US" dirty="0">
                <a:solidFill>
                  <a:srgbClr val="085156"/>
                </a:solidFill>
                <a:cs typeface="Calibri" panose="020F0502020204030204"/>
              </a:rPr>
              <a:t> </a:t>
            </a:r>
            <a:r>
              <a:rPr lang="en-US" dirty="0" err="1">
                <a:solidFill>
                  <a:srgbClr val="085156"/>
                </a:solidFill>
                <a:cs typeface="Calibri" panose="020F0502020204030204"/>
              </a:rPr>
              <a:t>bifeji</a:t>
            </a:r>
            <a:r>
              <a:rPr lang="en-US" dirty="0">
                <a:solidFill>
                  <a:srgbClr val="085156"/>
                </a:solidFill>
                <a:cs typeface="Calibri" panose="020F0502020204030204"/>
              </a:rPr>
              <a:t> </a:t>
            </a:r>
            <a:r>
              <a:rPr lang="en-US" dirty="0" err="1">
                <a:solidFill>
                  <a:srgbClr val="085156"/>
                </a:solidFill>
                <a:cs typeface="Calibri" panose="020F0502020204030204"/>
              </a:rPr>
              <a:t>ustvarjajo</a:t>
            </a:r>
            <a:r>
              <a:rPr lang="en-US" dirty="0">
                <a:solidFill>
                  <a:srgbClr val="085156"/>
                </a:solidFill>
                <a:cs typeface="Calibri" panose="020F0502020204030204"/>
              </a:rPr>
              <a:t> </a:t>
            </a:r>
            <a:r>
              <a:rPr lang="en-US" dirty="0" err="1">
                <a:solidFill>
                  <a:srgbClr val="085156"/>
                </a:solidFill>
                <a:cs typeface="Calibri" panose="020F0502020204030204"/>
              </a:rPr>
              <a:t>več</a:t>
            </a:r>
            <a:r>
              <a:rPr lang="en-US" dirty="0">
                <a:solidFill>
                  <a:srgbClr val="085156"/>
                </a:solidFill>
                <a:cs typeface="Calibri" panose="020F0502020204030204"/>
              </a:rPr>
              <a:t> </a:t>
            </a:r>
            <a:r>
              <a:rPr lang="sl-SI" dirty="0">
                <a:solidFill>
                  <a:srgbClr val="085156"/>
                </a:solidFill>
                <a:cs typeface="Calibri" panose="020F0502020204030204"/>
              </a:rPr>
              <a:t>ostankov na</a:t>
            </a:r>
            <a:r>
              <a:rPr lang="en-US" dirty="0">
                <a:solidFill>
                  <a:srgbClr val="085156"/>
                </a:solidFill>
                <a:cs typeface="Calibri" panose="020F0502020204030204"/>
              </a:rPr>
              <a:t> </a:t>
            </a:r>
            <a:r>
              <a:rPr lang="en-US" dirty="0" err="1">
                <a:solidFill>
                  <a:srgbClr val="085156"/>
                </a:solidFill>
                <a:cs typeface="Calibri" panose="020F0502020204030204"/>
              </a:rPr>
              <a:t>krožnik</a:t>
            </a:r>
            <a:r>
              <a:rPr lang="sl-SI" dirty="0">
                <a:solidFill>
                  <a:srgbClr val="085156"/>
                </a:solidFill>
                <a:cs typeface="Calibri" panose="020F0502020204030204"/>
              </a:rPr>
              <a:t>ih,</a:t>
            </a:r>
            <a:endParaRPr lang="en-US" dirty="0">
              <a:solidFill>
                <a:srgbClr val="085156"/>
              </a:solidFill>
              <a:cs typeface="Calibri" panose="020F0502020204030204"/>
            </a:endParaRPr>
          </a:p>
          <a:p>
            <a:pPr marL="342900" indent="-342900">
              <a:buFont typeface="Arial" panose="020B0604020202020204" pitchFamily="34" charset="0"/>
              <a:buChar char="•"/>
            </a:pPr>
            <a:r>
              <a:rPr lang="en-US" dirty="0" err="1">
                <a:solidFill>
                  <a:srgbClr val="085156"/>
                </a:solidFill>
                <a:cs typeface="Calibri" panose="020F0502020204030204"/>
              </a:rPr>
              <a:t>ponudite</a:t>
            </a:r>
            <a:r>
              <a:rPr lang="en-US" dirty="0">
                <a:solidFill>
                  <a:srgbClr val="085156"/>
                </a:solidFill>
                <a:cs typeface="Calibri" panose="020F0502020204030204"/>
              </a:rPr>
              <a:t> </a:t>
            </a:r>
            <a:r>
              <a:rPr lang="sl-SI" dirty="0">
                <a:solidFill>
                  <a:srgbClr val="085156"/>
                </a:solidFill>
                <a:cs typeface="Calibri" panose="020F0502020204030204"/>
              </a:rPr>
              <a:t>gostu, da ostanke </a:t>
            </a:r>
            <a:r>
              <a:rPr lang="en-US" dirty="0" err="1">
                <a:solidFill>
                  <a:srgbClr val="085156"/>
                </a:solidFill>
                <a:cs typeface="Calibri" panose="020F0502020204030204"/>
              </a:rPr>
              <a:t>hrane</a:t>
            </a:r>
            <a:r>
              <a:rPr lang="sl-SI" dirty="0">
                <a:solidFill>
                  <a:srgbClr val="085156"/>
                </a:solidFill>
                <a:cs typeface="Calibri" panose="020F0502020204030204"/>
              </a:rPr>
              <a:t> odnese </a:t>
            </a:r>
            <a:r>
              <a:rPr lang="en-US" dirty="0" err="1">
                <a:solidFill>
                  <a:srgbClr val="085156"/>
                </a:solidFill>
                <a:cs typeface="Calibri" panose="020F0502020204030204"/>
              </a:rPr>
              <a:t>domov</a:t>
            </a:r>
            <a:r>
              <a:rPr lang="en-US" dirty="0">
                <a:solidFill>
                  <a:srgbClr val="085156"/>
                </a:solidFill>
                <a:cs typeface="Calibri" panose="020F0502020204030204"/>
              </a:rPr>
              <a:t>.</a:t>
            </a:r>
            <a:endParaRPr lang="sl-SI" dirty="0">
              <a:solidFill>
                <a:srgbClr val="085156"/>
              </a:solidFill>
              <a:cs typeface="Calibri" panose="020F0502020204030204"/>
            </a:endParaRPr>
          </a:p>
          <a:p>
            <a:pPr marL="800100" lvl="1" algn="l">
              <a:buChar char="•"/>
            </a:pPr>
            <a:endParaRPr lang="en-US" dirty="0">
              <a:solidFill>
                <a:srgbClr val="5E5E5E"/>
              </a:solidFill>
              <a:cs typeface="Calibri"/>
            </a:endParaRPr>
          </a:p>
        </p:txBody>
      </p:sp>
    </p:spTree>
    <p:extLst>
      <p:ext uri="{BB962C8B-B14F-4D97-AF65-F5344CB8AC3E}">
        <p14:creationId xmlns:p14="http://schemas.microsoft.com/office/powerpoint/2010/main" val="1558220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CD8118-B204-4A2D-BF24-39EBB253CBAA}"/>
              </a:ext>
            </a:extLst>
          </p:cNvPr>
          <p:cNvSpPr>
            <a:spLocks noGrp="1"/>
          </p:cNvSpPr>
          <p:nvPr>
            <p:ph type="body" sz="quarter" idx="13"/>
          </p:nvPr>
        </p:nvSpPr>
        <p:spPr>
          <a:xfrm>
            <a:off x="1184744" y="4317557"/>
            <a:ext cx="3402246" cy="1556429"/>
          </a:xfrm>
        </p:spPr>
        <p:txBody>
          <a:bodyPr>
            <a:normAutofit lnSpcReduction="10000"/>
          </a:bodyPr>
          <a:lstStyle/>
          <a:p>
            <a:r>
              <a:rPr lang="sl-SI" b="1" dirty="0">
                <a:solidFill>
                  <a:srgbClr val="F5C05B"/>
                </a:solidFill>
              </a:rPr>
              <a:t>Navdih za to, kako porabiti ostanke</a:t>
            </a:r>
            <a:endParaRPr lang="en-IE" b="1" dirty="0">
              <a:solidFill>
                <a:srgbClr val="F5C05B"/>
              </a:solidFill>
            </a:endParaRPr>
          </a:p>
        </p:txBody>
      </p:sp>
      <p:sp>
        <p:nvSpPr>
          <p:cNvPr id="4" name="Text Placeholder 3">
            <a:extLst>
              <a:ext uri="{FF2B5EF4-FFF2-40B4-BE49-F238E27FC236}">
                <a16:creationId xmlns:a16="http://schemas.microsoft.com/office/drawing/2014/main" id="{A2E6A2DD-4461-4690-B50C-748F2F177563}"/>
              </a:ext>
            </a:extLst>
          </p:cNvPr>
          <p:cNvSpPr>
            <a:spLocks noGrp="1"/>
          </p:cNvSpPr>
          <p:nvPr>
            <p:ph type="body" sz="quarter" idx="17"/>
          </p:nvPr>
        </p:nvSpPr>
        <p:spPr>
          <a:xfrm>
            <a:off x="5006714" y="3962385"/>
            <a:ext cx="6859047" cy="2390790"/>
          </a:xfrm>
        </p:spPr>
        <p:txBody>
          <a:bodyPr/>
          <a:lstStyle/>
          <a:p>
            <a:r>
              <a:rPr lang="fi-FI" dirty="0">
                <a:solidFill>
                  <a:srgbClr val="085156"/>
                </a:solidFill>
              </a:rPr>
              <a:t>Inovativni kuharski mojstri, kot je </a:t>
            </a:r>
            <a:r>
              <a:rPr lang="en-US" b="1" dirty="0">
                <a:solidFill>
                  <a:srgbClr val="085156"/>
                </a:solidFill>
                <a:hlinkClick r:id="rId3"/>
              </a:rPr>
              <a:t>Massimo </a:t>
            </a:r>
            <a:r>
              <a:rPr lang="en-US" b="1" dirty="0" err="1">
                <a:solidFill>
                  <a:srgbClr val="085156"/>
                </a:solidFill>
                <a:hlinkClick r:id="rId3"/>
              </a:rPr>
              <a:t>Buttura</a:t>
            </a:r>
            <a:r>
              <a:rPr lang="sl-SI" dirty="0">
                <a:solidFill>
                  <a:srgbClr val="085156"/>
                </a:solidFill>
              </a:rPr>
              <a:t>,</a:t>
            </a:r>
            <a:r>
              <a:rPr lang="en-US" b="1" dirty="0">
                <a:solidFill>
                  <a:srgbClr val="085156"/>
                </a:solidFill>
                <a:hlinkClick r:id="rId3"/>
              </a:rPr>
              <a:t> </a:t>
            </a:r>
            <a:r>
              <a:rPr lang="pt-BR" dirty="0">
                <a:solidFill>
                  <a:srgbClr val="085156"/>
                </a:solidFill>
              </a:rPr>
              <a:t>so zasloveli s tem, da na novo odkrivajo "odpadke".</a:t>
            </a:r>
          </a:p>
          <a:p>
            <a:r>
              <a:rPr lang="pt-BR" dirty="0">
                <a:solidFill>
                  <a:srgbClr val="085156"/>
                </a:solidFill>
              </a:rPr>
              <a:t>Restavracija Amass </a:t>
            </a:r>
            <a:r>
              <a:rPr lang="sl-SI" b="1" dirty="0">
                <a:solidFill>
                  <a:srgbClr val="0070C0"/>
                </a:solidFill>
              </a:rPr>
              <a:t>(</a:t>
            </a:r>
            <a:r>
              <a:rPr lang="en-US" b="1" dirty="0">
                <a:solidFill>
                  <a:srgbClr val="085156"/>
                </a:solidFill>
                <a:hlinkClick r:id="rId4"/>
              </a:rPr>
              <a:t>Matt Orlando</a:t>
            </a:r>
            <a:r>
              <a:rPr lang="sl-SI" b="1" dirty="0">
                <a:solidFill>
                  <a:srgbClr val="085156"/>
                </a:solidFill>
                <a:hlinkClick r:id="rId4"/>
              </a:rPr>
              <a:t>)</a:t>
            </a:r>
            <a:r>
              <a:rPr lang="en-US" dirty="0">
                <a:solidFill>
                  <a:srgbClr val="085156"/>
                </a:solidFill>
                <a:hlinkClick r:id="rId4"/>
              </a:rPr>
              <a:t> </a:t>
            </a:r>
            <a:r>
              <a:rPr lang="pl-PL" dirty="0">
                <a:solidFill>
                  <a:srgbClr val="085156"/>
                </a:solidFill>
              </a:rPr>
              <a:t>je razglašena za najbolj trajnostno restavracijo na svetu!</a:t>
            </a:r>
          </a:p>
          <a:p>
            <a:r>
              <a:rPr lang="en-US" b="1" dirty="0">
                <a:solidFill>
                  <a:srgbClr val="085156"/>
                </a:solidFill>
                <a:hlinkClick r:id="rId5"/>
              </a:rPr>
              <a:t>Doug Mc Master</a:t>
            </a:r>
            <a:r>
              <a:rPr lang="en-US" dirty="0">
                <a:solidFill>
                  <a:srgbClr val="085156"/>
                </a:solidFill>
              </a:rPr>
              <a:t> je </a:t>
            </a:r>
            <a:r>
              <a:rPr lang="en-US" dirty="0" err="1">
                <a:solidFill>
                  <a:srgbClr val="085156"/>
                </a:solidFill>
              </a:rPr>
              <a:t>kuhar</a:t>
            </a:r>
            <a:r>
              <a:rPr lang="en-US" dirty="0">
                <a:solidFill>
                  <a:srgbClr val="085156"/>
                </a:solidFill>
              </a:rPr>
              <a:t> in </a:t>
            </a:r>
            <a:r>
              <a:rPr lang="en-US" dirty="0" err="1">
                <a:solidFill>
                  <a:srgbClr val="085156"/>
                </a:solidFill>
              </a:rPr>
              <a:t>ustanovitelj</a:t>
            </a:r>
            <a:r>
              <a:rPr lang="en-US" dirty="0">
                <a:solidFill>
                  <a:srgbClr val="085156"/>
                </a:solidFill>
              </a:rPr>
              <a:t> </a:t>
            </a:r>
            <a:r>
              <a:rPr lang="en-US" dirty="0" err="1">
                <a:solidFill>
                  <a:srgbClr val="085156"/>
                </a:solidFill>
              </a:rPr>
              <a:t>restavracije</a:t>
            </a:r>
            <a:r>
              <a:rPr lang="en-US" dirty="0">
                <a:solidFill>
                  <a:srgbClr val="085156"/>
                </a:solidFill>
              </a:rPr>
              <a:t> Silo, </a:t>
            </a:r>
            <a:r>
              <a:rPr lang="en-US" dirty="0" err="1">
                <a:solidFill>
                  <a:srgbClr val="085156"/>
                </a:solidFill>
              </a:rPr>
              <a:t>prve</a:t>
            </a:r>
            <a:r>
              <a:rPr lang="en-US" dirty="0">
                <a:solidFill>
                  <a:srgbClr val="085156"/>
                </a:solidFill>
              </a:rPr>
              <a:t> </a:t>
            </a:r>
            <a:r>
              <a:rPr lang="en-US" dirty="0" err="1">
                <a:solidFill>
                  <a:srgbClr val="085156"/>
                </a:solidFill>
              </a:rPr>
              <a:t>restavracije</a:t>
            </a:r>
            <a:r>
              <a:rPr lang="en-US" dirty="0">
                <a:solidFill>
                  <a:srgbClr val="085156"/>
                </a:solidFill>
              </a:rPr>
              <a:t> </a:t>
            </a:r>
            <a:r>
              <a:rPr lang="en-US" dirty="0" err="1">
                <a:solidFill>
                  <a:srgbClr val="085156"/>
                </a:solidFill>
              </a:rPr>
              <a:t>brez</a:t>
            </a:r>
            <a:r>
              <a:rPr lang="en-US" dirty="0">
                <a:solidFill>
                  <a:srgbClr val="085156"/>
                </a:solidFill>
              </a:rPr>
              <a:t> </a:t>
            </a:r>
            <a:r>
              <a:rPr lang="en-US" dirty="0" err="1">
                <a:solidFill>
                  <a:srgbClr val="085156"/>
                </a:solidFill>
              </a:rPr>
              <a:t>odpadkov</a:t>
            </a:r>
            <a:r>
              <a:rPr lang="en-US" dirty="0">
                <a:solidFill>
                  <a:srgbClr val="085156"/>
                </a:solidFill>
              </a:rPr>
              <a:t> v </a:t>
            </a:r>
            <a:r>
              <a:rPr lang="en-US" dirty="0" err="1">
                <a:solidFill>
                  <a:srgbClr val="085156"/>
                </a:solidFill>
              </a:rPr>
              <a:t>Londonu</a:t>
            </a:r>
            <a:r>
              <a:rPr lang="en-US" dirty="0">
                <a:solidFill>
                  <a:srgbClr val="085156"/>
                </a:solidFill>
              </a:rPr>
              <a:t>.</a:t>
            </a:r>
            <a:endParaRPr lang="en-IE" dirty="0">
              <a:solidFill>
                <a:srgbClr val="085156"/>
              </a:solidFill>
            </a:endParaRPr>
          </a:p>
        </p:txBody>
      </p:sp>
      <p:sp>
        <p:nvSpPr>
          <p:cNvPr id="6" name="Oval 5">
            <a:extLst>
              <a:ext uri="{FF2B5EF4-FFF2-40B4-BE49-F238E27FC236}">
                <a16:creationId xmlns:a16="http://schemas.microsoft.com/office/drawing/2014/main" id="{4189EBB7-FCDB-4341-9A97-D4FE7CCA4504}"/>
              </a:ext>
            </a:extLst>
          </p:cNvPr>
          <p:cNvSpPr/>
          <p:nvPr/>
        </p:nvSpPr>
        <p:spPr>
          <a:xfrm>
            <a:off x="115027" y="416527"/>
            <a:ext cx="1512606" cy="671609"/>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b="1" dirty="0">
                <a:solidFill>
                  <a:srgbClr val="085156"/>
                </a:solidFill>
              </a:rPr>
              <a:t>POGLEJ</a:t>
            </a:r>
            <a:r>
              <a:rPr lang="en-US" dirty="0"/>
              <a:t> </a:t>
            </a:r>
            <a:endParaRPr lang="en-IE" dirty="0"/>
          </a:p>
        </p:txBody>
      </p:sp>
      <p:sp>
        <p:nvSpPr>
          <p:cNvPr id="3" name="TextBox 2">
            <a:extLst>
              <a:ext uri="{FF2B5EF4-FFF2-40B4-BE49-F238E27FC236}">
                <a16:creationId xmlns:a16="http://schemas.microsoft.com/office/drawing/2014/main" id="{8BF89757-5A5E-4EEB-BCCB-3CEC97485925}"/>
              </a:ext>
            </a:extLst>
          </p:cNvPr>
          <p:cNvSpPr txBox="1"/>
          <p:nvPr/>
        </p:nvSpPr>
        <p:spPr>
          <a:xfrm>
            <a:off x="1863971" y="3089692"/>
            <a:ext cx="3036086" cy="307777"/>
          </a:xfrm>
          <a:prstGeom prst="rect">
            <a:avLst/>
          </a:prstGeom>
          <a:noFill/>
        </p:spPr>
        <p:txBody>
          <a:bodyPr wrap="square" rtlCol="0">
            <a:spAutoFit/>
          </a:bodyPr>
          <a:lstStyle/>
          <a:p>
            <a:r>
              <a:rPr lang="en-IE" sz="1400" dirty="0">
                <a:hlinkClick r:id="rId6"/>
              </a:rPr>
              <a:t>Bread is Gold - YouTube</a:t>
            </a:r>
            <a:endParaRPr lang="en-IE" sz="1400" dirty="0"/>
          </a:p>
        </p:txBody>
      </p:sp>
      <p:pic>
        <p:nvPicPr>
          <p:cNvPr id="7" name="Online Media 6" title="Bread is Gold">
            <a:hlinkClick r:id="" action="ppaction://media"/>
            <a:extLst>
              <a:ext uri="{FF2B5EF4-FFF2-40B4-BE49-F238E27FC236}">
                <a16:creationId xmlns:a16="http://schemas.microsoft.com/office/drawing/2014/main" id="{859938CE-95A1-46BD-ADDB-6DF4ABD363B2}"/>
              </a:ext>
            </a:extLst>
          </p:cNvPr>
          <p:cNvPicPr>
            <a:picLocks noRot="1" noChangeAspect="1"/>
          </p:cNvPicPr>
          <p:nvPr>
            <a:videoFile r:link="rId1"/>
          </p:nvPr>
        </p:nvPicPr>
        <p:blipFill>
          <a:blip r:embed="rId7"/>
          <a:stretch>
            <a:fillRect/>
          </a:stretch>
        </p:blipFill>
        <p:spPr>
          <a:xfrm>
            <a:off x="1863971" y="416527"/>
            <a:ext cx="4629674" cy="2615766"/>
          </a:xfrm>
          <a:prstGeom prst="rect">
            <a:avLst/>
          </a:prstGeom>
        </p:spPr>
      </p:pic>
      <p:sp>
        <p:nvSpPr>
          <p:cNvPr id="8" name="TextBox 7">
            <a:extLst>
              <a:ext uri="{FF2B5EF4-FFF2-40B4-BE49-F238E27FC236}">
                <a16:creationId xmlns:a16="http://schemas.microsoft.com/office/drawing/2014/main" id="{4E8444FF-5B91-48BD-9C12-00E2C9AB615E}"/>
              </a:ext>
            </a:extLst>
          </p:cNvPr>
          <p:cNvSpPr txBox="1"/>
          <p:nvPr/>
        </p:nvSpPr>
        <p:spPr>
          <a:xfrm>
            <a:off x="6729984" y="439862"/>
            <a:ext cx="4733441" cy="1569660"/>
          </a:xfrm>
          <a:prstGeom prst="rect">
            <a:avLst/>
          </a:prstGeom>
          <a:noFill/>
        </p:spPr>
        <p:txBody>
          <a:bodyPr wrap="square" rtlCol="0">
            <a:spAutoFit/>
          </a:bodyPr>
          <a:lstStyle/>
          <a:p>
            <a:pPr algn="just"/>
            <a:r>
              <a:rPr lang="en-US" sz="1600" b="0" i="0" dirty="0" err="1">
                <a:solidFill>
                  <a:srgbClr val="406F70"/>
                </a:solidFill>
                <a:effectLst/>
              </a:rPr>
              <a:t>Kruh</a:t>
            </a:r>
            <a:r>
              <a:rPr lang="en-US" sz="1600" b="0" i="0" dirty="0">
                <a:solidFill>
                  <a:srgbClr val="406F70"/>
                </a:solidFill>
                <a:effectLst/>
              </a:rPr>
              <a:t> je </a:t>
            </a:r>
            <a:r>
              <a:rPr lang="en-US" sz="1600" b="0" i="0" dirty="0" err="1">
                <a:solidFill>
                  <a:srgbClr val="406F70"/>
                </a:solidFill>
                <a:effectLst/>
              </a:rPr>
              <a:t>zlato</a:t>
            </a:r>
            <a:r>
              <a:rPr lang="en-US" sz="1600" b="0" i="0" dirty="0">
                <a:solidFill>
                  <a:srgbClr val="406F70"/>
                </a:solidFill>
                <a:effectLst/>
              </a:rPr>
              <a:t> je </a:t>
            </a:r>
            <a:r>
              <a:rPr lang="en-US" sz="1600" b="0" i="0" dirty="0" err="1">
                <a:solidFill>
                  <a:srgbClr val="406F70"/>
                </a:solidFill>
                <a:effectLst/>
              </a:rPr>
              <a:t>prva</a:t>
            </a:r>
            <a:r>
              <a:rPr lang="en-US" sz="1600" b="0" i="0" dirty="0">
                <a:solidFill>
                  <a:srgbClr val="406F70"/>
                </a:solidFill>
                <a:effectLst/>
              </a:rPr>
              <a:t> </a:t>
            </a:r>
            <a:r>
              <a:rPr lang="en-US" sz="1600" b="0" i="0" dirty="0" err="1">
                <a:solidFill>
                  <a:srgbClr val="406F70"/>
                </a:solidFill>
                <a:effectLst/>
              </a:rPr>
              <a:t>knjiga</a:t>
            </a:r>
            <a:r>
              <a:rPr lang="en-US" sz="1600" b="0" i="0" dirty="0">
                <a:solidFill>
                  <a:srgbClr val="406F70"/>
                </a:solidFill>
                <a:effectLst/>
              </a:rPr>
              <a:t>, ki </a:t>
            </a:r>
            <a:r>
              <a:rPr lang="en-US" sz="1600" b="0" i="0" dirty="0" err="1">
                <a:solidFill>
                  <a:srgbClr val="406F70"/>
                </a:solidFill>
                <a:effectLst/>
              </a:rPr>
              <a:t>celostno</a:t>
            </a:r>
            <a:r>
              <a:rPr lang="en-US" sz="1600" b="0" i="0" dirty="0">
                <a:solidFill>
                  <a:srgbClr val="406F70"/>
                </a:solidFill>
                <a:effectLst/>
              </a:rPr>
              <a:t> </a:t>
            </a:r>
            <a:r>
              <a:rPr lang="en-US" sz="1600" b="0" i="0" dirty="0" err="1">
                <a:solidFill>
                  <a:srgbClr val="406F70"/>
                </a:solidFill>
                <a:effectLst/>
              </a:rPr>
              <a:t>obravnava</a:t>
            </a:r>
            <a:r>
              <a:rPr lang="en-US" sz="1600" b="0" i="0" dirty="0">
                <a:solidFill>
                  <a:srgbClr val="406F70"/>
                </a:solidFill>
                <a:effectLst/>
              </a:rPr>
              <a:t> </a:t>
            </a:r>
            <a:r>
              <a:rPr lang="en-US" sz="1600" b="0" i="0" dirty="0" err="1">
                <a:solidFill>
                  <a:srgbClr val="406F70"/>
                </a:solidFill>
                <a:effectLst/>
              </a:rPr>
              <a:t>problematiko</a:t>
            </a:r>
            <a:r>
              <a:rPr lang="en-US" sz="1600" b="0" i="0" dirty="0">
                <a:solidFill>
                  <a:srgbClr val="406F70"/>
                </a:solidFill>
                <a:effectLst/>
              </a:rPr>
              <a:t> </a:t>
            </a:r>
            <a:r>
              <a:rPr lang="en-US" sz="1600" b="0" i="0" dirty="0" err="1">
                <a:solidFill>
                  <a:srgbClr val="406F70"/>
                </a:solidFill>
                <a:effectLst/>
              </a:rPr>
              <a:t>zavržene</a:t>
            </a:r>
            <a:r>
              <a:rPr lang="en-US" sz="1600" b="0" i="0" dirty="0">
                <a:solidFill>
                  <a:srgbClr val="406F70"/>
                </a:solidFill>
                <a:effectLst/>
              </a:rPr>
              <a:t> </a:t>
            </a:r>
            <a:r>
              <a:rPr lang="en-US" sz="1600" b="0" i="0" dirty="0" err="1">
                <a:solidFill>
                  <a:srgbClr val="406F70"/>
                </a:solidFill>
                <a:effectLst/>
              </a:rPr>
              <a:t>hrane</a:t>
            </a:r>
            <a:r>
              <a:rPr lang="en-US" sz="1600" b="0" i="0" dirty="0">
                <a:solidFill>
                  <a:srgbClr val="406F70"/>
                </a:solidFill>
                <a:effectLst/>
              </a:rPr>
              <a:t> in </a:t>
            </a:r>
            <a:r>
              <a:rPr lang="en-US" sz="1600" b="0" i="0" dirty="0" err="1">
                <a:solidFill>
                  <a:srgbClr val="406F70"/>
                </a:solidFill>
                <a:effectLst/>
              </a:rPr>
              <a:t>predstavlja</a:t>
            </a:r>
            <a:r>
              <a:rPr lang="en-US" sz="1600" b="0" i="0" dirty="0">
                <a:solidFill>
                  <a:srgbClr val="406F70"/>
                </a:solidFill>
                <a:effectLst/>
              </a:rPr>
              <a:t> </a:t>
            </a:r>
            <a:r>
              <a:rPr lang="en-US" sz="1600" b="0" i="0" dirty="0" err="1">
                <a:solidFill>
                  <a:srgbClr val="406F70"/>
                </a:solidFill>
                <a:effectLst/>
              </a:rPr>
              <a:t>recepte</a:t>
            </a:r>
            <a:r>
              <a:rPr lang="en-US" sz="1600" b="0" i="0" dirty="0">
                <a:solidFill>
                  <a:srgbClr val="406F70"/>
                </a:solidFill>
                <a:effectLst/>
              </a:rPr>
              <a:t> za </a:t>
            </a:r>
            <a:r>
              <a:rPr lang="en-US" sz="1600" b="0" i="0" dirty="0" err="1">
                <a:solidFill>
                  <a:srgbClr val="406F70"/>
                </a:solidFill>
                <a:effectLst/>
              </a:rPr>
              <a:t>trihodne</a:t>
            </a:r>
            <a:r>
              <a:rPr lang="en-US" sz="1600" b="0" i="0" dirty="0">
                <a:solidFill>
                  <a:srgbClr val="406F70"/>
                </a:solidFill>
                <a:effectLst/>
              </a:rPr>
              <a:t> jedi 45 </a:t>
            </a:r>
            <a:r>
              <a:rPr lang="en-US" sz="1600" b="0" i="0" dirty="0" err="1">
                <a:solidFill>
                  <a:srgbClr val="406F70"/>
                </a:solidFill>
                <a:effectLst/>
              </a:rPr>
              <a:t>najboljših</a:t>
            </a:r>
            <a:r>
              <a:rPr lang="en-US" sz="1600" b="0" i="0" dirty="0">
                <a:solidFill>
                  <a:srgbClr val="406F70"/>
                </a:solidFill>
                <a:effectLst/>
              </a:rPr>
              <a:t> </a:t>
            </a:r>
            <a:r>
              <a:rPr lang="en-US" sz="1600" b="0" i="0" dirty="0" err="1">
                <a:solidFill>
                  <a:srgbClr val="406F70"/>
                </a:solidFill>
                <a:effectLst/>
              </a:rPr>
              <a:t>svetovnih</a:t>
            </a:r>
            <a:r>
              <a:rPr lang="en-US" sz="1600" b="0" i="0" dirty="0">
                <a:solidFill>
                  <a:srgbClr val="406F70"/>
                </a:solidFill>
                <a:effectLst/>
              </a:rPr>
              <a:t> </a:t>
            </a:r>
            <a:r>
              <a:rPr lang="en-US" sz="1600" b="0" i="0" dirty="0" err="1">
                <a:solidFill>
                  <a:srgbClr val="406F70"/>
                </a:solidFill>
                <a:effectLst/>
              </a:rPr>
              <a:t>kuharjev</a:t>
            </a:r>
            <a:r>
              <a:rPr lang="en-US" sz="1600" b="0" i="0" dirty="0">
                <a:solidFill>
                  <a:srgbClr val="406F70"/>
                </a:solidFill>
                <a:effectLst/>
              </a:rPr>
              <a:t>, med </a:t>
            </a:r>
            <a:r>
              <a:rPr lang="en-US" sz="1600" b="0" i="0" dirty="0" err="1">
                <a:solidFill>
                  <a:srgbClr val="406F70"/>
                </a:solidFill>
                <a:effectLst/>
              </a:rPr>
              <a:t>katerimi</a:t>
            </a:r>
            <a:r>
              <a:rPr lang="en-US" sz="1600" b="0" i="0" dirty="0">
                <a:solidFill>
                  <a:srgbClr val="406F70"/>
                </a:solidFill>
                <a:effectLst/>
              </a:rPr>
              <a:t> so Daniel Humm, Mario Batali, René Redzepi, Alain Ducasse, Joan Roca, Enrique Olvera, </a:t>
            </a:r>
            <a:r>
              <a:rPr lang="en-US" sz="1600" b="0" i="0" dirty="0" err="1">
                <a:solidFill>
                  <a:srgbClr val="406F70"/>
                </a:solidFill>
                <a:effectLst/>
              </a:rPr>
              <a:t>Ferran</a:t>
            </a:r>
            <a:r>
              <a:rPr lang="en-US" sz="1600" b="0" i="0" dirty="0">
                <a:solidFill>
                  <a:srgbClr val="406F70"/>
                </a:solidFill>
                <a:effectLst/>
              </a:rPr>
              <a:t> in Albert </a:t>
            </a:r>
            <a:r>
              <a:rPr lang="en-US" sz="1600" b="0" i="0" dirty="0" err="1">
                <a:solidFill>
                  <a:srgbClr val="406F70"/>
                </a:solidFill>
                <a:effectLst/>
              </a:rPr>
              <a:t>Adrià</a:t>
            </a:r>
            <a:r>
              <a:rPr lang="en-US" sz="1600" b="0" i="0" dirty="0">
                <a:solidFill>
                  <a:srgbClr val="406F70"/>
                </a:solidFill>
                <a:effectLst/>
              </a:rPr>
              <a:t>.</a:t>
            </a:r>
            <a:r>
              <a:rPr lang="sl-SI" sz="1600" b="0" i="0" dirty="0">
                <a:solidFill>
                  <a:srgbClr val="406F70"/>
                </a:solidFill>
                <a:effectLst/>
              </a:rPr>
              <a:t> </a:t>
            </a:r>
            <a:endParaRPr lang="en-IE" sz="1600" dirty="0">
              <a:solidFill>
                <a:srgbClr val="406F70"/>
              </a:solidFill>
            </a:endParaRPr>
          </a:p>
        </p:txBody>
      </p:sp>
    </p:spTree>
    <p:extLst>
      <p:ext uri="{BB962C8B-B14F-4D97-AF65-F5344CB8AC3E}">
        <p14:creationId xmlns:p14="http://schemas.microsoft.com/office/powerpoint/2010/main" val="20343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BB58E4-6237-4A41-926F-C4263E5C4D73}"/>
              </a:ext>
            </a:extLst>
          </p:cNvPr>
          <p:cNvSpPr>
            <a:spLocks noGrp="1"/>
          </p:cNvSpPr>
          <p:nvPr>
            <p:ph type="body" sz="quarter" idx="13"/>
          </p:nvPr>
        </p:nvSpPr>
        <p:spPr/>
        <p:txBody>
          <a:bodyPr/>
          <a:lstStyle/>
          <a:p>
            <a:r>
              <a:rPr lang="sl-SI" b="1" dirty="0">
                <a:solidFill>
                  <a:srgbClr val="F5C05B"/>
                </a:solidFill>
              </a:rPr>
              <a:t>Teden zavržene hrane </a:t>
            </a:r>
            <a:r>
              <a:rPr lang="en-US" b="1" dirty="0">
                <a:solidFill>
                  <a:srgbClr val="F5C05B"/>
                </a:solidFill>
              </a:rPr>
              <a:t>2021</a:t>
            </a:r>
            <a:endParaRPr lang="en-IE" b="1" dirty="0">
              <a:solidFill>
                <a:srgbClr val="F5C05B"/>
              </a:solidFill>
            </a:endParaRPr>
          </a:p>
        </p:txBody>
      </p:sp>
      <p:sp>
        <p:nvSpPr>
          <p:cNvPr id="3" name="Text Placeholder 2">
            <a:extLst>
              <a:ext uri="{FF2B5EF4-FFF2-40B4-BE49-F238E27FC236}">
                <a16:creationId xmlns:a16="http://schemas.microsoft.com/office/drawing/2014/main" id="{72439BDF-84B9-48F6-8AB7-A94DEEABC2AB}"/>
              </a:ext>
            </a:extLst>
          </p:cNvPr>
          <p:cNvSpPr>
            <a:spLocks noGrp="1"/>
          </p:cNvSpPr>
          <p:nvPr>
            <p:ph type="body" sz="quarter" idx="14"/>
          </p:nvPr>
        </p:nvSpPr>
        <p:spPr/>
        <p:txBody>
          <a:bodyPr/>
          <a:lstStyle/>
          <a:p>
            <a:r>
              <a:rPr lang="sl-SI" dirty="0">
                <a:solidFill>
                  <a:srgbClr val="085156"/>
                </a:solidFill>
              </a:rPr>
              <a:t>Pobuda Združenega Kraljestva</a:t>
            </a:r>
            <a:endParaRPr lang="en-IE" dirty="0">
              <a:solidFill>
                <a:srgbClr val="085156"/>
              </a:solidFill>
            </a:endParaRPr>
          </a:p>
        </p:txBody>
      </p:sp>
      <p:sp>
        <p:nvSpPr>
          <p:cNvPr id="4" name="Picture Placeholder 3">
            <a:extLst>
              <a:ext uri="{FF2B5EF4-FFF2-40B4-BE49-F238E27FC236}">
                <a16:creationId xmlns:a16="http://schemas.microsoft.com/office/drawing/2014/main" id="{64CFE656-0E6D-4053-A171-B5A8BB905D50}"/>
              </a:ext>
            </a:extLst>
          </p:cNvPr>
          <p:cNvSpPr>
            <a:spLocks noGrp="1"/>
          </p:cNvSpPr>
          <p:nvPr>
            <p:ph type="pic" sz="quarter" idx="15"/>
          </p:nvPr>
        </p:nvSpPr>
        <p:spPr/>
      </p:sp>
      <p:sp>
        <p:nvSpPr>
          <p:cNvPr id="6" name="Oval 5">
            <a:extLst>
              <a:ext uri="{FF2B5EF4-FFF2-40B4-BE49-F238E27FC236}">
                <a16:creationId xmlns:a16="http://schemas.microsoft.com/office/drawing/2014/main" id="{EC30ABDC-7A71-4E61-AFF9-307A01E0DC74}"/>
              </a:ext>
            </a:extLst>
          </p:cNvPr>
          <p:cNvSpPr/>
          <p:nvPr/>
        </p:nvSpPr>
        <p:spPr>
          <a:xfrm>
            <a:off x="1009650" y="917949"/>
            <a:ext cx="1867627" cy="1134973"/>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a:solidFill>
                  <a:srgbClr val="085156"/>
                </a:solidFill>
              </a:rPr>
              <a:t>POGLEJ</a:t>
            </a:r>
            <a:r>
              <a:rPr lang="en-US" dirty="0"/>
              <a:t> </a:t>
            </a:r>
            <a:endParaRPr lang="en-IE" dirty="0"/>
          </a:p>
        </p:txBody>
      </p:sp>
      <p:sp>
        <p:nvSpPr>
          <p:cNvPr id="7" name="TextBox 6">
            <a:extLst>
              <a:ext uri="{FF2B5EF4-FFF2-40B4-BE49-F238E27FC236}">
                <a16:creationId xmlns:a16="http://schemas.microsoft.com/office/drawing/2014/main" id="{1DEB02DD-96D1-4B86-AF16-68E625A0AD69}"/>
              </a:ext>
            </a:extLst>
          </p:cNvPr>
          <p:cNvSpPr txBox="1"/>
          <p:nvPr/>
        </p:nvSpPr>
        <p:spPr>
          <a:xfrm>
            <a:off x="523875" y="6107013"/>
            <a:ext cx="4162425" cy="307777"/>
          </a:xfrm>
          <a:prstGeom prst="rect">
            <a:avLst/>
          </a:prstGeom>
          <a:noFill/>
        </p:spPr>
        <p:txBody>
          <a:bodyPr wrap="square" rtlCol="0">
            <a:spAutoFit/>
          </a:bodyPr>
          <a:lstStyle/>
          <a:p>
            <a:r>
              <a:rPr lang="en-US" sz="1400" dirty="0">
                <a:hlinkClick r:id="rId3"/>
              </a:rPr>
              <a:t>Food Waste Action Week 2021 Highlights - YouTube</a:t>
            </a:r>
            <a:endParaRPr lang="en-IE" sz="1400" dirty="0"/>
          </a:p>
        </p:txBody>
      </p:sp>
      <p:sp>
        <p:nvSpPr>
          <p:cNvPr id="8" name="TextBox 7">
            <a:extLst>
              <a:ext uri="{FF2B5EF4-FFF2-40B4-BE49-F238E27FC236}">
                <a16:creationId xmlns:a16="http://schemas.microsoft.com/office/drawing/2014/main" id="{4CB8F49E-81EF-4943-AF67-62FC4274FDB3}"/>
              </a:ext>
            </a:extLst>
          </p:cNvPr>
          <p:cNvSpPr txBox="1"/>
          <p:nvPr/>
        </p:nvSpPr>
        <p:spPr>
          <a:xfrm>
            <a:off x="9361630" y="1879381"/>
            <a:ext cx="2468420" cy="3477875"/>
          </a:xfrm>
          <a:prstGeom prst="rect">
            <a:avLst/>
          </a:prstGeom>
          <a:noFill/>
        </p:spPr>
        <p:txBody>
          <a:bodyPr wrap="square" rtlCol="0">
            <a:spAutoFit/>
          </a:bodyPr>
          <a:lstStyle/>
          <a:p>
            <a:pPr algn="ctr"/>
            <a:r>
              <a:rPr lang="en-US" sz="2000" dirty="0">
                <a:solidFill>
                  <a:srgbClr val="406F70"/>
                </a:solidFill>
              </a:rPr>
              <a:t>V </a:t>
            </a:r>
            <a:r>
              <a:rPr lang="en-US" sz="2000" dirty="0" err="1">
                <a:solidFill>
                  <a:srgbClr val="406F70"/>
                </a:solidFill>
              </a:rPr>
              <a:t>tem</a:t>
            </a:r>
            <a:r>
              <a:rPr lang="en-US" sz="2000" dirty="0">
                <a:solidFill>
                  <a:srgbClr val="406F70"/>
                </a:solidFill>
              </a:rPr>
              <a:t> </a:t>
            </a:r>
            <a:r>
              <a:rPr lang="en-US" sz="2000" dirty="0" err="1">
                <a:solidFill>
                  <a:srgbClr val="406F70"/>
                </a:solidFill>
              </a:rPr>
              <a:t>posnetku</a:t>
            </a:r>
            <a:r>
              <a:rPr lang="en-US" sz="2000" dirty="0">
                <a:solidFill>
                  <a:srgbClr val="406F70"/>
                </a:solidFill>
              </a:rPr>
              <a:t> so </a:t>
            </a:r>
            <a:r>
              <a:rPr lang="en-US" sz="2000" dirty="0" err="1">
                <a:solidFill>
                  <a:srgbClr val="406F70"/>
                </a:solidFill>
              </a:rPr>
              <a:t>prikazani</a:t>
            </a:r>
            <a:r>
              <a:rPr lang="en-US" sz="2000" dirty="0">
                <a:solidFill>
                  <a:srgbClr val="406F70"/>
                </a:solidFill>
              </a:rPr>
              <a:t> </a:t>
            </a:r>
            <a:r>
              <a:rPr lang="en-US" sz="2000" dirty="0" err="1">
                <a:solidFill>
                  <a:srgbClr val="406F70"/>
                </a:solidFill>
              </a:rPr>
              <a:t>glavni</a:t>
            </a:r>
            <a:r>
              <a:rPr lang="en-US" sz="2000" dirty="0">
                <a:solidFill>
                  <a:srgbClr val="406F70"/>
                </a:solidFill>
              </a:rPr>
              <a:t> </a:t>
            </a:r>
            <a:r>
              <a:rPr lang="en-US" sz="2000" dirty="0" err="1">
                <a:solidFill>
                  <a:srgbClr val="406F70"/>
                </a:solidFill>
              </a:rPr>
              <a:t>poudarki</a:t>
            </a:r>
            <a:r>
              <a:rPr lang="en-US" sz="2000" dirty="0">
                <a:solidFill>
                  <a:srgbClr val="406F70"/>
                </a:solidFill>
              </a:rPr>
              <a:t> </a:t>
            </a:r>
            <a:r>
              <a:rPr lang="en-US" sz="2000" dirty="0" err="1">
                <a:solidFill>
                  <a:srgbClr val="406F70"/>
                </a:solidFill>
              </a:rPr>
              <a:t>pobude</a:t>
            </a:r>
            <a:r>
              <a:rPr lang="en-US" sz="2000" dirty="0">
                <a:solidFill>
                  <a:srgbClr val="406F70"/>
                </a:solidFill>
              </a:rPr>
              <a:t> v </a:t>
            </a:r>
            <a:r>
              <a:rPr lang="en-US" sz="2000" dirty="0" err="1">
                <a:solidFill>
                  <a:srgbClr val="406F70"/>
                </a:solidFill>
              </a:rPr>
              <a:t>Združenem</a:t>
            </a:r>
            <a:r>
              <a:rPr lang="en-US" sz="2000" dirty="0">
                <a:solidFill>
                  <a:srgbClr val="406F70"/>
                </a:solidFill>
              </a:rPr>
              <a:t> </a:t>
            </a:r>
            <a:r>
              <a:rPr lang="en-US" sz="2000" dirty="0" err="1">
                <a:solidFill>
                  <a:srgbClr val="406F70"/>
                </a:solidFill>
              </a:rPr>
              <a:t>kraljestvu</a:t>
            </a:r>
            <a:r>
              <a:rPr lang="en-US" sz="2000" dirty="0">
                <a:solidFill>
                  <a:srgbClr val="406F70"/>
                </a:solidFill>
              </a:rPr>
              <a:t>, v </a:t>
            </a:r>
            <a:r>
              <a:rPr lang="en-US" sz="2000" dirty="0" err="1">
                <a:solidFill>
                  <a:srgbClr val="406F70"/>
                </a:solidFill>
              </a:rPr>
              <a:t>okviru</a:t>
            </a:r>
            <a:r>
              <a:rPr lang="en-US" sz="2000" dirty="0">
                <a:solidFill>
                  <a:srgbClr val="406F70"/>
                </a:solidFill>
              </a:rPr>
              <a:t> </a:t>
            </a:r>
            <a:r>
              <a:rPr lang="en-US" sz="2000" dirty="0" err="1">
                <a:solidFill>
                  <a:srgbClr val="406F70"/>
                </a:solidFill>
              </a:rPr>
              <a:t>katere</a:t>
            </a:r>
            <a:r>
              <a:rPr lang="en-US" sz="2000" dirty="0">
                <a:solidFill>
                  <a:srgbClr val="406F70"/>
                </a:solidFill>
              </a:rPr>
              <a:t> </a:t>
            </a:r>
            <a:r>
              <a:rPr lang="en-US" sz="2000" dirty="0" err="1">
                <a:solidFill>
                  <a:srgbClr val="406F70"/>
                </a:solidFill>
              </a:rPr>
              <a:t>sta</a:t>
            </a:r>
            <a:r>
              <a:rPr lang="en-US" sz="2000" dirty="0">
                <a:solidFill>
                  <a:srgbClr val="406F70"/>
                </a:solidFill>
              </a:rPr>
              <a:t> </a:t>
            </a:r>
            <a:r>
              <a:rPr lang="en-US" sz="2000" dirty="0" err="1">
                <a:solidFill>
                  <a:srgbClr val="406F70"/>
                </a:solidFill>
              </a:rPr>
              <a:t>družbi</a:t>
            </a:r>
            <a:r>
              <a:rPr lang="en-US" sz="2000" dirty="0">
                <a:solidFill>
                  <a:srgbClr val="406F70"/>
                </a:solidFill>
              </a:rPr>
              <a:t> </a:t>
            </a:r>
            <a:r>
              <a:rPr lang="en-US" sz="2000" dirty="0">
                <a:solidFill>
                  <a:srgbClr val="406F70"/>
                </a:solidFill>
                <a:hlinkClick r:id="rId4"/>
              </a:rPr>
              <a:t>WRAP</a:t>
            </a:r>
            <a:r>
              <a:rPr lang="en-US" sz="2000" dirty="0">
                <a:solidFill>
                  <a:srgbClr val="406F70"/>
                </a:solidFill>
              </a:rPr>
              <a:t> </a:t>
            </a:r>
            <a:r>
              <a:rPr lang="sl-SI" sz="2000" dirty="0">
                <a:solidFill>
                  <a:srgbClr val="406F70"/>
                </a:solidFill>
              </a:rPr>
              <a:t>in</a:t>
            </a:r>
            <a:r>
              <a:rPr lang="en-US" sz="2000" dirty="0">
                <a:solidFill>
                  <a:srgbClr val="406F70"/>
                </a:solidFill>
              </a:rPr>
              <a:t> </a:t>
            </a:r>
            <a:r>
              <a:rPr lang="en-US" sz="2000" dirty="0">
                <a:solidFill>
                  <a:srgbClr val="406F70"/>
                </a:solidFill>
                <a:hlinkClick r:id="rId5"/>
              </a:rPr>
              <a:t>Love food hate waste </a:t>
            </a:r>
            <a:r>
              <a:rPr lang="en-US" sz="2000" dirty="0">
                <a:solidFill>
                  <a:srgbClr val="406F70"/>
                </a:solidFill>
              </a:rPr>
              <a:t> </a:t>
            </a:r>
            <a:r>
              <a:rPr lang="en-US" sz="2000" dirty="0" err="1">
                <a:solidFill>
                  <a:srgbClr val="406F70"/>
                </a:solidFill>
              </a:rPr>
              <a:t>združili</a:t>
            </a:r>
            <a:r>
              <a:rPr lang="en-US" sz="2000" dirty="0">
                <a:solidFill>
                  <a:srgbClr val="406F70"/>
                </a:solidFill>
              </a:rPr>
              <a:t> </a:t>
            </a:r>
            <a:r>
              <a:rPr lang="en-US" sz="2000" dirty="0" err="1">
                <a:solidFill>
                  <a:srgbClr val="406F70"/>
                </a:solidFill>
              </a:rPr>
              <a:t>moči</a:t>
            </a:r>
            <a:r>
              <a:rPr lang="en-US" sz="2000" dirty="0">
                <a:solidFill>
                  <a:srgbClr val="406F70"/>
                </a:solidFill>
              </a:rPr>
              <a:t>, da bi </a:t>
            </a:r>
            <a:r>
              <a:rPr lang="en-US" sz="2000" dirty="0" err="1">
                <a:solidFill>
                  <a:srgbClr val="406F70"/>
                </a:solidFill>
              </a:rPr>
              <a:t>narod</a:t>
            </a:r>
            <a:r>
              <a:rPr lang="en-US" sz="2000" dirty="0">
                <a:solidFill>
                  <a:srgbClr val="406F70"/>
                </a:solidFill>
              </a:rPr>
              <a:t> </a:t>
            </a:r>
            <a:r>
              <a:rPr lang="en-US" sz="2000" dirty="0" err="1">
                <a:solidFill>
                  <a:srgbClr val="406F70"/>
                </a:solidFill>
              </a:rPr>
              <a:t>opozorili</a:t>
            </a:r>
            <a:r>
              <a:rPr lang="en-US" sz="2000" dirty="0">
                <a:solidFill>
                  <a:srgbClr val="406F70"/>
                </a:solidFill>
              </a:rPr>
              <a:t> na </a:t>
            </a:r>
            <a:r>
              <a:rPr lang="en-US" sz="2000" dirty="0" err="1">
                <a:solidFill>
                  <a:srgbClr val="406F70"/>
                </a:solidFill>
              </a:rPr>
              <a:t>okoljske</a:t>
            </a:r>
            <a:r>
              <a:rPr lang="en-US" sz="2000" dirty="0">
                <a:solidFill>
                  <a:srgbClr val="406F70"/>
                </a:solidFill>
              </a:rPr>
              <a:t> </a:t>
            </a:r>
            <a:r>
              <a:rPr lang="en-US" sz="2000" dirty="0" err="1">
                <a:solidFill>
                  <a:srgbClr val="406F70"/>
                </a:solidFill>
              </a:rPr>
              <a:t>posledice</a:t>
            </a:r>
            <a:r>
              <a:rPr lang="en-US" sz="2000" dirty="0">
                <a:solidFill>
                  <a:srgbClr val="406F70"/>
                </a:solidFill>
              </a:rPr>
              <a:t> </a:t>
            </a:r>
            <a:r>
              <a:rPr lang="en-US" sz="2000" dirty="0" err="1">
                <a:solidFill>
                  <a:srgbClr val="406F70"/>
                </a:solidFill>
              </a:rPr>
              <a:t>zavržene</a:t>
            </a:r>
            <a:r>
              <a:rPr lang="en-US" sz="2000" dirty="0">
                <a:solidFill>
                  <a:srgbClr val="406F70"/>
                </a:solidFill>
              </a:rPr>
              <a:t> </a:t>
            </a:r>
            <a:r>
              <a:rPr lang="en-US" sz="2000" dirty="0" err="1">
                <a:solidFill>
                  <a:srgbClr val="406F70"/>
                </a:solidFill>
              </a:rPr>
              <a:t>hrane</a:t>
            </a:r>
            <a:r>
              <a:rPr lang="en-US" sz="2000" dirty="0">
                <a:solidFill>
                  <a:srgbClr val="406F70"/>
                </a:solidFill>
              </a:rPr>
              <a:t>.</a:t>
            </a:r>
            <a:endParaRPr lang="en-IE" sz="2000" dirty="0">
              <a:solidFill>
                <a:srgbClr val="406F70"/>
              </a:solidFill>
            </a:endParaRPr>
          </a:p>
        </p:txBody>
      </p:sp>
      <p:pic>
        <p:nvPicPr>
          <p:cNvPr id="10" name="Online Media 9" title="Food Waste Action Week 2021 Highlights">
            <a:hlinkClick r:id="" action="ppaction://media"/>
            <a:extLst>
              <a:ext uri="{FF2B5EF4-FFF2-40B4-BE49-F238E27FC236}">
                <a16:creationId xmlns:a16="http://schemas.microsoft.com/office/drawing/2014/main" id="{F9A5930A-CACD-41DA-9B20-DF8C73FC1B3D}"/>
              </a:ext>
            </a:extLst>
          </p:cNvPr>
          <p:cNvPicPr>
            <a:picLocks noRot="1" noChangeAspect="1"/>
          </p:cNvPicPr>
          <p:nvPr>
            <a:videoFile r:link="rId1"/>
          </p:nvPr>
        </p:nvPicPr>
        <p:blipFill>
          <a:blip r:embed="rId6"/>
          <a:stretch>
            <a:fillRect/>
          </a:stretch>
        </p:blipFill>
        <p:spPr>
          <a:xfrm>
            <a:off x="3085763" y="1830873"/>
            <a:ext cx="5838781" cy="3717513"/>
          </a:xfrm>
          <a:prstGeom prst="rect">
            <a:avLst/>
          </a:prstGeom>
        </p:spPr>
      </p:pic>
    </p:spTree>
    <p:extLst>
      <p:ext uri="{BB962C8B-B14F-4D97-AF65-F5344CB8AC3E}">
        <p14:creationId xmlns:p14="http://schemas.microsoft.com/office/powerpoint/2010/main" val="307134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CF34DF-11F5-47E4-A207-426C0A0DC967}"/>
              </a:ext>
            </a:extLst>
          </p:cNvPr>
          <p:cNvSpPr>
            <a:spLocks noGrp="1"/>
          </p:cNvSpPr>
          <p:nvPr>
            <p:ph type="body" sz="quarter" idx="13"/>
          </p:nvPr>
        </p:nvSpPr>
        <p:spPr/>
        <p:txBody>
          <a:bodyPr>
            <a:normAutofit/>
          </a:bodyPr>
          <a:lstStyle/>
          <a:p>
            <a:r>
              <a:rPr lang="en-US" b="1" dirty="0" err="1">
                <a:solidFill>
                  <a:srgbClr val="406F70"/>
                </a:solidFill>
              </a:rPr>
              <a:t>Preusmerjanje</a:t>
            </a:r>
            <a:r>
              <a:rPr lang="en-US" b="1" dirty="0">
                <a:solidFill>
                  <a:srgbClr val="406F70"/>
                </a:solidFill>
              </a:rPr>
              <a:t> </a:t>
            </a:r>
            <a:r>
              <a:rPr lang="en-US" b="1" dirty="0" err="1">
                <a:solidFill>
                  <a:srgbClr val="406F70"/>
                </a:solidFill>
              </a:rPr>
              <a:t>odpadne</a:t>
            </a:r>
            <a:r>
              <a:rPr lang="en-US" b="1" dirty="0">
                <a:solidFill>
                  <a:srgbClr val="406F70"/>
                </a:solidFill>
              </a:rPr>
              <a:t> </a:t>
            </a:r>
            <a:r>
              <a:rPr lang="en-US" b="1" dirty="0" err="1">
                <a:solidFill>
                  <a:srgbClr val="406F70"/>
                </a:solidFill>
              </a:rPr>
              <a:t>hrane</a:t>
            </a:r>
            <a:r>
              <a:rPr lang="en-US" b="1" dirty="0">
                <a:solidFill>
                  <a:srgbClr val="406F70"/>
                </a:solidFill>
              </a:rPr>
              <a:t> k </a:t>
            </a:r>
            <a:r>
              <a:rPr lang="en-US" b="1" dirty="0" err="1">
                <a:solidFill>
                  <a:srgbClr val="406F70"/>
                </a:solidFill>
              </a:rPr>
              <a:t>tistim</a:t>
            </a:r>
            <a:r>
              <a:rPr lang="en-US" b="1" dirty="0">
                <a:solidFill>
                  <a:srgbClr val="406F70"/>
                </a:solidFill>
              </a:rPr>
              <a:t>, ki jo </a:t>
            </a:r>
            <a:r>
              <a:rPr lang="en-US" b="1" dirty="0" err="1">
                <a:solidFill>
                  <a:srgbClr val="406F70"/>
                </a:solidFill>
              </a:rPr>
              <a:t>lahko</a:t>
            </a:r>
            <a:r>
              <a:rPr lang="en-US" b="1" dirty="0">
                <a:solidFill>
                  <a:srgbClr val="406F70"/>
                </a:solidFill>
              </a:rPr>
              <a:t> </a:t>
            </a:r>
            <a:r>
              <a:rPr lang="en-US" b="1" dirty="0" err="1">
                <a:solidFill>
                  <a:srgbClr val="406F70"/>
                </a:solidFill>
              </a:rPr>
              <a:t>uporabijo</a:t>
            </a:r>
            <a:r>
              <a:rPr lang="sl-SI" b="1" dirty="0">
                <a:solidFill>
                  <a:srgbClr val="406F70"/>
                </a:solidFill>
              </a:rPr>
              <a:t> </a:t>
            </a:r>
            <a:r>
              <a:rPr lang="en-US" b="1" dirty="0">
                <a:solidFill>
                  <a:srgbClr val="406F70"/>
                </a:solidFill>
              </a:rPr>
              <a:t>…</a:t>
            </a:r>
            <a:endParaRPr lang="en-IE" b="1" dirty="0">
              <a:solidFill>
                <a:srgbClr val="406F70"/>
              </a:solidFill>
            </a:endParaRPr>
          </a:p>
        </p:txBody>
      </p:sp>
      <p:sp>
        <p:nvSpPr>
          <p:cNvPr id="3" name="Text Placeholder 2">
            <a:extLst>
              <a:ext uri="{FF2B5EF4-FFF2-40B4-BE49-F238E27FC236}">
                <a16:creationId xmlns:a16="http://schemas.microsoft.com/office/drawing/2014/main" id="{C06998E5-9BDD-4BFC-9892-6505A590AAA6}"/>
              </a:ext>
            </a:extLst>
          </p:cNvPr>
          <p:cNvSpPr>
            <a:spLocks noGrp="1"/>
          </p:cNvSpPr>
          <p:nvPr>
            <p:ph type="body" sz="quarter" idx="14"/>
          </p:nvPr>
        </p:nvSpPr>
        <p:spPr/>
        <p:txBody>
          <a:bodyPr/>
          <a:lstStyle/>
          <a:p>
            <a:r>
              <a:rPr lang="en-US" b="1" dirty="0">
                <a:solidFill>
                  <a:srgbClr val="1CC2D4"/>
                </a:solidFill>
              </a:rPr>
              <a:t>Food Cloud </a:t>
            </a:r>
            <a:r>
              <a:rPr lang="sl-SI" b="1" dirty="0">
                <a:solidFill>
                  <a:srgbClr val="1CC2D4"/>
                </a:solidFill>
              </a:rPr>
              <a:t>in irska iniciativa</a:t>
            </a:r>
            <a:r>
              <a:rPr lang="en-US" b="1" dirty="0">
                <a:solidFill>
                  <a:srgbClr val="1CC2D4"/>
                </a:solidFill>
              </a:rPr>
              <a:t>:</a:t>
            </a:r>
            <a:endParaRPr lang="en-IE" b="1" dirty="0">
              <a:solidFill>
                <a:srgbClr val="1CC2D4"/>
              </a:solidFill>
            </a:endParaRPr>
          </a:p>
        </p:txBody>
      </p:sp>
      <p:sp>
        <p:nvSpPr>
          <p:cNvPr id="4" name="Picture Placeholder 3">
            <a:extLst>
              <a:ext uri="{FF2B5EF4-FFF2-40B4-BE49-F238E27FC236}">
                <a16:creationId xmlns:a16="http://schemas.microsoft.com/office/drawing/2014/main" id="{31CA2526-5890-4210-B0F6-7F96B5D9C769}"/>
              </a:ext>
            </a:extLst>
          </p:cNvPr>
          <p:cNvSpPr>
            <a:spLocks noGrp="1"/>
          </p:cNvSpPr>
          <p:nvPr>
            <p:ph type="pic" sz="quarter" idx="15"/>
          </p:nvPr>
        </p:nvSpPr>
        <p:spPr/>
      </p:sp>
      <p:pic>
        <p:nvPicPr>
          <p:cNvPr id="3074" name="Picture 2" descr="FoodCloud">
            <a:extLst>
              <a:ext uri="{FF2B5EF4-FFF2-40B4-BE49-F238E27FC236}">
                <a16:creationId xmlns:a16="http://schemas.microsoft.com/office/drawing/2014/main" id="{EBBC29D1-CDEE-446B-98C9-9E98F436BE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194" y="2434738"/>
            <a:ext cx="17335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E4873BA-EC71-491C-B925-A61B02421F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7094" y="3947013"/>
            <a:ext cx="2470183" cy="97507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609E8CB2-A704-40D5-A25F-2D76F3C8A015}"/>
              </a:ext>
            </a:extLst>
          </p:cNvPr>
          <p:cNvSpPr/>
          <p:nvPr/>
        </p:nvSpPr>
        <p:spPr>
          <a:xfrm>
            <a:off x="1028700" y="1077437"/>
            <a:ext cx="1848577" cy="975485"/>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a:solidFill>
                  <a:srgbClr val="085156"/>
                </a:solidFill>
              </a:rPr>
              <a:t>POGLEJ</a:t>
            </a:r>
            <a:r>
              <a:rPr lang="en-US" dirty="0"/>
              <a:t> </a:t>
            </a:r>
            <a:endParaRPr lang="en-IE" dirty="0"/>
          </a:p>
        </p:txBody>
      </p:sp>
      <p:sp>
        <p:nvSpPr>
          <p:cNvPr id="6" name="TextBox 5">
            <a:extLst>
              <a:ext uri="{FF2B5EF4-FFF2-40B4-BE49-F238E27FC236}">
                <a16:creationId xmlns:a16="http://schemas.microsoft.com/office/drawing/2014/main" id="{5A48AF8F-C96B-4DC9-B925-C3826225132A}"/>
              </a:ext>
            </a:extLst>
          </p:cNvPr>
          <p:cNvSpPr txBox="1"/>
          <p:nvPr/>
        </p:nvSpPr>
        <p:spPr>
          <a:xfrm>
            <a:off x="9305925" y="2047659"/>
            <a:ext cx="2647950" cy="3046988"/>
          </a:xfrm>
          <a:prstGeom prst="rect">
            <a:avLst/>
          </a:prstGeom>
          <a:noFill/>
        </p:spPr>
        <p:txBody>
          <a:bodyPr wrap="square" rtlCol="0">
            <a:spAutoFit/>
          </a:bodyPr>
          <a:lstStyle/>
          <a:p>
            <a:pPr algn="ctr"/>
            <a:r>
              <a:rPr lang="en-US" sz="2400" dirty="0">
                <a:solidFill>
                  <a:srgbClr val="406F70"/>
                </a:solidFill>
              </a:rPr>
              <a:t>Iseult Ward </a:t>
            </a:r>
            <a:r>
              <a:rPr lang="en-US" sz="2400" dirty="0" err="1">
                <a:solidFill>
                  <a:srgbClr val="406F70"/>
                </a:solidFill>
              </a:rPr>
              <a:t>govori</a:t>
            </a:r>
            <a:r>
              <a:rPr lang="en-US" sz="2400" dirty="0">
                <a:solidFill>
                  <a:srgbClr val="406F70"/>
                </a:solidFill>
              </a:rPr>
              <a:t> o </a:t>
            </a:r>
            <a:r>
              <a:rPr lang="en-US" sz="2400" dirty="0" err="1">
                <a:solidFill>
                  <a:srgbClr val="406F70"/>
                </a:solidFill>
              </a:rPr>
              <a:t>tem</a:t>
            </a:r>
            <a:r>
              <a:rPr lang="en-US" sz="2400" dirty="0">
                <a:solidFill>
                  <a:srgbClr val="406F70"/>
                </a:solidFill>
              </a:rPr>
              <a:t>, </a:t>
            </a:r>
            <a:r>
              <a:rPr lang="en-US" sz="2400" dirty="0" err="1">
                <a:solidFill>
                  <a:srgbClr val="406F70"/>
                </a:solidFill>
              </a:rPr>
              <a:t>zakaj</a:t>
            </a:r>
            <a:r>
              <a:rPr lang="en-US" sz="2400" dirty="0">
                <a:solidFill>
                  <a:srgbClr val="406F70"/>
                </a:solidFill>
              </a:rPr>
              <a:t> in </a:t>
            </a:r>
            <a:r>
              <a:rPr lang="en-US" sz="2400" dirty="0" err="1">
                <a:solidFill>
                  <a:srgbClr val="406F70"/>
                </a:solidFill>
              </a:rPr>
              <a:t>kako</a:t>
            </a:r>
            <a:r>
              <a:rPr lang="en-US" sz="2400" dirty="0">
                <a:solidFill>
                  <a:srgbClr val="406F70"/>
                </a:solidFill>
              </a:rPr>
              <a:t> so na </a:t>
            </a:r>
            <a:r>
              <a:rPr lang="en-US" sz="2400" dirty="0" err="1">
                <a:solidFill>
                  <a:srgbClr val="406F70"/>
                </a:solidFill>
              </a:rPr>
              <a:t>Irskem</a:t>
            </a:r>
            <a:r>
              <a:rPr lang="en-US" sz="2400" dirty="0">
                <a:solidFill>
                  <a:srgbClr val="406F70"/>
                </a:solidFill>
              </a:rPr>
              <a:t> </a:t>
            </a:r>
            <a:r>
              <a:rPr lang="en-US" sz="2400" dirty="0" err="1">
                <a:solidFill>
                  <a:srgbClr val="406F70"/>
                </a:solidFill>
              </a:rPr>
              <a:t>ustanovili</a:t>
            </a:r>
            <a:r>
              <a:rPr lang="en-US" sz="2400" dirty="0">
                <a:solidFill>
                  <a:srgbClr val="406F70"/>
                </a:solidFill>
              </a:rPr>
              <a:t> </a:t>
            </a:r>
            <a:r>
              <a:rPr lang="en-US" sz="2400" dirty="0" err="1">
                <a:solidFill>
                  <a:srgbClr val="406F70"/>
                </a:solidFill>
              </a:rPr>
              <a:t>podjetje</a:t>
            </a:r>
            <a:r>
              <a:rPr lang="en-US" sz="2400" dirty="0">
                <a:solidFill>
                  <a:srgbClr val="406F70"/>
                </a:solidFill>
              </a:rPr>
              <a:t> Food Cloud: </a:t>
            </a:r>
            <a:r>
              <a:rPr lang="en-US" sz="2400" i="1" dirty="0">
                <a:solidFill>
                  <a:srgbClr val="406F70"/>
                </a:solidFill>
              </a:rPr>
              <a:t>"</a:t>
            </a:r>
            <a:r>
              <a:rPr lang="en-US" sz="2400" i="1" dirty="0" err="1">
                <a:solidFill>
                  <a:srgbClr val="406F70"/>
                </a:solidFill>
              </a:rPr>
              <a:t>Preoblikovanje</a:t>
            </a:r>
            <a:r>
              <a:rPr lang="en-US" sz="2400" i="1" dirty="0">
                <a:solidFill>
                  <a:srgbClr val="406F70"/>
                </a:solidFill>
              </a:rPr>
              <a:t> </a:t>
            </a:r>
            <a:r>
              <a:rPr lang="en-US" sz="2400" i="1" dirty="0" err="1">
                <a:solidFill>
                  <a:srgbClr val="406F70"/>
                </a:solidFill>
              </a:rPr>
              <a:t>presežka</a:t>
            </a:r>
            <a:r>
              <a:rPr lang="en-US" sz="2400" i="1" dirty="0">
                <a:solidFill>
                  <a:srgbClr val="406F70"/>
                </a:solidFill>
              </a:rPr>
              <a:t> v </a:t>
            </a:r>
            <a:r>
              <a:rPr lang="en-US" sz="2400" i="1" dirty="0" err="1">
                <a:solidFill>
                  <a:srgbClr val="406F70"/>
                </a:solidFill>
              </a:rPr>
              <a:t>priložnost</a:t>
            </a:r>
            <a:r>
              <a:rPr lang="en-US" sz="2400" i="1" dirty="0">
                <a:solidFill>
                  <a:srgbClr val="406F70"/>
                </a:solidFill>
              </a:rPr>
              <a:t>".</a:t>
            </a:r>
            <a:endParaRPr lang="en-IE" i="1" dirty="0"/>
          </a:p>
        </p:txBody>
      </p:sp>
      <p:sp>
        <p:nvSpPr>
          <p:cNvPr id="7" name="TextBox 6">
            <a:extLst>
              <a:ext uri="{FF2B5EF4-FFF2-40B4-BE49-F238E27FC236}">
                <a16:creationId xmlns:a16="http://schemas.microsoft.com/office/drawing/2014/main" id="{A6D301C9-54B3-4D81-8F39-C662AB0014B4}"/>
              </a:ext>
            </a:extLst>
          </p:cNvPr>
          <p:cNvSpPr txBox="1"/>
          <p:nvPr/>
        </p:nvSpPr>
        <p:spPr>
          <a:xfrm>
            <a:off x="133350" y="6038850"/>
            <a:ext cx="4676775" cy="307777"/>
          </a:xfrm>
          <a:prstGeom prst="rect">
            <a:avLst/>
          </a:prstGeom>
          <a:noFill/>
        </p:spPr>
        <p:txBody>
          <a:bodyPr wrap="square" rtlCol="0">
            <a:spAutoFit/>
          </a:bodyPr>
          <a:lstStyle/>
          <a:p>
            <a:r>
              <a:rPr lang="en-US" sz="1400" dirty="0" err="1">
                <a:hlinkClick r:id="rId5"/>
              </a:rPr>
              <a:t>FoodCloud</a:t>
            </a:r>
            <a:r>
              <a:rPr lang="en-US" sz="1400" dirty="0">
                <a:hlinkClick r:id="rId5"/>
              </a:rPr>
              <a:t>: Transforming Surplus into Opportunity - YouTube</a:t>
            </a:r>
            <a:endParaRPr lang="en-IE" sz="1400" dirty="0"/>
          </a:p>
        </p:txBody>
      </p:sp>
      <p:pic>
        <p:nvPicPr>
          <p:cNvPr id="9" name="Online Media 8" title="FoodCloud: Transforming Surplus into Opportunity">
            <a:hlinkClick r:id="" action="ppaction://media"/>
            <a:extLst>
              <a:ext uri="{FF2B5EF4-FFF2-40B4-BE49-F238E27FC236}">
                <a16:creationId xmlns:a16="http://schemas.microsoft.com/office/drawing/2014/main" id="{55334BC4-267C-4A98-8E61-0B769B38DF31}"/>
              </a:ext>
            </a:extLst>
          </p:cNvPr>
          <p:cNvPicPr>
            <a:picLocks noRot="1" noChangeAspect="1"/>
          </p:cNvPicPr>
          <p:nvPr>
            <a:videoFile r:link="rId1"/>
          </p:nvPr>
        </p:nvPicPr>
        <p:blipFill>
          <a:blip r:embed="rId6"/>
          <a:stretch>
            <a:fillRect/>
          </a:stretch>
        </p:blipFill>
        <p:spPr>
          <a:xfrm>
            <a:off x="3134315" y="1873070"/>
            <a:ext cx="5715544" cy="3576754"/>
          </a:xfrm>
          <a:prstGeom prst="rect">
            <a:avLst/>
          </a:prstGeom>
        </p:spPr>
      </p:pic>
    </p:spTree>
    <p:extLst>
      <p:ext uri="{BB962C8B-B14F-4D97-AF65-F5344CB8AC3E}">
        <p14:creationId xmlns:p14="http://schemas.microsoft.com/office/powerpoint/2010/main" val="26492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116F9A-EC17-4F88-A732-3E9667A83C93}"/>
              </a:ext>
            </a:extLst>
          </p:cNvPr>
          <p:cNvSpPr>
            <a:spLocks noGrp="1"/>
          </p:cNvSpPr>
          <p:nvPr>
            <p:ph type="body" sz="quarter" idx="16"/>
          </p:nvPr>
        </p:nvSpPr>
        <p:spPr/>
        <p:txBody>
          <a:bodyPr vert="horz" lIns="91440" tIns="45720" rIns="91440" bIns="45720" rtlCol="0" anchor="t">
            <a:normAutofit/>
          </a:bodyPr>
          <a:lstStyle/>
          <a:p>
            <a:r>
              <a:rPr lang="sl-SI" b="1" dirty="0">
                <a:cs typeface="Calibri"/>
              </a:rPr>
              <a:t>Kaj storiti z ostanki</a:t>
            </a:r>
            <a:r>
              <a:rPr lang="en-US" b="1" dirty="0">
                <a:cs typeface="Calibri"/>
              </a:rPr>
              <a:t>?</a:t>
            </a:r>
          </a:p>
        </p:txBody>
      </p:sp>
      <p:sp>
        <p:nvSpPr>
          <p:cNvPr id="3" name="Text Placeholder 2">
            <a:extLst>
              <a:ext uri="{FF2B5EF4-FFF2-40B4-BE49-F238E27FC236}">
                <a16:creationId xmlns:a16="http://schemas.microsoft.com/office/drawing/2014/main" id="{C2DEF703-8D4A-47C2-8F35-DC984748CFA4}"/>
              </a:ext>
            </a:extLst>
          </p:cNvPr>
          <p:cNvSpPr>
            <a:spLocks noGrp="1"/>
          </p:cNvSpPr>
          <p:nvPr>
            <p:ph type="body" sz="quarter" idx="17"/>
          </p:nvPr>
        </p:nvSpPr>
        <p:spPr/>
        <p:txBody>
          <a:bodyPr vert="horz" lIns="91440" tIns="45720" rIns="91440" bIns="45720" rtlCol="0" anchor="t">
            <a:noAutofit/>
          </a:bodyPr>
          <a:lstStyle/>
          <a:p>
            <a:pPr marL="342900" indent="-342900">
              <a:buChar char="•"/>
            </a:pPr>
            <a:r>
              <a:rPr lang="en-US" dirty="0" err="1">
                <a:cs typeface="Calibri"/>
              </a:rPr>
              <a:t>Kot</a:t>
            </a:r>
            <a:r>
              <a:rPr lang="en-US" dirty="0">
                <a:cs typeface="Calibri"/>
              </a:rPr>
              <a:t> </a:t>
            </a:r>
            <a:r>
              <a:rPr lang="en-US" dirty="0" err="1">
                <a:cs typeface="Calibri"/>
              </a:rPr>
              <a:t>smo</a:t>
            </a:r>
            <a:r>
              <a:rPr lang="en-US" dirty="0">
                <a:cs typeface="Calibri"/>
              </a:rPr>
              <a:t> </a:t>
            </a:r>
            <a:r>
              <a:rPr lang="en-US" dirty="0" err="1">
                <a:cs typeface="Calibri"/>
              </a:rPr>
              <a:t>že</a:t>
            </a:r>
            <a:r>
              <a:rPr lang="en-US" dirty="0">
                <a:cs typeface="Calibri"/>
              </a:rPr>
              <a:t> </a:t>
            </a:r>
            <a:r>
              <a:rPr lang="en-US" dirty="0" err="1">
                <a:cs typeface="Calibri"/>
              </a:rPr>
              <a:t>omenili</a:t>
            </a:r>
            <a:r>
              <a:rPr lang="en-US" dirty="0">
                <a:cs typeface="Calibri"/>
              </a:rPr>
              <a:t>, je </a:t>
            </a:r>
            <a:r>
              <a:rPr lang="en-US" dirty="0" err="1">
                <a:cs typeface="Calibri"/>
              </a:rPr>
              <a:t>odpadna</a:t>
            </a:r>
            <a:r>
              <a:rPr lang="en-US" dirty="0">
                <a:cs typeface="Calibri"/>
              </a:rPr>
              <a:t> </a:t>
            </a:r>
            <a:r>
              <a:rPr lang="en-US" dirty="0" err="1">
                <a:cs typeface="Calibri"/>
              </a:rPr>
              <a:t>hrana</a:t>
            </a:r>
            <a:r>
              <a:rPr lang="en-US" dirty="0">
                <a:cs typeface="Calibri"/>
              </a:rPr>
              <a:t> </a:t>
            </a:r>
            <a:r>
              <a:rPr lang="en-US" dirty="0" err="1">
                <a:cs typeface="Calibri"/>
              </a:rPr>
              <a:t>nekaj</a:t>
            </a:r>
            <a:r>
              <a:rPr lang="en-US" dirty="0">
                <a:cs typeface="Calibri"/>
              </a:rPr>
              <a:t>, </a:t>
            </a:r>
            <a:r>
              <a:rPr lang="en-US" dirty="0" err="1">
                <a:cs typeface="Calibri"/>
              </a:rPr>
              <a:t>kar</a:t>
            </a:r>
            <a:r>
              <a:rPr lang="en-US" dirty="0">
                <a:cs typeface="Calibri"/>
              </a:rPr>
              <a:t> je </a:t>
            </a:r>
            <a:r>
              <a:rPr lang="en-US" dirty="0" err="1">
                <a:cs typeface="Calibri"/>
              </a:rPr>
              <a:t>mogoče</a:t>
            </a:r>
            <a:r>
              <a:rPr lang="en-US" dirty="0">
                <a:cs typeface="Calibri"/>
              </a:rPr>
              <a:t> </a:t>
            </a:r>
            <a:r>
              <a:rPr lang="en-US" dirty="0" err="1">
                <a:cs typeface="Calibri"/>
              </a:rPr>
              <a:t>zmanjšati</a:t>
            </a:r>
            <a:r>
              <a:rPr lang="en-US" dirty="0">
                <a:cs typeface="Calibri"/>
              </a:rPr>
              <a:t>, </a:t>
            </a:r>
            <a:r>
              <a:rPr lang="en-US" dirty="0" err="1">
                <a:cs typeface="Calibri"/>
              </a:rPr>
              <a:t>nikoli</a:t>
            </a:r>
            <a:r>
              <a:rPr lang="en-US" dirty="0">
                <a:cs typeface="Calibri"/>
              </a:rPr>
              <a:t> pa </a:t>
            </a:r>
            <a:r>
              <a:rPr lang="en-US" dirty="0" err="1">
                <a:cs typeface="Calibri"/>
              </a:rPr>
              <a:t>odpraviti</a:t>
            </a:r>
            <a:r>
              <a:rPr lang="en-US" dirty="0">
                <a:cs typeface="Calibri"/>
              </a:rPr>
              <a:t>. </a:t>
            </a:r>
          </a:p>
          <a:p>
            <a:pPr marL="342900" indent="-342900">
              <a:buChar char="•"/>
            </a:pPr>
            <a:r>
              <a:rPr lang="en-US" dirty="0" err="1">
                <a:cs typeface="Calibri"/>
              </a:rPr>
              <a:t>Zato</a:t>
            </a:r>
            <a:r>
              <a:rPr lang="en-US" dirty="0">
                <a:cs typeface="Calibri"/>
              </a:rPr>
              <a:t> je </a:t>
            </a:r>
            <a:r>
              <a:rPr lang="en-US" dirty="0" err="1">
                <a:cs typeface="Calibri"/>
              </a:rPr>
              <a:t>pomembno</a:t>
            </a:r>
            <a:r>
              <a:rPr lang="en-US" dirty="0">
                <a:cs typeface="Calibri"/>
              </a:rPr>
              <a:t>, da v </a:t>
            </a:r>
            <a:r>
              <a:rPr lang="en-US" dirty="0" err="1">
                <a:cs typeface="Calibri"/>
              </a:rPr>
              <a:t>prehranskem</a:t>
            </a:r>
            <a:r>
              <a:rPr lang="en-US" dirty="0">
                <a:cs typeface="Calibri"/>
              </a:rPr>
              <a:t> </a:t>
            </a:r>
            <a:r>
              <a:rPr lang="en-US" dirty="0" err="1">
                <a:cs typeface="Calibri"/>
              </a:rPr>
              <a:t>sistemu</a:t>
            </a:r>
            <a:r>
              <a:rPr lang="en-US" dirty="0">
                <a:cs typeface="Calibri"/>
              </a:rPr>
              <a:t> </a:t>
            </a:r>
            <a:r>
              <a:rPr lang="en-US" dirty="0" err="1">
                <a:cs typeface="Calibri"/>
              </a:rPr>
              <a:t>izkoristimo</a:t>
            </a:r>
            <a:r>
              <a:rPr lang="en-US" dirty="0">
                <a:cs typeface="Calibri"/>
              </a:rPr>
              <a:t> </a:t>
            </a:r>
            <a:r>
              <a:rPr lang="en-US" dirty="0" err="1">
                <a:cs typeface="Calibri"/>
              </a:rPr>
              <a:t>krožno</a:t>
            </a:r>
            <a:r>
              <a:rPr lang="en-US" dirty="0">
                <a:cs typeface="Calibri"/>
              </a:rPr>
              <a:t> </a:t>
            </a:r>
            <a:r>
              <a:rPr lang="en-US" dirty="0" err="1">
                <a:cs typeface="Calibri"/>
              </a:rPr>
              <a:t>gospodarstvo</a:t>
            </a:r>
            <a:r>
              <a:rPr lang="en-US" dirty="0">
                <a:cs typeface="Calibri"/>
              </a:rPr>
              <a:t> in </a:t>
            </a:r>
            <a:r>
              <a:rPr lang="en-US" dirty="0" err="1">
                <a:cs typeface="Calibri"/>
              </a:rPr>
              <a:t>odpadke</a:t>
            </a:r>
            <a:r>
              <a:rPr lang="en-US" dirty="0">
                <a:cs typeface="Calibri"/>
              </a:rPr>
              <a:t> s </a:t>
            </a:r>
            <a:r>
              <a:rPr lang="en-US" dirty="0" err="1">
                <a:cs typeface="Calibri"/>
              </a:rPr>
              <a:t>postopki</a:t>
            </a:r>
            <a:r>
              <a:rPr lang="en-US" dirty="0">
                <a:cs typeface="Calibri"/>
              </a:rPr>
              <a:t> z </a:t>
            </a:r>
            <a:r>
              <a:rPr lang="en-US" dirty="0" err="1">
                <a:cs typeface="Calibri"/>
              </a:rPr>
              <a:t>dodano</a:t>
            </a:r>
            <a:r>
              <a:rPr lang="en-US" dirty="0">
                <a:cs typeface="Calibri"/>
              </a:rPr>
              <a:t> </a:t>
            </a:r>
            <a:r>
              <a:rPr lang="en-US" dirty="0" err="1">
                <a:cs typeface="Calibri"/>
              </a:rPr>
              <a:t>vrednostjo</a:t>
            </a:r>
            <a:r>
              <a:rPr lang="en-US" dirty="0">
                <a:cs typeface="Calibri"/>
              </a:rPr>
              <a:t> </a:t>
            </a:r>
            <a:r>
              <a:rPr lang="en-US" dirty="0" err="1">
                <a:cs typeface="Calibri"/>
              </a:rPr>
              <a:t>spremenimo</a:t>
            </a:r>
            <a:r>
              <a:rPr lang="en-US" dirty="0">
                <a:cs typeface="Calibri"/>
              </a:rPr>
              <a:t> v </a:t>
            </a:r>
            <a:r>
              <a:rPr lang="en-US" dirty="0" err="1">
                <a:cs typeface="Calibri"/>
              </a:rPr>
              <a:t>vir</a:t>
            </a:r>
            <a:r>
              <a:rPr lang="en-US" dirty="0">
                <a:cs typeface="Calibri"/>
              </a:rPr>
              <a:t>. </a:t>
            </a:r>
          </a:p>
          <a:p>
            <a:pPr marL="342900" indent="-342900">
              <a:buChar char="•"/>
            </a:pPr>
            <a:r>
              <a:rPr lang="en-US" dirty="0" err="1">
                <a:cs typeface="Calibri"/>
              </a:rPr>
              <a:t>Če</a:t>
            </a:r>
            <a:r>
              <a:rPr lang="en-US" dirty="0">
                <a:cs typeface="Calibri"/>
              </a:rPr>
              <a:t> </a:t>
            </a:r>
            <a:r>
              <a:rPr lang="en-US" dirty="0" err="1">
                <a:cs typeface="Calibri"/>
              </a:rPr>
              <a:t>želite</a:t>
            </a:r>
            <a:r>
              <a:rPr lang="en-US" dirty="0">
                <a:cs typeface="Calibri"/>
              </a:rPr>
              <a:t> </a:t>
            </a:r>
            <a:r>
              <a:rPr lang="en-US" dirty="0" err="1">
                <a:cs typeface="Calibri"/>
              </a:rPr>
              <a:t>izvedeti</a:t>
            </a:r>
            <a:r>
              <a:rPr lang="en-US" dirty="0">
                <a:cs typeface="Calibri"/>
              </a:rPr>
              <a:t> </a:t>
            </a:r>
            <a:r>
              <a:rPr lang="en-US" dirty="0" err="1">
                <a:cs typeface="Calibri"/>
              </a:rPr>
              <a:t>več</a:t>
            </a:r>
            <a:r>
              <a:rPr lang="en-US" dirty="0">
                <a:cs typeface="Calibri"/>
              </a:rPr>
              <a:t> o </a:t>
            </a:r>
            <a:r>
              <a:rPr lang="en-US" b="1" dirty="0" err="1">
                <a:cs typeface="Calibri"/>
              </a:rPr>
              <a:t>krožnem</a:t>
            </a:r>
            <a:r>
              <a:rPr lang="en-US" b="1" dirty="0">
                <a:cs typeface="Calibri"/>
              </a:rPr>
              <a:t> </a:t>
            </a:r>
            <a:r>
              <a:rPr lang="en-US" b="1" dirty="0" err="1">
                <a:cs typeface="Calibri"/>
              </a:rPr>
              <a:t>gospodarstvu</a:t>
            </a:r>
            <a:r>
              <a:rPr lang="en-US" b="1" dirty="0">
                <a:cs typeface="Calibri"/>
              </a:rPr>
              <a:t>, </a:t>
            </a:r>
            <a:r>
              <a:rPr lang="en-US" b="1" dirty="0" err="1">
                <a:cs typeface="Calibri"/>
              </a:rPr>
              <a:t>obiščite</a:t>
            </a:r>
            <a:r>
              <a:rPr lang="en-US" b="1" dirty="0">
                <a:cs typeface="Calibri"/>
              </a:rPr>
              <a:t> </a:t>
            </a:r>
            <a:r>
              <a:rPr lang="en-US" b="1" dirty="0" err="1">
                <a:cs typeface="Calibri"/>
              </a:rPr>
              <a:t>modul</a:t>
            </a:r>
            <a:r>
              <a:rPr lang="en-US" b="1" dirty="0">
                <a:cs typeface="Calibri"/>
              </a:rPr>
              <a:t> 4! </a:t>
            </a:r>
          </a:p>
        </p:txBody>
      </p:sp>
      <p:pic>
        <p:nvPicPr>
          <p:cNvPr id="21" name="Picture 21" descr="A picture containing wall, person, indoor&#10;&#10;Description automatically generated">
            <a:extLst>
              <a:ext uri="{FF2B5EF4-FFF2-40B4-BE49-F238E27FC236}">
                <a16:creationId xmlns:a16="http://schemas.microsoft.com/office/drawing/2014/main" id="{6A5A5C68-1602-461F-8BD8-087622207B5F}"/>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516546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94964B-0E73-473E-A045-28A07865D41C}"/>
              </a:ext>
            </a:extLst>
          </p:cNvPr>
          <p:cNvSpPr>
            <a:spLocks noGrp="1"/>
          </p:cNvSpPr>
          <p:nvPr>
            <p:ph type="body" sz="quarter" idx="19"/>
          </p:nvPr>
        </p:nvSpPr>
        <p:spPr/>
        <p:txBody>
          <a:bodyPr>
            <a:normAutofit/>
          </a:bodyPr>
          <a:lstStyle/>
          <a:p>
            <a:r>
              <a:rPr lang="sl-SI" b="1" dirty="0"/>
              <a:t>Uporabne informacije o tem, kako podjetja širom Evrope upravljajo z ostanki hrane </a:t>
            </a:r>
            <a:r>
              <a:rPr lang="en-US" b="1" dirty="0"/>
              <a:t>:</a:t>
            </a:r>
            <a:endParaRPr lang="en-IE" b="1" dirty="0"/>
          </a:p>
        </p:txBody>
      </p:sp>
      <p:sp>
        <p:nvSpPr>
          <p:cNvPr id="3" name="Text Placeholder 2">
            <a:extLst>
              <a:ext uri="{FF2B5EF4-FFF2-40B4-BE49-F238E27FC236}">
                <a16:creationId xmlns:a16="http://schemas.microsoft.com/office/drawing/2014/main" id="{166B0DF1-B7B7-4354-B7BD-46995B34DC05}"/>
              </a:ext>
            </a:extLst>
          </p:cNvPr>
          <p:cNvSpPr>
            <a:spLocks noGrp="1"/>
          </p:cNvSpPr>
          <p:nvPr>
            <p:ph type="body" sz="quarter" idx="20"/>
          </p:nvPr>
        </p:nvSpPr>
        <p:spPr>
          <a:xfrm>
            <a:off x="493571" y="1933214"/>
            <a:ext cx="10968810" cy="3584623"/>
          </a:xfrm>
        </p:spPr>
        <p:txBody>
          <a:bodyPr vert="horz" lIns="91440" tIns="45720" rIns="91440" bIns="45720" rtlCol="0" anchor="t">
            <a:noAutofit/>
          </a:bodyPr>
          <a:lstStyle/>
          <a:p>
            <a:pPr marL="342900" indent="-342900">
              <a:buFont typeface="Arial" panose="020B0604020202020204" pitchFamily="34" charset="0"/>
              <a:buChar char="•"/>
            </a:pPr>
            <a:r>
              <a:rPr lang="en-IE" dirty="0">
                <a:hlinkClick r:id="rId2"/>
              </a:rPr>
              <a:t>https://stopfoodwaste.ie/resource/top-tips-for-reducing-food-waste-in-food-service-businesses</a:t>
            </a:r>
            <a:endParaRPr lang="en-IE" dirty="0"/>
          </a:p>
          <a:p>
            <a:pPr marL="342900" indent="-342900">
              <a:buFont typeface="Arial" panose="020B0604020202020204" pitchFamily="34" charset="0"/>
              <a:buChar char="•"/>
            </a:pPr>
            <a:r>
              <a:rPr lang="en-US" dirty="0">
                <a:hlinkClick r:id="rId3"/>
              </a:rPr>
              <a:t>Foodwaste | Food Waste Regulations | Food Waste Prevention : foodwaste.ie</a:t>
            </a:r>
            <a:endParaRPr lang="en-IE" dirty="0"/>
          </a:p>
          <a:p>
            <a:pPr marL="342900" indent="-342900">
              <a:buFont typeface="Arial" panose="020B0604020202020204" pitchFamily="34" charset="0"/>
              <a:buChar char="•"/>
            </a:pPr>
            <a:r>
              <a:rPr lang="en-IE" dirty="0">
                <a:hlinkClick r:id="rId4"/>
              </a:rPr>
              <a:t>https://foodwastecharter.ie/</a:t>
            </a:r>
            <a:endParaRPr lang="en-IE" dirty="0"/>
          </a:p>
          <a:p>
            <a:pPr marL="342900" indent="-342900">
              <a:buFont typeface="Arial" panose="020B0604020202020204" pitchFamily="34" charset="0"/>
              <a:buChar char="•"/>
            </a:pPr>
            <a:r>
              <a:rPr lang="en-IE" dirty="0">
                <a:hlinkClick r:id="rId5"/>
              </a:rPr>
              <a:t>https://www.cheaperwaste.co.uk/blog/food-waste-the-complete-2020-guide/</a:t>
            </a:r>
            <a:endParaRPr lang="en-IE" dirty="0"/>
          </a:p>
          <a:p>
            <a:pPr marL="342900" indent="-342900">
              <a:buFont typeface="Arial" panose="020B0604020202020204" pitchFamily="34" charset="0"/>
              <a:buChar char="•"/>
            </a:pPr>
            <a:r>
              <a:rPr lang="en-IE" dirty="0">
                <a:hlinkClick r:id="rId6"/>
              </a:rPr>
              <a:t>https://ec.europa.eu/newsroom/sante/items/691528</a:t>
            </a:r>
            <a:endParaRPr lang="en-IE" dirty="0"/>
          </a:p>
          <a:p>
            <a:pPr marL="342900" indent="-342900">
              <a:buFont typeface="Arial" panose="020B0604020202020204" pitchFamily="34" charset="0"/>
              <a:buChar char="•"/>
            </a:pPr>
            <a:r>
              <a:rPr lang="en-IE" dirty="0">
                <a:hlinkClick r:id="rId7"/>
              </a:rPr>
              <a:t>https://foodtank.com/news/2019/09/spains-first-food-sharing-app-is-tackling-food-waste/</a:t>
            </a:r>
            <a:endParaRPr lang="en-IE" dirty="0"/>
          </a:p>
          <a:p>
            <a:pPr marL="342900" indent="-342900">
              <a:buFont typeface="Arial" panose="020B0604020202020204" pitchFamily="34" charset="0"/>
              <a:buChar char="•"/>
            </a:pPr>
            <a:r>
              <a:rPr lang="en-IE" dirty="0">
                <a:ea typeface="+mn-lt"/>
                <a:cs typeface="+mn-lt"/>
                <a:hlinkClick r:id="rId8"/>
              </a:rPr>
              <a:t>https://www.nottingham.ac.uk/biosciences/documents/business/food-innovation-centre/food-waste-management-and-valorisation.pdf</a:t>
            </a:r>
            <a:r>
              <a:rPr lang="en-IE" dirty="0">
                <a:ea typeface="+mn-lt"/>
                <a:cs typeface="+mn-lt"/>
              </a:rPr>
              <a:t> </a:t>
            </a:r>
            <a:endParaRPr lang="en-IE" dirty="0">
              <a:cs typeface="Calibri" panose="020F0502020204030204"/>
            </a:endParaRPr>
          </a:p>
          <a:p>
            <a:pPr marL="342900" indent="-342900">
              <a:buFont typeface="Arial" panose="020B0604020202020204" pitchFamily="34" charset="0"/>
              <a:buChar char="•"/>
            </a:pPr>
            <a:endParaRPr lang="en-IE" dirty="0">
              <a:cs typeface="Calibri" panose="020F0502020204030204"/>
            </a:endParaRPr>
          </a:p>
        </p:txBody>
      </p:sp>
    </p:spTree>
    <p:extLst>
      <p:ext uri="{BB962C8B-B14F-4D97-AF65-F5344CB8AC3E}">
        <p14:creationId xmlns:p14="http://schemas.microsoft.com/office/powerpoint/2010/main" val="257933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C83D31D-1534-4115-9091-F99A4376B7AA}"/>
              </a:ext>
            </a:extLst>
          </p:cNvPr>
          <p:cNvSpPr>
            <a:spLocks noGrp="1"/>
          </p:cNvSpPr>
          <p:nvPr>
            <p:ph type="body" sz="quarter" idx="14"/>
          </p:nvPr>
        </p:nvSpPr>
        <p:spPr>
          <a:xfrm>
            <a:off x="3264542" y="3429000"/>
            <a:ext cx="7875588" cy="3244850"/>
          </a:xfrm>
        </p:spPr>
        <p:txBody>
          <a:bodyPr vert="horz" lIns="91440" tIns="45720" rIns="91440" bIns="45720" rtlCol="0" anchor="t">
            <a:noAutofit/>
          </a:bodyPr>
          <a:lstStyle/>
          <a:p>
            <a:r>
              <a:rPr lang="en-IE" sz="4800" b="1" dirty="0">
                <a:solidFill>
                  <a:srgbClr val="F5C05B"/>
                </a:solidFill>
              </a:rPr>
              <a:t>3. </a:t>
            </a:r>
            <a:r>
              <a:rPr lang="sl-SI" sz="4800" b="1" dirty="0">
                <a:solidFill>
                  <a:srgbClr val="F5C05B"/>
                </a:solidFill>
              </a:rPr>
              <a:t>Trajnostna embalaža</a:t>
            </a:r>
            <a:endParaRPr lang="en-IE" sz="4800" b="1" dirty="0">
              <a:solidFill>
                <a:srgbClr val="F5C05B"/>
              </a:solidFill>
            </a:endParaRPr>
          </a:p>
        </p:txBody>
      </p:sp>
      <p:sp>
        <p:nvSpPr>
          <p:cNvPr id="3" name="TextBox 1">
            <a:extLst>
              <a:ext uri="{FF2B5EF4-FFF2-40B4-BE49-F238E27FC236}">
                <a16:creationId xmlns:a16="http://schemas.microsoft.com/office/drawing/2014/main" id="{6EF23028-63E4-4CA7-A247-A0140C4AE2AF}"/>
              </a:ext>
            </a:extLst>
          </p:cNvPr>
          <p:cNvSpPr txBox="1"/>
          <p:nvPr/>
        </p:nvSpPr>
        <p:spPr>
          <a:xfrm>
            <a:off x="8681884" y="410496"/>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085156"/>
                </a:solidFill>
                <a:cs typeface="Calibri"/>
              </a:rPr>
              <a:t>MODUL 2</a:t>
            </a:r>
          </a:p>
        </p:txBody>
      </p:sp>
    </p:spTree>
    <p:extLst>
      <p:ext uri="{BB962C8B-B14F-4D97-AF65-F5344CB8AC3E}">
        <p14:creationId xmlns:p14="http://schemas.microsoft.com/office/powerpoint/2010/main" val="2831184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ld drawing the earth">
            <a:extLst>
              <a:ext uri="{FF2B5EF4-FFF2-40B4-BE49-F238E27FC236}">
                <a16:creationId xmlns:a16="http://schemas.microsoft.com/office/drawing/2014/main" id="{2632D126-B37C-40BB-A6D0-C3BCC35967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8504" y="2866491"/>
            <a:ext cx="3909356" cy="3143480"/>
          </a:xfrm>
          <a:prstGeom prst="rect">
            <a:avLst/>
          </a:prstGeom>
          <a:effectLst>
            <a:softEdge rad="38100"/>
          </a:effectLst>
        </p:spPr>
      </p:pic>
      <p:sp>
        <p:nvSpPr>
          <p:cNvPr id="2" name="Text Placeholder 1">
            <a:extLst>
              <a:ext uri="{FF2B5EF4-FFF2-40B4-BE49-F238E27FC236}">
                <a16:creationId xmlns:a16="http://schemas.microsoft.com/office/drawing/2014/main" id="{BA68058F-CC5A-47FB-AB98-AB754744FFA0}"/>
              </a:ext>
            </a:extLst>
          </p:cNvPr>
          <p:cNvSpPr>
            <a:spLocks noGrp="1"/>
          </p:cNvSpPr>
          <p:nvPr>
            <p:ph type="body" sz="quarter" idx="19"/>
          </p:nvPr>
        </p:nvSpPr>
        <p:spPr/>
        <p:txBody>
          <a:bodyPr/>
          <a:lstStyle/>
          <a:p>
            <a:r>
              <a:rPr lang="sl-SI" b="1" dirty="0"/>
              <a:t>Trajnostna embalaža</a:t>
            </a:r>
            <a:endParaRPr lang="en-IE" b="1" dirty="0"/>
          </a:p>
          <a:p>
            <a:endParaRPr lang="en-IE" dirty="0"/>
          </a:p>
        </p:txBody>
      </p:sp>
      <p:sp>
        <p:nvSpPr>
          <p:cNvPr id="3" name="Text Placeholder 2">
            <a:extLst>
              <a:ext uri="{FF2B5EF4-FFF2-40B4-BE49-F238E27FC236}">
                <a16:creationId xmlns:a16="http://schemas.microsoft.com/office/drawing/2014/main" id="{8725DE5A-794E-4848-824B-31887B25ACAA}"/>
              </a:ext>
            </a:extLst>
          </p:cNvPr>
          <p:cNvSpPr>
            <a:spLocks noGrp="1"/>
          </p:cNvSpPr>
          <p:nvPr>
            <p:ph type="body" sz="quarter" idx="20"/>
          </p:nvPr>
        </p:nvSpPr>
        <p:spPr>
          <a:xfrm>
            <a:off x="285664" y="1639150"/>
            <a:ext cx="7902840" cy="3996235"/>
          </a:xfrm>
        </p:spPr>
        <p:txBody>
          <a:bodyPr vert="horz" lIns="91440" tIns="45720" rIns="91440" bIns="45720" rtlCol="0" anchor="t">
            <a:noAutofit/>
          </a:bodyPr>
          <a:lstStyle/>
          <a:p>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Številne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stranke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danes</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zahtevajo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trajnostno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embalažo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vendar</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kaj</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to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pomeni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za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gostinska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podjetja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a:t>
            </a:r>
          </a:p>
          <a:p>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Trajnost</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oblikovanju</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embalaže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zahteva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upoštevanje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novih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informacij</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vključno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z:</a:t>
            </a:r>
          </a:p>
          <a:p>
            <a:pPr marL="342900" indent="-342900">
              <a:buFont typeface="Arial" panose="020B0604020202020204" pitchFamily="34" charset="0"/>
              <a:buChar char="•"/>
            </a:pP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okoljski</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m</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življenjski</a:t>
            </a:r>
            <a:r>
              <a:rPr kumimoji="0" lang="sl-SI" sz="2400" b="1" i="0" u="none" strike="noStrike" kern="1200" cap="none" spc="0" normalizeH="0" baseline="0" noProof="0" dirty="0">
                <a:ln>
                  <a:noFill/>
                </a:ln>
                <a:solidFill>
                  <a:srgbClr val="085156"/>
                </a:solidFill>
                <a:effectLst/>
                <a:uLnTx/>
                <a:uFillTx/>
                <a:latin typeface="Calibri" panose="020F0502020204030204"/>
                <a:ea typeface="+mn-ea"/>
                <a:cs typeface="+mn-cs"/>
              </a:rPr>
              <a:t>m</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cik</a:t>
            </a:r>
            <a:r>
              <a:rPr kumimoji="0" lang="sl-SI" sz="2400" b="1" i="0" u="none" strike="noStrike" kern="1200" cap="none" spc="0" normalizeH="0" baseline="0" noProof="0" dirty="0">
                <a:ln>
                  <a:noFill/>
                </a:ln>
                <a:solidFill>
                  <a:srgbClr val="085156"/>
                </a:solidFill>
                <a:effectLst/>
                <a:uLnTx/>
                <a:uFillTx/>
                <a:latin typeface="Calibri" panose="020F0502020204030204"/>
                <a:ea typeface="+mn-ea"/>
                <a:cs typeface="+mn-cs"/>
              </a:rPr>
              <a:t>lom</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izdelka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in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njegove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embalaže</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a:t>
            </a:r>
            <a:endPar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endParaRPr>
          </a:p>
          <a:p>
            <a:pPr marL="342900" indent="-342900">
              <a:buFont typeface="Arial" panose="020B0604020202020204" pitchFamily="34" charset="0"/>
              <a:buChar char="•"/>
            </a:pP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vlogo</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embalaže</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doseganju</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ciljev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trajnostnega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razvoja</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a:t>
            </a:r>
            <a:endPar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endParaRPr>
          </a:p>
          <a:p>
            <a:pPr marL="342900" indent="-342900">
              <a:buFont typeface="Arial" panose="020B0604020202020204" pitchFamily="34" charset="0"/>
              <a:buChar char="•"/>
            </a:pP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okoljsk</a:t>
            </a:r>
            <a:r>
              <a:rPr kumimoji="0" lang="sl-SI" sz="2400" b="1" i="0" u="none" strike="noStrike" kern="1200" cap="none" spc="0" normalizeH="0" baseline="0" noProof="0" dirty="0" err="1">
                <a:ln>
                  <a:noFill/>
                </a:ln>
                <a:solidFill>
                  <a:srgbClr val="085156"/>
                </a:solidFill>
                <a:effectLst/>
                <a:uLnTx/>
                <a:uFillTx/>
                <a:latin typeface="Calibri" panose="020F0502020204030204"/>
                <a:ea typeface="+mn-ea"/>
                <a:cs typeface="+mn-cs"/>
              </a:rPr>
              <a:t>imi</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regulativn</a:t>
            </a:r>
            <a:r>
              <a:rPr kumimoji="0" lang="sl-SI" sz="2400" b="1" i="0" u="none" strike="noStrike" kern="1200" cap="none" spc="0" normalizeH="0" baseline="0" noProof="0" dirty="0" err="1">
                <a:ln>
                  <a:noFill/>
                </a:ln>
                <a:solidFill>
                  <a:srgbClr val="085156"/>
                </a:solidFill>
                <a:effectLst/>
                <a:uLnTx/>
                <a:uFillTx/>
                <a:latin typeface="Calibri" panose="020F0502020204030204"/>
                <a:ea typeface="+mn-ea"/>
                <a:cs typeface="+mn-cs"/>
              </a:rPr>
              <a:t>imi</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zahtev</a:t>
            </a:r>
            <a:r>
              <a:rPr kumimoji="0" lang="sl-SI" sz="2400" b="1" i="0" u="none" strike="noStrike" kern="1200" cap="none" spc="0" normalizeH="0" baseline="0" noProof="0" dirty="0">
                <a:ln>
                  <a:noFill/>
                </a:ln>
                <a:solidFill>
                  <a:srgbClr val="085156"/>
                </a:solidFill>
                <a:effectLst/>
                <a:uLnTx/>
                <a:uFillTx/>
                <a:latin typeface="Calibri" panose="020F0502020204030204"/>
                <a:ea typeface="+mn-ea"/>
                <a:cs typeface="+mn-cs"/>
              </a:rPr>
              <a:t>ami</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za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embalažo</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a:t>
            </a:r>
            <a:endPar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endParaRPr>
          </a:p>
          <a:p>
            <a:pPr marL="342900" indent="-342900">
              <a:buFont typeface="Arial" panose="020B0604020202020204" pitchFamily="34" charset="0"/>
              <a:buChar char="•"/>
            </a:pP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sistem</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za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predelavo</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uporabo</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in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odstranjevanje</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1" i="0" u="none" strike="noStrike" kern="1200" cap="none" spc="0" normalizeH="0" baseline="0" noProof="0" dirty="0" err="1">
                <a:ln>
                  <a:noFill/>
                </a:ln>
                <a:solidFill>
                  <a:srgbClr val="085156"/>
                </a:solidFill>
                <a:effectLst/>
                <a:uLnTx/>
                <a:uFillTx/>
                <a:latin typeface="Calibri" panose="020F0502020204030204"/>
                <a:ea typeface="+mn-ea"/>
                <a:cs typeface="+mn-cs"/>
              </a:rPr>
              <a:t>embalaže</a:t>
            </a:r>
            <a:r>
              <a:rPr kumimoji="0" lang="en-IE" sz="2400" b="1"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ob</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koncu</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življenjske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dobe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a:t>
            </a:r>
            <a:endPar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endParaRPr>
          </a:p>
          <a:p>
            <a:endParaRPr lang="en-IE" dirty="0"/>
          </a:p>
        </p:txBody>
      </p:sp>
    </p:spTree>
    <p:extLst>
      <p:ext uri="{BB962C8B-B14F-4D97-AF65-F5344CB8AC3E}">
        <p14:creationId xmlns:p14="http://schemas.microsoft.com/office/powerpoint/2010/main" val="1332721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15E625-6892-44FB-957D-26ABE15F4878}"/>
              </a:ext>
            </a:extLst>
          </p:cNvPr>
          <p:cNvSpPr>
            <a:spLocks noGrp="1"/>
          </p:cNvSpPr>
          <p:nvPr>
            <p:ph type="body" sz="quarter" idx="19"/>
          </p:nvPr>
        </p:nvSpPr>
        <p:spPr/>
        <p:txBody>
          <a:bodyPr/>
          <a:lstStyle/>
          <a:p>
            <a:r>
              <a:rPr lang="sl-SI" b="1" dirty="0"/>
              <a:t>TRAJNOSTNA EMBALAŽA</a:t>
            </a:r>
            <a:endParaRPr lang="en-IE" b="1" dirty="0"/>
          </a:p>
          <a:p>
            <a:endParaRPr lang="en-IE" dirty="0"/>
          </a:p>
        </p:txBody>
      </p:sp>
      <p:sp>
        <p:nvSpPr>
          <p:cNvPr id="3" name="Text Placeholder 2">
            <a:extLst>
              <a:ext uri="{FF2B5EF4-FFF2-40B4-BE49-F238E27FC236}">
                <a16:creationId xmlns:a16="http://schemas.microsoft.com/office/drawing/2014/main" id="{B43F6AF0-B330-483F-84D2-8CEE497E3FAA}"/>
              </a:ext>
            </a:extLst>
          </p:cNvPr>
          <p:cNvSpPr>
            <a:spLocks noGrp="1"/>
          </p:cNvSpPr>
          <p:nvPr>
            <p:ph type="body" sz="quarter" idx="20"/>
          </p:nvPr>
        </p:nvSpPr>
        <p:spPr>
          <a:xfrm>
            <a:off x="586552" y="2010007"/>
            <a:ext cx="6482464" cy="3805165"/>
          </a:xfrm>
        </p:spPr>
        <p:txBody>
          <a:bodyPr/>
          <a:lstStyle/>
          <a:p>
            <a:pPr algn="just"/>
            <a:r>
              <a:rPr lang="en-IE" dirty="0" err="1">
                <a:solidFill>
                  <a:srgbClr val="085156"/>
                </a:solidFill>
              </a:rPr>
              <a:t>Oblikovanje</a:t>
            </a:r>
            <a:r>
              <a:rPr lang="en-IE" dirty="0">
                <a:solidFill>
                  <a:srgbClr val="085156"/>
                </a:solidFill>
              </a:rPr>
              <a:t> in </a:t>
            </a:r>
            <a:r>
              <a:rPr lang="en-IE" dirty="0" err="1">
                <a:solidFill>
                  <a:srgbClr val="085156"/>
                </a:solidFill>
              </a:rPr>
              <a:t>nabava</a:t>
            </a:r>
            <a:r>
              <a:rPr lang="en-IE" dirty="0">
                <a:solidFill>
                  <a:srgbClr val="085156"/>
                </a:solidFill>
              </a:rPr>
              <a:t> </a:t>
            </a:r>
            <a:r>
              <a:rPr lang="sl-SI" dirty="0">
                <a:solidFill>
                  <a:srgbClr val="085156"/>
                </a:solidFill>
              </a:rPr>
              <a:t>ob</a:t>
            </a:r>
            <a:r>
              <a:rPr lang="en-IE" dirty="0">
                <a:solidFill>
                  <a:srgbClr val="085156"/>
                </a:solidFill>
              </a:rPr>
              <a:t> </a:t>
            </a:r>
            <a:r>
              <a:rPr lang="en-IE" dirty="0" err="1">
                <a:solidFill>
                  <a:srgbClr val="085156"/>
                </a:solidFill>
              </a:rPr>
              <a:t>trajnostn</a:t>
            </a:r>
            <a:r>
              <a:rPr lang="sl-SI" dirty="0" err="1">
                <a:solidFill>
                  <a:srgbClr val="085156"/>
                </a:solidFill>
              </a:rPr>
              <a:t>em</a:t>
            </a:r>
            <a:r>
              <a:rPr lang="en-IE" dirty="0">
                <a:solidFill>
                  <a:srgbClr val="085156"/>
                </a:solidFill>
              </a:rPr>
              <a:t> </a:t>
            </a:r>
            <a:r>
              <a:rPr lang="en-IE" dirty="0" err="1">
                <a:solidFill>
                  <a:srgbClr val="085156"/>
                </a:solidFill>
              </a:rPr>
              <a:t>razvoj</a:t>
            </a:r>
            <a:r>
              <a:rPr lang="sl-SI" dirty="0">
                <a:solidFill>
                  <a:srgbClr val="085156"/>
                </a:solidFill>
              </a:rPr>
              <a:t>u</a:t>
            </a:r>
            <a:r>
              <a:rPr lang="en-IE" dirty="0">
                <a:solidFill>
                  <a:srgbClr val="085156"/>
                </a:solidFill>
              </a:rPr>
              <a:t> </a:t>
            </a:r>
            <a:r>
              <a:rPr lang="en-IE" dirty="0" err="1">
                <a:solidFill>
                  <a:srgbClr val="085156"/>
                </a:solidFill>
              </a:rPr>
              <a:t>zahtevata</a:t>
            </a:r>
            <a:r>
              <a:rPr lang="en-IE" dirty="0">
                <a:solidFill>
                  <a:srgbClr val="085156"/>
                </a:solidFill>
              </a:rPr>
              <a:t> </a:t>
            </a:r>
            <a:r>
              <a:rPr lang="en-IE" dirty="0" err="1">
                <a:solidFill>
                  <a:srgbClr val="085156"/>
                </a:solidFill>
              </a:rPr>
              <a:t>zavezanost</a:t>
            </a:r>
            <a:r>
              <a:rPr lang="en-IE" dirty="0">
                <a:solidFill>
                  <a:srgbClr val="085156"/>
                </a:solidFill>
              </a:rPr>
              <a:t> k </a:t>
            </a:r>
            <a:r>
              <a:rPr lang="en-IE" dirty="0" err="1">
                <a:solidFill>
                  <a:srgbClr val="085156"/>
                </a:solidFill>
              </a:rPr>
              <a:t>ponovnemu</a:t>
            </a:r>
            <a:r>
              <a:rPr lang="en-IE" dirty="0">
                <a:solidFill>
                  <a:srgbClr val="085156"/>
                </a:solidFill>
              </a:rPr>
              <a:t> </a:t>
            </a:r>
            <a:r>
              <a:rPr lang="en-IE" dirty="0" err="1">
                <a:solidFill>
                  <a:srgbClr val="085156"/>
                </a:solidFill>
              </a:rPr>
              <a:t>razmisleku</a:t>
            </a:r>
            <a:r>
              <a:rPr lang="en-IE" dirty="0">
                <a:solidFill>
                  <a:srgbClr val="085156"/>
                </a:solidFill>
              </a:rPr>
              <a:t> o </a:t>
            </a:r>
            <a:r>
              <a:rPr lang="en-IE" dirty="0" err="1">
                <a:solidFill>
                  <a:srgbClr val="085156"/>
                </a:solidFill>
              </a:rPr>
              <a:t>zasnovi</a:t>
            </a:r>
            <a:r>
              <a:rPr lang="en-IE" dirty="0">
                <a:solidFill>
                  <a:srgbClr val="085156"/>
                </a:solidFill>
              </a:rPr>
              <a:t> </a:t>
            </a:r>
            <a:r>
              <a:rPr lang="en-IE" dirty="0" err="1">
                <a:solidFill>
                  <a:srgbClr val="085156"/>
                </a:solidFill>
              </a:rPr>
              <a:t>sistema</a:t>
            </a:r>
            <a:r>
              <a:rPr lang="en-IE" dirty="0">
                <a:solidFill>
                  <a:srgbClr val="085156"/>
                </a:solidFill>
              </a:rPr>
              <a:t> </a:t>
            </a:r>
            <a:r>
              <a:rPr lang="en-IE" dirty="0" err="1">
                <a:solidFill>
                  <a:srgbClr val="085156"/>
                </a:solidFill>
              </a:rPr>
              <a:t>izdelek-embalaža</a:t>
            </a:r>
            <a:r>
              <a:rPr lang="en-IE" dirty="0">
                <a:solidFill>
                  <a:srgbClr val="085156"/>
                </a:solidFill>
              </a:rPr>
              <a:t>. Med </a:t>
            </a:r>
            <a:r>
              <a:rPr lang="en-IE" dirty="0" err="1">
                <a:solidFill>
                  <a:srgbClr val="085156"/>
                </a:solidFill>
              </a:rPr>
              <a:t>cilji</a:t>
            </a:r>
            <a:r>
              <a:rPr lang="en-IE" dirty="0">
                <a:solidFill>
                  <a:srgbClr val="085156"/>
                </a:solidFill>
              </a:rPr>
              <a:t> </a:t>
            </a:r>
            <a:r>
              <a:rPr lang="en-IE" dirty="0" err="1">
                <a:solidFill>
                  <a:srgbClr val="085156"/>
                </a:solidFill>
              </a:rPr>
              <a:t>obstajajo</a:t>
            </a:r>
            <a:r>
              <a:rPr lang="en-IE" dirty="0">
                <a:solidFill>
                  <a:srgbClr val="085156"/>
                </a:solidFill>
              </a:rPr>
              <a:t> </a:t>
            </a:r>
            <a:r>
              <a:rPr lang="en-IE" dirty="0" err="1">
                <a:solidFill>
                  <a:srgbClr val="085156"/>
                </a:solidFill>
              </a:rPr>
              <a:t>možni</a:t>
            </a:r>
            <a:r>
              <a:rPr lang="en-IE" dirty="0">
                <a:solidFill>
                  <a:srgbClr val="085156"/>
                </a:solidFill>
              </a:rPr>
              <a:t> </a:t>
            </a:r>
            <a:r>
              <a:rPr lang="en-IE" dirty="0" err="1">
                <a:solidFill>
                  <a:srgbClr val="085156"/>
                </a:solidFill>
              </a:rPr>
              <a:t>kompromisi</a:t>
            </a:r>
            <a:r>
              <a:rPr lang="en-IE" dirty="0">
                <a:solidFill>
                  <a:srgbClr val="085156"/>
                </a:solidFill>
              </a:rPr>
              <a:t>, na primer:  </a:t>
            </a:r>
          </a:p>
          <a:p>
            <a:pPr marL="342900" indent="-342900" algn="just">
              <a:buFont typeface="Arial" panose="020B0604020202020204" pitchFamily="34" charset="0"/>
              <a:buChar char="•"/>
            </a:pPr>
            <a:r>
              <a:rPr lang="en-IE" dirty="0" err="1">
                <a:solidFill>
                  <a:srgbClr val="085156"/>
                </a:solidFill>
              </a:rPr>
              <a:t>učinkovitost</a:t>
            </a:r>
            <a:r>
              <a:rPr lang="en-IE" dirty="0">
                <a:solidFill>
                  <a:srgbClr val="085156"/>
                </a:solidFill>
              </a:rPr>
              <a:t> </a:t>
            </a:r>
            <a:r>
              <a:rPr lang="en-IE" dirty="0" err="1">
                <a:solidFill>
                  <a:srgbClr val="085156"/>
                </a:solidFill>
              </a:rPr>
              <a:t>plastične</a:t>
            </a:r>
            <a:r>
              <a:rPr lang="en-IE" dirty="0">
                <a:solidFill>
                  <a:srgbClr val="085156"/>
                </a:solidFill>
              </a:rPr>
              <a:t> </a:t>
            </a:r>
            <a:r>
              <a:rPr lang="en-IE" dirty="0" err="1">
                <a:solidFill>
                  <a:srgbClr val="085156"/>
                </a:solidFill>
              </a:rPr>
              <a:t>vrečke</a:t>
            </a:r>
            <a:r>
              <a:rPr lang="en-IE" dirty="0">
                <a:solidFill>
                  <a:srgbClr val="085156"/>
                </a:solidFill>
              </a:rPr>
              <a:t> v </a:t>
            </a:r>
            <a:r>
              <a:rPr lang="en-IE" dirty="0" err="1">
                <a:solidFill>
                  <a:srgbClr val="085156"/>
                </a:solidFill>
              </a:rPr>
              <a:t>primerjavi</a:t>
            </a:r>
            <a:r>
              <a:rPr lang="en-IE" dirty="0">
                <a:solidFill>
                  <a:srgbClr val="085156"/>
                </a:solidFill>
              </a:rPr>
              <a:t> z </a:t>
            </a:r>
            <a:r>
              <a:rPr lang="en-IE" dirty="0" err="1">
                <a:solidFill>
                  <a:srgbClr val="085156"/>
                </a:solidFill>
              </a:rPr>
              <a:t>možnostjo</a:t>
            </a:r>
            <a:r>
              <a:rPr lang="en-IE" dirty="0">
                <a:solidFill>
                  <a:srgbClr val="085156"/>
                </a:solidFill>
              </a:rPr>
              <a:t> </a:t>
            </a:r>
            <a:r>
              <a:rPr lang="en-IE" dirty="0" err="1">
                <a:solidFill>
                  <a:srgbClr val="085156"/>
                </a:solidFill>
              </a:rPr>
              <a:t>recikliranja</a:t>
            </a:r>
            <a:r>
              <a:rPr lang="en-IE" dirty="0">
                <a:solidFill>
                  <a:srgbClr val="085156"/>
                </a:solidFill>
              </a:rPr>
              <a:t> </a:t>
            </a:r>
            <a:r>
              <a:rPr lang="en-IE" dirty="0" err="1">
                <a:solidFill>
                  <a:srgbClr val="085156"/>
                </a:solidFill>
              </a:rPr>
              <a:t>plastične</a:t>
            </a:r>
            <a:r>
              <a:rPr lang="en-IE" dirty="0">
                <a:solidFill>
                  <a:srgbClr val="085156"/>
                </a:solidFill>
              </a:rPr>
              <a:t> </a:t>
            </a:r>
            <a:r>
              <a:rPr lang="en-IE" dirty="0" err="1">
                <a:solidFill>
                  <a:srgbClr val="085156"/>
                </a:solidFill>
              </a:rPr>
              <a:t>steklenice</a:t>
            </a:r>
            <a:r>
              <a:rPr lang="en-IE" dirty="0">
                <a:solidFill>
                  <a:srgbClr val="085156"/>
                </a:solidFill>
              </a:rPr>
              <a:t> </a:t>
            </a:r>
            <a:r>
              <a:rPr lang="en-IE" dirty="0" err="1">
                <a:solidFill>
                  <a:srgbClr val="085156"/>
                </a:solidFill>
              </a:rPr>
              <a:t>ali</a:t>
            </a:r>
            <a:r>
              <a:rPr lang="en-IE" dirty="0">
                <a:solidFill>
                  <a:srgbClr val="085156"/>
                </a:solidFill>
              </a:rPr>
              <a:t> </a:t>
            </a:r>
            <a:r>
              <a:rPr lang="en-IE" dirty="0" err="1">
                <a:solidFill>
                  <a:srgbClr val="085156"/>
                </a:solidFill>
              </a:rPr>
              <a:t>skodelice</a:t>
            </a:r>
            <a:r>
              <a:rPr lang="en-IE" dirty="0">
                <a:solidFill>
                  <a:srgbClr val="085156"/>
                </a:solidFill>
              </a:rPr>
              <a:t>. </a:t>
            </a:r>
          </a:p>
          <a:p>
            <a:pPr marL="342900" indent="-342900" algn="just">
              <a:buFont typeface="Arial" panose="020B0604020202020204" pitchFamily="34" charset="0"/>
              <a:buChar char="•"/>
            </a:pPr>
            <a:r>
              <a:rPr lang="en-IE" dirty="0" err="1">
                <a:solidFill>
                  <a:srgbClr val="085156"/>
                </a:solidFill>
              </a:rPr>
              <a:t>okoljske</a:t>
            </a:r>
            <a:r>
              <a:rPr lang="en-IE" dirty="0">
                <a:solidFill>
                  <a:srgbClr val="085156"/>
                </a:solidFill>
              </a:rPr>
              <a:t> </a:t>
            </a:r>
            <a:r>
              <a:rPr lang="en-IE" dirty="0" err="1">
                <a:solidFill>
                  <a:srgbClr val="085156"/>
                </a:solidFill>
              </a:rPr>
              <a:t>koristi</a:t>
            </a:r>
            <a:r>
              <a:rPr lang="en-IE" dirty="0">
                <a:solidFill>
                  <a:srgbClr val="085156"/>
                </a:solidFill>
              </a:rPr>
              <a:t> </a:t>
            </a:r>
            <a:r>
              <a:rPr lang="en-IE" dirty="0" err="1">
                <a:solidFill>
                  <a:srgbClr val="085156"/>
                </a:solidFill>
              </a:rPr>
              <a:t>recikliranja</a:t>
            </a:r>
            <a:r>
              <a:rPr lang="en-IE" dirty="0">
                <a:solidFill>
                  <a:srgbClr val="085156"/>
                </a:solidFill>
              </a:rPr>
              <a:t> v </a:t>
            </a:r>
            <a:r>
              <a:rPr lang="en-IE" dirty="0" err="1">
                <a:solidFill>
                  <a:srgbClr val="085156"/>
                </a:solidFill>
              </a:rPr>
              <a:t>primerjavi</a:t>
            </a:r>
            <a:r>
              <a:rPr lang="en-IE" dirty="0">
                <a:solidFill>
                  <a:srgbClr val="085156"/>
                </a:solidFill>
              </a:rPr>
              <a:t> s </a:t>
            </a:r>
            <a:r>
              <a:rPr lang="en-IE" dirty="0" err="1">
                <a:solidFill>
                  <a:srgbClr val="085156"/>
                </a:solidFill>
              </a:rPr>
              <a:t>stroški</a:t>
            </a:r>
            <a:r>
              <a:rPr lang="en-IE" dirty="0">
                <a:solidFill>
                  <a:srgbClr val="085156"/>
                </a:solidFill>
              </a:rPr>
              <a:t> </a:t>
            </a:r>
            <a:r>
              <a:rPr lang="en-IE" dirty="0" err="1">
                <a:solidFill>
                  <a:srgbClr val="085156"/>
                </a:solidFill>
              </a:rPr>
              <a:t>spremembe</a:t>
            </a:r>
            <a:r>
              <a:rPr lang="en-IE" dirty="0">
                <a:solidFill>
                  <a:srgbClr val="085156"/>
                </a:solidFill>
              </a:rPr>
              <a:t> </a:t>
            </a:r>
            <a:r>
              <a:rPr lang="en-IE" dirty="0" err="1">
                <a:solidFill>
                  <a:srgbClr val="085156"/>
                </a:solidFill>
              </a:rPr>
              <a:t>embalaže</a:t>
            </a:r>
            <a:endParaRPr lang="en-IE" dirty="0">
              <a:solidFill>
                <a:srgbClr val="085156"/>
              </a:solidFill>
            </a:endParaRPr>
          </a:p>
          <a:p>
            <a:pPr marL="342900" indent="-342900" algn="just">
              <a:buFont typeface="Arial" panose="020B0604020202020204" pitchFamily="34" charset="0"/>
              <a:buChar char="•"/>
            </a:pPr>
            <a:r>
              <a:rPr lang="en-IE" dirty="0" err="1">
                <a:solidFill>
                  <a:srgbClr val="085156"/>
                </a:solidFill>
              </a:rPr>
              <a:t>odprava</a:t>
            </a:r>
            <a:r>
              <a:rPr lang="en-IE" dirty="0">
                <a:solidFill>
                  <a:srgbClr val="085156"/>
                </a:solidFill>
              </a:rPr>
              <a:t> </a:t>
            </a:r>
            <a:r>
              <a:rPr lang="en-IE" dirty="0" err="1">
                <a:solidFill>
                  <a:srgbClr val="085156"/>
                </a:solidFill>
              </a:rPr>
              <a:t>črnil</a:t>
            </a:r>
            <a:r>
              <a:rPr lang="en-IE" dirty="0">
                <a:solidFill>
                  <a:srgbClr val="085156"/>
                </a:solidFill>
              </a:rPr>
              <a:t> </a:t>
            </a:r>
            <a:r>
              <a:rPr lang="en-IE" dirty="0" err="1">
                <a:solidFill>
                  <a:srgbClr val="085156"/>
                </a:solidFill>
              </a:rPr>
              <a:t>ali</a:t>
            </a:r>
            <a:r>
              <a:rPr lang="en-IE" dirty="0">
                <a:solidFill>
                  <a:srgbClr val="085156"/>
                </a:solidFill>
              </a:rPr>
              <a:t> </a:t>
            </a:r>
            <a:r>
              <a:rPr lang="en-IE" dirty="0" err="1">
                <a:solidFill>
                  <a:srgbClr val="085156"/>
                </a:solidFill>
              </a:rPr>
              <a:t>pigmentov</a:t>
            </a:r>
            <a:r>
              <a:rPr lang="en-IE" dirty="0">
                <a:solidFill>
                  <a:srgbClr val="085156"/>
                </a:solidFill>
              </a:rPr>
              <a:t> na </a:t>
            </a:r>
            <a:r>
              <a:rPr lang="en-IE" dirty="0" err="1">
                <a:solidFill>
                  <a:srgbClr val="085156"/>
                </a:solidFill>
              </a:rPr>
              <a:t>osnovi</a:t>
            </a:r>
            <a:r>
              <a:rPr lang="en-IE" dirty="0">
                <a:solidFill>
                  <a:srgbClr val="085156"/>
                </a:solidFill>
              </a:rPr>
              <a:t> </a:t>
            </a:r>
            <a:r>
              <a:rPr lang="en-IE" dirty="0" err="1">
                <a:solidFill>
                  <a:srgbClr val="085156"/>
                </a:solidFill>
              </a:rPr>
              <a:t>težkih</a:t>
            </a:r>
            <a:r>
              <a:rPr lang="en-IE" dirty="0">
                <a:solidFill>
                  <a:srgbClr val="085156"/>
                </a:solidFill>
              </a:rPr>
              <a:t> </a:t>
            </a:r>
            <a:r>
              <a:rPr lang="en-IE" dirty="0" err="1">
                <a:solidFill>
                  <a:srgbClr val="085156"/>
                </a:solidFill>
              </a:rPr>
              <a:t>kovin</a:t>
            </a:r>
            <a:r>
              <a:rPr lang="en-IE" dirty="0">
                <a:solidFill>
                  <a:srgbClr val="085156"/>
                </a:solidFill>
              </a:rPr>
              <a:t> v </a:t>
            </a:r>
            <a:r>
              <a:rPr lang="en-IE" dirty="0" err="1">
                <a:solidFill>
                  <a:srgbClr val="085156"/>
                </a:solidFill>
              </a:rPr>
              <a:t>primerjavi</a:t>
            </a:r>
            <a:r>
              <a:rPr lang="en-IE" dirty="0">
                <a:solidFill>
                  <a:srgbClr val="085156"/>
                </a:solidFill>
              </a:rPr>
              <a:t> s </a:t>
            </a:r>
            <a:r>
              <a:rPr lang="en-IE" dirty="0" err="1">
                <a:solidFill>
                  <a:srgbClr val="085156"/>
                </a:solidFill>
              </a:rPr>
              <a:t>tržnimi</a:t>
            </a:r>
            <a:r>
              <a:rPr lang="en-IE" dirty="0">
                <a:solidFill>
                  <a:srgbClr val="085156"/>
                </a:solidFill>
              </a:rPr>
              <a:t> </a:t>
            </a:r>
            <a:r>
              <a:rPr lang="en-IE" dirty="0" err="1">
                <a:solidFill>
                  <a:srgbClr val="085156"/>
                </a:solidFill>
              </a:rPr>
              <a:t>prednostmi</a:t>
            </a:r>
            <a:r>
              <a:rPr lang="en-IE" dirty="0">
                <a:solidFill>
                  <a:srgbClr val="085156"/>
                </a:solidFill>
              </a:rPr>
              <a:t> </a:t>
            </a:r>
            <a:r>
              <a:rPr lang="en-IE" dirty="0" err="1">
                <a:solidFill>
                  <a:srgbClr val="085156"/>
                </a:solidFill>
              </a:rPr>
              <a:t>živahnih</a:t>
            </a:r>
            <a:r>
              <a:rPr lang="en-IE" dirty="0">
                <a:solidFill>
                  <a:srgbClr val="085156"/>
                </a:solidFill>
              </a:rPr>
              <a:t> in </a:t>
            </a:r>
            <a:r>
              <a:rPr lang="en-IE" dirty="0" err="1">
                <a:solidFill>
                  <a:srgbClr val="085156"/>
                </a:solidFill>
              </a:rPr>
              <a:t>trajnih</a:t>
            </a:r>
            <a:r>
              <a:rPr lang="en-IE" dirty="0">
                <a:solidFill>
                  <a:srgbClr val="085156"/>
                </a:solidFill>
              </a:rPr>
              <a:t> </a:t>
            </a:r>
            <a:r>
              <a:rPr lang="en-IE" dirty="0" err="1">
                <a:solidFill>
                  <a:srgbClr val="085156"/>
                </a:solidFill>
              </a:rPr>
              <a:t>barv</a:t>
            </a:r>
            <a:r>
              <a:rPr lang="en-IE" dirty="0">
                <a:solidFill>
                  <a:srgbClr val="085156"/>
                </a:solidFill>
              </a:rPr>
              <a:t>.</a:t>
            </a:r>
            <a:endParaRPr lang="sl-SI" dirty="0">
              <a:solidFill>
                <a:srgbClr val="085156"/>
              </a:solidFill>
            </a:endParaRPr>
          </a:p>
          <a:p>
            <a:endParaRPr lang="en-IE" dirty="0"/>
          </a:p>
        </p:txBody>
      </p:sp>
      <p:pic>
        <p:nvPicPr>
          <p:cNvPr id="6" name="Picture 5">
            <a:extLst>
              <a:ext uri="{FF2B5EF4-FFF2-40B4-BE49-F238E27FC236}">
                <a16:creationId xmlns:a16="http://schemas.microsoft.com/office/drawing/2014/main" id="{C2780A4B-6465-456D-9287-1ACE369F1F32}"/>
              </a:ext>
            </a:extLst>
          </p:cNvPr>
          <p:cNvPicPr/>
          <p:nvPr/>
        </p:nvPicPr>
        <p:blipFill>
          <a:blip r:embed="rId2" cstate="screen">
            <a:extLst>
              <a:ext uri="{28A0092B-C50C-407E-A947-70E740481C1C}">
                <a14:useLocalDpi xmlns:a14="http://schemas.microsoft.com/office/drawing/2010/main"/>
              </a:ext>
            </a:extLst>
          </a:blip>
          <a:stretch>
            <a:fillRect/>
          </a:stretch>
        </p:blipFill>
        <p:spPr>
          <a:xfrm>
            <a:off x="4684358" y="405412"/>
            <a:ext cx="10000615" cy="7075805"/>
          </a:xfrm>
          <a:prstGeom prst="rect">
            <a:avLst/>
          </a:prstGeom>
        </p:spPr>
      </p:pic>
      <p:sp>
        <p:nvSpPr>
          <p:cNvPr id="7" name="Text Box 20">
            <a:extLst>
              <a:ext uri="{FF2B5EF4-FFF2-40B4-BE49-F238E27FC236}">
                <a16:creationId xmlns:a16="http://schemas.microsoft.com/office/drawing/2014/main" id="{2323D073-B575-4632-A827-3DB42ACCD48C}"/>
              </a:ext>
            </a:extLst>
          </p:cNvPr>
          <p:cNvSpPr txBox="1"/>
          <p:nvPr/>
        </p:nvSpPr>
        <p:spPr>
          <a:xfrm>
            <a:off x="7709853" y="4453006"/>
            <a:ext cx="1774190" cy="5911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sl-SI" sz="2400" dirty="0">
                <a:solidFill>
                  <a:srgbClr val="FFFFFF"/>
                </a:solidFill>
                <a:effectLst/>
                <a:latin typeface="DIN Condensed"/>
                <a:ea typeface="Meiryo" panose="020B0604030504040204" pitchFamily="34" charset="-128"/>
                <a:cs typeface="Times New Roman" panose="02020603050405020304" pitchFamily="18" charset="0"/>
              </a:rPr>
              <a:t>OBNOVLJIVA</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48">
            <a:extLst>
              <a:ext uri="{FF2B5EF4-FFF2-40B4-BE49-F238E27FC236}">
                <a16:creationId xmlns:a16="http://schemas.microsoft.com/office/drawing/2014/main" id="{2F67B28B-D201-4F19-A97C-AE247FDBEB74}"/>
              </a:ext>
            </a:extLst>
          </p:cNvPr>
          <p:cNvSpPr txBox="1"/>
          <p:nvPr/>
        </p:nvSpPr>
        <p:spPr>
          <a:xfrm>
            <a:off x="7709853" y="5044191"/>
            <a:ext cx="1893570" cy="6991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sl-SI" sz="1400" dirty="0">
                <a:solidFill>
                  <a:srgbClr val="FFFFFF"/>
                </a:solidFill>
                <a:effectLst/>
                <a:latin typeface="Source Sans 3"/>
                <a:ea typeface="Meiryo" panose="020B0604030504040204" pitchFamily="34" charset="-128"/>
                <a:cs typeface="Times New Roman" panose="02020603050405020304" pitchFamily="18" charset="0"/>
              </a:rPr>
              <a:t>Možnost ponovne rabe ali predelave</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17">
            <a:extLst>
              <a:ext uri="{FF2B5EF4-FFF2-40B4-BE49-F238E27FC236}">
                <a16:creationId xmlns:a16="http://schemas.microsoft.com/office/drawing/2014/main" id="{98A538DB-E281-4BF5-9D0F-5334EAFE409B}"/>
              </a:ext>
            </a:extLst>
          </p:cNvPr>
          <p:cNvSpPr txBox="1"/>
          <p:nvPr/>
        </p:nvSpPr>
        <p:spPr>
          <a:xfrm>
            <a:off x="7791097" y="2350617"/>
            <a:ext cx="1810385" cy="6273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sl-SI" sz="2400" dirty="0">
                <a:solidFill>
                  <a:srgbClr val="FFFFFF"/>
                </a:solidFill>
                <a:effectLst/>
                <a:latin typeface="DIN Condensed"/>
                <a:ea typeface="Meiryo" panose="020B0604030504040204" pitchFamily="34" charset="-128"/>
                <a:cs typeface="Times New Roman" panose="02020603050405020304" pitchFamily="18" charset="0"/>
              </a:rPr>
              <a:t>UČINKOVITA</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18">
            <a:extLst>
              <a:ext uri="{FF2B5EF4-FFF2-40B4-BE49-F238E27FC236}">
                <a16:creationId xmlns:a16="http://schemas.microsoft.com/office/drawing/2014/main" id="{1D0FC650-663F-40C1-8AAD-02CA3342D05A}"/>
              </a:ext>
            </a:extLst>
          </p:cNvPr>
          <p:cNvSpPr txBox="1"/>
          <p:nvPr/>
        </p:nvSpPr>
        <p:spPr>
          <a:xfrm>
            <a:off x="7791097" y="2915132"/>
            <a:ext cx="1893570" cy="3130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sl-SI" sz="1400" dirty="0">
                <a:solidFill>
                  <a:srgbClr val="FFFFFF"/>
                </a:solidFill>
                <a:effectLst/>
                <a:latin typeface="Source Sans 3"/>
                <a:ea typeface="Meiryo" panose="020B0604030504040204" pitchFamily="34" charset="-128"/>
                <a:cs typeface="Times New Roman" panose="02020603050405020304" pitchFamily="18" charset="0"/>
              </a:rPr>
              <a:t>Ustreza namenu</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19">
            <a:extLst>
              <a:ext uri="{FF2B5EF4-FFF2-40B4-BE49-F238E27FC236}">
                <a16:creationId xmlns:a16="http://schemas.microsoft.com/office/drawing/2014/main" id="{4E5A4413-DA2B-4752-9823-C4D8DACACCDF}"/>
              </a:ext>
            </a:extLst>
          </p:cNvPr>
          <p:cNvSpPr txBox="1"/>
          <p:nvPr/>
        </p:nvSpPr>
        <p:spPr>
          <a:xfrm>
            <a:off x="9684667" y="2350617"/>
            <a:ext cx="1872615" cy="5645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2400" dirty="0">
                <a:solidFill>
                  <a:srgbClr val="FFFFFF"/>
                </a:solidFill>
                <a:effectLst/>
                <a:latin typeface="DIN Condensed"/>
                <a:ea typeface="Meiryo" panose="020B0604030504040204" pitchFamily="34" charset="-128"/>
                <a:cs typeface="Times New Roman" panose="02020603050405020304" pitchFamily="18" charset="0"/>
              </a:rPr>
              <a:t>ZMOGLJIVA</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66">
            <a:extLst>
              <a:ext uri="{FF2B5EF4-FFF2-40B4-BE49-F238E27FC236}">
                <a16:creationId xmlns:a16="http://schemas.microsoft.com/office/drawing/2014/main" id="{C7E4A78D-EEB9-446F-A6B5-99845E2A3D6C}"/>
              </a:ext>
            </a:extLst>
          </p:cNvPr>
          <p:cNvSpPr txBox="1"/>
          <p:nvPr/>
        </p:nvSpPr>
        <p:spPr>
          <a:xfrm>
            <a:off x="9601482" y="2920799"/>
            <a:ext cx="1893570" cy="5734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400" dirty="0">
                <a:solidFill>
                  <a:srgbClr val="FFFFFF"/>
                </a:solidFill>
                <a:effectLst/>
                <a:latin typeface="Source Sans 3"/>
                <a:ea typeface="Meiryo" panose="020B0604030504040204" pitchFamily="34" charset="-128"/>
                <a:cs typeface="Times New Roman" panose="02020603050405020304" pitchFamily="18" charset="0"/>
              </a:rPr>
              <a:t>Materiali</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7">
            <a:extLst>
              <a:ext uri="{FF2B5EF4-FFF2-40B4-BE49-F238E27FC236}">
                <a16:creationId xmlns:a16="http://schemas.microsoft.com/office/drawing/2014/main" id="{5A4B037F-4A35-4CED-AD5A-625A873C7420}"/>
              </a:ext>
            </a:extLst>
          </p:cNvPr>
          <p:cNvSpPr txBox="1"/>
          <p:nvPr/>
        </p:nvSpPr>
        <p:spPr>
          <a:xfrm>
            <a:off x="8846860" y="3436903"/>
            <a:ext cx="1675612" cy="1012825"/>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sl-SI" sz="2000" b="1" dirty="0">
                <a:solidFill>
                  <a:srgbClr val="FFFFFF"/>
                </a:solidFill>
                <a:effectLst/>
                <a:latin typeface="DIN Condensed"/>
                <a:ea typeface="Meiryo" panose="020B0604030504040204" pitchFamily="34" charset="-128"/>
                <a:cs typeface="Times New Roman" panose="02020603050405020304" pitchFamily="18" charset="0"/>
              </a:rPr>
              <a:t>TRAJNOSTNA EMBALAŽA</a:t>
            </a:r>
            <a:endParaRPr lang="en-IE"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26">
            <a:extLst>
              <a:ext uri="{FF2B5EF4-FFF2-40B4-BE49-F238E27FC236}">
                <a16:creationId xmlns:a16="http://schemas.microsoft.com/office/drawing/2014/main" id="{E8AD6F42-D5DD-4E67-A0E7-AFF9F82E4964}"/>
              </a:ext>
            </a:extLst>
          </p:cNvPr>
          <p:cNvSpPr txBox="1"/>
          <p:nvPr/>
        </p:nvSpPr>
        <p:spPr>
          <a:xfrm>
            <a:off x="9720862" y="4447716"/>
            <a:ext cx="1774190" cy="5911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2400" dirty="0">
                <a:solidFill>
                  <a:srgbClr val="FFFFFF"/>
                </a:solidFill>
                <a:effectLst/>
                <a:latin typeface="DIN Condensed"/>
                <a:ea typeface="Meiryo" panose="020B0604030504040204" pitchFamily="34" charset="-128"/>
                <a:cs typeface="Times New Roman" panose="02020603050405020304" pitchFamily="18" charset="0"/>
              </a:rPr>
              <a:t>VARNA</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 Box 67">
            <a:extLst>
              <a:ext uri="{FF2B5EF4-FFF2-40B4-BE49-F238E27FC236}">
                <a16:creationId xmlns:a16="http://schemas.microsoft.com/office/drawing/2014/main" id="{9C821682-E8FA-48F2-A4D5-B2A0D1B64D50}"/>
              </a:ext>
            </a:extLst>
          </p:cNvPr>
          <p:cNvSpPr txBox="1"/>
          <p:nvPr/>
        </p:nvSpPr>
        <p:spPr>
          <a:xfrm>
            <a:off x="9674189" y="5038901"/>
            <a:ext cx="1893570" cy="57340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sl-SI" sz="1400" dirty="0">
                <a:solidFill>
                  <a:srgbClr val="FFFFFF"/>
                </a:solidFill>
                <a:effectLst/>
                <a:latin typeface="Source Sans 3"/>
                <a:ea typeface="Meiryo" panose="020B0604030504040204" pitchFamily="34" charset="-128"/>
                <a:cs typeface="Times New Roman" panose="02020603050405020304" pitchFamily="18" charset="0"/>
              </a:rPr>
              <a:t>Nestrupena</a:t>
            </a: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476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brant green forest">
            <a:extLst>
              <a:ext uri="{FF2B5EF4-FFF2-40B4-BE49-F238E27FC236}">
                <a16:creationId xmlns:a16="http://schemas.microsoft.com/office/drawing/2014/main" id="{2E903C54-43BF-48FD-92CC-9EAF87B9E3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55350" y="0"/>
            <a:ext cx="4996237" cy="3330825"/>
          </a:xfrm>
          <a:prstGeom prst="rect">
            <a:avLst/>
          </a:prstGeom>
          <a:ln>
            <a:noFill/>
          </a:ln>
          <a:effectLst>
            <a:softEdge rad="112500"/>
          </a:effectLst>
        </p:spPr>
      </p:pic>
      <p:sp>
        <p:nvSpPr>
          <p:cNvPr id="2" name="Text Placeholder 1">
            <a:extLst>
              <a:ext uri="{FF2B5EF4-FFF2-40B4-BE49-F238E27FC236}">
                <a16:creationId xmlns:a16="http://schemas.microsoft.com/office/drawing/2014/main" id="{BF9BE201-A420-48B7-BBC8-5EDE474BCB8F}"/>
              </a:ext>
            </a:extLst>
          </p:cNvPr>
          <p:cNvSpPr>
            <a:spLocks noGrp="1"/>
          </p:cNvSpPr>
          <p:nvPr>
            <p:ph type="body" sz="quarter" idx="19"/>
          </p:nvPr>
        </p:nvSpPr>
        <p:spPr>
          <a:xfrm>
            <a:off x="2270587" y="1158402"/>
            <a:ext cx="3955810" cy="1160989"/>
          </a:xfrm>
        </p:spPr>
        <p:txBody>
          <a:bodyPr>
            <a:normAutofit lnSpcReduction="10000"/>
          </a:bodyPr>
          <a:lstStyle/>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sl-SI" sz="3600" b="1" i="0" u="none" strike="noStrike" kern="1200" cap="none" spc="0" normalizeH="0" baseline="0" noProof="0" dirty="0">
                <a:ln>
                  <a:noFill/>
                </a:ln>
                <a:solidFill>
                  <a:srgbClr val="085156"/>
                </a:solidFill>
                <a:effectLst/>
                <a:uLnTx/>
                <a:uFillTx/>
                <a:latin typeface="Calibri" panose="020F0502020204030204"/>
                <a:ea typeface="+mn-ea"/>
                <a:cs typeface="+mn-cs"/>
              </a:rPr>
              <a:t>Surovine</a:t>
            </a:r>
            <a:r>
              <a:rPr kumimoji="0" lang="en-US" sz="3600" b="1" i="0" u="none" strike="noStrike" kern="1200" cap="none" spc="0" normalizeH="0" baseline="0" noProof="0" dirty="0">
                <a:ln>
                  <a:noFill/>
                </a:ln>
                <a:solidFill>
                  <a:srgbClr val="085156"/>
                </a:solidFill>
                <a:effectLst/>
                <a:uLnTx/>
                <a:uFillTx/>
                <a:latin typeface="Calibri" panose="020F0502020204030204"/>
                <a:ea typeface="+mn-ea"/>
                <a:cs typeface="+mn-cs"/>
              </a:rPr>
              <a:t>: </a:t>
            </a:r>
            <a:endParaRPr kumimoji="0" lang="sl-SI" sz="3600" b="1" i="0" u="none" strike="noStrike" kern="1200" cap="none" spc="0" normalizeH="0" baseline="0" noProof="0" dirty="0">
              <a:ln>
                <a:noFill/>
              </a:ln>
              <a:solidFill>
                <a:srgbClr val="085156"/>
              </a:solidFill>
              <a:effectLst/>
              <a:uLnTx/>
              <a:uFillTx/>
              <a:latin typeface="Calibri" panose="020F0502020204030204"/>
              <a:ea typeface="+mn-ea"/>
              <a:cs typeface="+mn-cs"/>
            </a:endParaRPr>
          </a:p>
          <a:p>
            <a:pPr marL="0" marR="0" lvl="0" indent="0" algn="r" defTabSz="914400" rtl="0" eaLnBrk="1" fontAlgn="auto" latinLnBrk="0" hangingPunct="1">
              <a:lnSpc>
                <a:spcPct val="90000"/>
              </a:lnSpc>
              <a:spcBef>
                <a:spcPts val="1000"/>
              </a:spcBef>
              <a:spcAft>
                <a:spcPts val="0"/>
              </a:spcAft>
              <a:buClrTx/>
              <a:buSzTx/>
              <a:buFont typeface="Arial"/>
              <a:buNone/>
              <a:tabLst/>
              <a:defRPr/>
            </a:pPr>
            <a:r>
              <a:rPr kumimoji="0" lang="sl-SI" sz="3600" b="1" i="0" u="none" strike="noStrike" kern="1200" cap="none" spc="0" normalizeH="0" baseline="0" noProof="0" dirty="0">
                <a:ln>
                  <a:noFill/>
                </a:ln>
                <a:solidFill>
                  <a:srgbClr val="085156"/>
                </a:solidFill>
                <a:effectLst/>
                <a:uLnTx/>
                <a:uFillTx/>
                <a:latin typeface="Calibri" panose="020F0502020204030204"/>
                <a:ea typeface="+mn-ea"/>
                <a:cs typeface="+mn-cs"/>
              </a:rPr>
              <a:t>Papir in les</a:t>
            </a:r>
            <a:endParaRPr kumimoji="0" lang="en-US" sz="3600" b="1" i="0" u="none" strike="noStrike" kern="1200" cap="none" spc="0" normalizeH="0" baseline="0" noProof="0" dirty="0">
              <a:ln>
                <a:noFill/>
              </a:ln>
              <a:solidFill>
                <a:srgbClr val="085156"/>
              </a:solidFill>
              <a:effectLst/>
              <a:uLnTx/>
              <a:uFillTx/>
              <a:latin typeface="Calibri" panose="020F0502020204030204"/>
              <a:ea typeface="+mn-ea"/>
              <a:cs typeface="+mn-cs"/>
            </a:endParaRPr>
          </a:p>
          <a:p>
            <a:endParaRPr lang="en-IE" dirty="0"/>
          </a:p>
        </p:txBody>
      </p:sp>
      <p:sp>
        <p:nvSpPr>
          <p:cNvPr id="3" name="Text Placeholder 2">
            <a:extLst>
              <a:ext uri="{FF2B5EF4-FFF2-40B4-BE49-F238E27FC236}">
                <a16:creationId xmlns:a16="http://schemas.microsoft.com/office/drawing/2014/main" id="{8B44F20F-171C-48D7-A59C-261713B5B6C5}"/>
              </a:ext>
            </a:extLst>
          </p:cNvPr>
          <p:cNvSpPr>
            <a:spLocks noGrp="1"/>
          </p:cNvSpPr>
          <p:nvPr>
            <p:ph type="body" sz="quarter" idx="20"/>
          </p:nvPr>
        </p:nvSpPr>
        <p:spPr>
          <a:xfrm>
            <a:off x="611595" y="3304740"/>
            <a:ext cx="10968810" cy="3230383"/>
          </a:xfrm>
        </p:spPr>
        <p:txBody>
          <a:bodyPr/>
          <a:lstStyle/>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Les,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embalažni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materiali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na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osnovi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vlaken</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in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biopolimeri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iz</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kmetijskih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proizvodov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lahko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vplivajo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na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biotsko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raznovrstnost</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in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trajnost</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naravnih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ekosistemov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Gozdarstvo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lahko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na primer </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skrči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ali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poškoduje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obstoječe gozdne ekosisteme.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naročanju</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obnovljivih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materialov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je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treba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biti pozoren na to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da se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uporablja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samo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papir</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ali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karton</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iz</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trajnostno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upravljanih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gozdov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p>
          <a:p>
            <a:pPr marL="0" marR="0" lvl="0" indent="0" algn="just" defTabSz="914400" rtl="0" eaLnBrk="1" fontAlgn="auto" latinLnBrk="0" hangingPunct="1">
              <a:lnSpc>
                <a:spcPct val="90000"/>
              </a:lnSpc>
              <a:spcBef>
                <a:spcPts val="1000"/>
              </a:spcBef>
              <a:spcAft>
                <a:spcPts val="0"/>
              </a:spcAft>
              <a:buClrTx/>
              <a:buSzTx/>
              <a:buFont typeface="Arial"/>
              <a:buNone/>
              <a:tabLst/>
              <a:defRPr/>
            </a:pP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Obravnavati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je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treba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tudi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vprašanja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varnosti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preskrbe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s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hrano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na primer s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preučevanjem</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vpliva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preusmerjanja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pridelkov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hrane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kot</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je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koruza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v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proizvodnjo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embalaže</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endParaRPr lang="en-IE" dirty="0"/>
          </a:p>
        </p:txBody>
      </p:sp>
    </p:spTree>
    <p:extLst>
      <p:ext uri="{BB962C8B-B14F-4D97-AF65-F5344CB8AC3E}">
        <p14:creationId xmlns:p14="http://schemas.microsoft.com/office/powerpoint/2010/main" val="3080439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197C6D-7B1D-4553-8928-B3B0242148BB}"/>
              </a:ext>
            </a:extLst>
          </p:cNvPr>
          <p:cNvSpPr>
            <a:spLocks noGrp="1"/>
          </p:cNvSpPr>
          <p:nvPr>
            <p:ph type="body" sz="quarter" idx="19"/>
          </p:nvPr>
        </p:nvSpPr>
        <p:spPr>
          <a:xfrm>
            <a:off x="579603" y="652821"/>
            <a:ext cx="5812231" cy="697353"/>
          </a:xfrm>
        </p:spPr>
        <p:txBody>
          <a:bodyPr>
            <a:normAutofit fontScale="92500"/>
          </a:bodyPr>
          <a:lstStyle/>
          <a:p>
            <a:r>
              <a:rPr kumimoji="0" lang="sl-SI" sz="3600" b="1" i="0" u="none" strike="noStrike" kern="1200" cap="none" spc="0" normalizeH="0" baseline="0" noProof="0" dirty="0">
                <a:ln>
                  <a:noFill/>
                </a:ln>
                <a:solidFill>
                  <a:srgbClr val="F5C05B"/>
                </a:solidFill>
                <a:effectLst/>
                <a:uLnTx/>
                <a:uFillTx/>
                <a:latin typeface="Calibri" panose="020F0502020204030204"/>
                <a:ea typeface="+mn-ea"/>
                <a:cs typeface="+mn-cs"/>
              </a:rPr>
              <a:t>Dejavniki podnebnih sprememb</a:t>
            </a:r>
            <a:endParaRPr lang="en-IE" dirty="0">
              <a:solidFill>
                <a:srgbClr val="F5C05B"/>
              </a:solidFill>
            </a:endParaRPr>
          </a:p>
        </p:txBody>
      </p:sp>
      <p:sp>
        <p:nvSpPr>
          <p:cNvPr id="4" name="Text Placeholder 3">
            <a:extLst>
              <a:ext uri="{FF2B5EF4-FFF2-40B4-BE49-F238E27FC236}">
                <a16:creationId xmlns:a16="http://schemas.microsoft.com/office/drawing/2014/main" id="{3EA7F1C7-AAE7-4C6E-A221-6EEFF3C77CF3}"/>
              </a:ext>
            </a:extLst>
          </p:cNvPr>
          <p:cNvSpPr>
            <a:spLocks noGrp="1"/>
          </p:cNvSpPr>
          <p:nvPr>
            <p:ph type="body" sz="quarter" idx="20"/>
          </p:nvPr>
        </p:nvSpPr>
        <p:spPr>
          <a:xfrm>
            <a:off x="65635" y="1082977"/>
            <a:ext cx="6691780" cy="5122202"/>
          </a:xfrm>
        </p:spPr>
        <p:txBody>
          <a:bodyPr vert="horz" lIns="91440" tIns="45720" rIns="91440" bIns="45720" rtlCol="0" anchor="t">
            <a:noAutofit/>
          </a:bodyPr>
          <a:lstStyle/>
          <a:p>
            <a:pPr marR="0" lvl="0" algn="just" defTabSz="914400" rtl="0" eaLnBrk="1" fontAlgn="auto" latinLnBrk="0" hangingPunct="1">
              <a:lnSpc>
                <a:spcPct val="90000"/>
              </a:lnSpc>
              <a:spcBef>
                <a:spcPts val="1000"/>
              </a:spcBef>
              <a:spcAft>
                <a:spcPts val="0"/>
              </a:spcAft>
              <a:buClrTx/>
              <a:buSzTx/>
              <a:tabLst/>
              <a:defRPr/>
            </a:pPr>
            <a:endParaRPr kumimoji="0" lang="en-IE" sz="2400" b="0" i="0" u="none" strike="noStrike" kern="1200" cap="none" spc="0" normalizeH="0" baseline="0" noProof="0" dirty="0">
              <a:ln>
                <a:noFill/>
              </a:ln>
              <a:solidFill>
                <a:srgbClr val="5E5E5E"/>
              </a:solidFill>
              <a:effectLst/>
              <a:uLnTx/>
              <a:uFillTx/>
              <a:latin typeface="Calibri" panose="020F0502020204030204"/>
              <a:ea typeface="+mn-ea"/>
              <a:cs typeface="+mn-cs"/>
            </a:endParaRPr>
          </a:p>
          <a:p>
            <a:pPr marL="342900" indent="-342900" algn="just">
              <a:buFont typeface="Arial" panose="020B0604020202020204" pitchFamily="34" charset="0"/>
              <a:buChar char="•"/>
              <a:defRPr/>
            </a:pPr>
            <a:r>
              <a:rPr lang="en-IE" dirty="0">
                <a:solidFill>
                  <a:srgbClr val="085156"/>
                </a:solidFill>
              </a:rPr>
              <a:t>Ko </a:t>
            </a:r>
            <a:r>
              <a:rPr lang="en-IE" dirty="0" err="1">
                <a:solidFill>
                  <a:srgbClr val="085156"/>
                </a:solidFill>
              </a:rPr>
              <a:t>ljudje</a:t>
            </a:r>
            <a:r>
              <a:rPr lang="en-IE" dirty="0">
                <a:solidFill>
                  <a:srgbClr val="085156"/>
                </a:solidFill>
              </a:rPr>
              <a:t> </a:t>
            </a:r>
            <a:r>
              <a:rPr lang="en-IE" dirty="0" err="1">
                <a:solidFill>
                  <a:srgbClr val="085156"/>
                </a:solidFill>
              </a:rPr>
              <a:t>pomislijo</a:t>
            </a:r>
            <a:r>
              <a:rPr lang="en-IE" dirty="0">
                <a:solidFill>
                  <a:srgbClr val="085156"/>
                </a:solidFill>
              </a:rPr>
              <a:t> na </a:t>
            </a:r>
            <a:r>
              <a:rPr lang="en-IE" dirty="0" err="1">
                <a:solidFill>
                  <a:srgbClr val="085156"/>
                </a:solidFill>
              </a:rPr>
              <a:t>podnebne</a:t>
            </a:r>
            <a:r>
              <a:rPr lang="en-IE" dirty="0">
                <a:solidFill>
                  <a:srgbClr val="085156"/>
                </a:solidFill>
              </a:rPr>
              <a:t> </a:t>
            </a:r>
            <a:r>
              <a:rPr lang="en-IE" dirty="0" err="1">
                <a:solidFill>
                  <a:srgbClr val="085156"/>
                </a:solidFill>
              </a:rPr>
              <a:t>spremembe</a:t>
            </a:r>
            <a:r>
              <a:rPr lang="en-IE" dirty="0">
                <a:solidFill>
                  <a:srgbClr val="085156"/>
                </a:solidFill>
              </a:rPr>
              <a:t> in </a:t>
            </a:r>
            <a:r>
              <a:rPr lang="en-IE" dirty="0" err="1">
                <a:solidFill>
                  <a:srgbClr val="085156"/>
                </a:solidFill>
              </a:rPr>
              <a:t>hrano</a:t>
            </a:r>
            <a:r>
              <a:rPr lang="en-IE" dirty="0">
                <a:solidFill>
                  <a:srgbClr val="085156"/>
                </a:solidFill>
              </a:rPr>
              <a:t>, </a:t>
            </a:r>
            <a:r>
              <a:rPr lang="en-IE" dirty="0" err="1">
                <a:solidFill>
                  <a:srgbClr val="085156"/>
                </a:solidFill>
              </a:rPr>
              <a:t>mnogi</a:t>
            </a:r>
            <a:r>
              <a:rPr lang="en-IE" dirty="0">
                <a:solidFill>
                  <a:srgbClr val="085156"/>
                </a:solidFill>
              </a:rPr>
              <a:t> </a:t>
            </a:r>
            <a:r>
              <a:rPr lang="en-IE" dirty="0" err="1">
                <a:solidFill>
                  <a:srgbClr val="085156"/>
                </a:solidFill>
              </a:rPr>
              <a:t>najprej</a:t>
            </a:r>
            <a:r>
              <a:rPr lang="en-IE" dirty="0">
                <a:solidFill>
                  <a:srgbClr val="085156"/>
                </a:solidFill>
              </a:rPr>
              <a:t> </a:t>
            </a:r>
            <a:r>
              <a:rPr lang="en-IE" dirty="0" err="1">
                <a:solidFill>
                  <a:srgbClr val="085156"/>
                </a:solidFill>
              </a:rPr>
              <a:t>pomislijo</a:t>
            </a:r>
            <a:r>
              <a:rPr lang="en-IE" dirty="0">
                <a:solidFill>
                  <a:srgbClr val="085156"/>
                </a:solidFill>
              </a:rPr>
              <a:t> na </a:t>
            </a:r>
            <a:r>
              <a:rPr lang="en-IE" dirty="0" err="1">
                <a:solidFill>
                  <a:srgbClr val="085156"/>
                </a:solidFill>
              </a:rPr>
              <a:t>vpliv</a:t>
            </a:r>
            <a:r>
              <a:rPr lang="en-IE" dirty="0">
                <a:solidFill>
                  <a:srgbClr val="085156"/>
                </a:solidFill>
              </a:rPr>
              <a:t> </a:t>
            </a:r>
            <a:r>
              <a:rPr lang="en-IE" dirty="0" err="1">
                <a:solidFill>
                  <a:srgbClr val="085156"/>
                </a:solidFill>
              </a:rPr>
              <a:t>kmetijstva</a:t>
            </a:r>
            <a:r>
              <a:rPr lang="en-IE" dirty="0">
                <a:solidFill>
                  <a:srgbClr val="085156"/>
                </a:solidFill>
              </a:rPr>
              <a:t> na </a:t>
            </a:r>
            <a:r>
              <a:rPr lang="en-IE" dirty="0" err="1">
                <a:solidFill>
                  <a:srgbClr val="085156"/>
                </a:solidFill>
              </a:rPr>
              <a:t>podnebne</a:t>
            </a:r>
            <a:r>
              <a:rPr lang="en-IE" dirty="0">
                <a:solidFill>
                  <a:srgbClr val="085156"/>
                </a:solidFill>
              </a:rPr>
              <a:t> </a:t>
            </a:r>
            <a:r>
              <a:rPr lang="en-IE" dirty="0" err="1">
                <a:solidFill>
                  <a:srgbClr val="085156"/>
                </a:solidFill>
              </a:rPr>
              <a:t>spremembe</a:t>
            </a:r>
            <a:r>
              <a:rPr lang="en-IE" dirty="0">
                <a:solidFill>
                  <a:srgbClr val="085156"/>
                </a:solidFill>
              </a:rPr>
              <a:t> - </a:t>
            </a:r>
            <a:r>
              <a:rPr lang="en-IE" dirty="0" err="1">
                <a:solidFill>
                  <a:srgbClr val="085156"/>
                </a:solidFill>
              </a:rPr>
              <a:t>proizvodnja</a:t>
            </a:r>
            <a:r>
              <a:rPr lang="en-IE" dirty="0">
                <a:solidFill>
                  <a:srgbClr val="085156"/>
                </a:solidFill>
              </a:rPr>
              <a:t> mesa in </a:t>
            </a:r>
            <a:r>
              <a:rPr lang="en-IE" dirty="0" err="1">
                <a:solidFill>
                  <a:srgbClr val="085156"/>
                </a:solidFill>
              </a:rPr>
              <a:t>metana</a:t>
            </a:r>
            <a:r>
              <a:rPr lang="en-IE" dirty="0">
                <a:solidFill>
                  <a:srgbClr val="085156"/>
                </a:solidFill>
              </a:rPr>
              <a:t>, </a:t>
            </a:r>
            <a:r>
              <a:rPr lang="en-IE" dirty="0" err="1">
                <a:solidFill>
                  <a:srgbClr val="085156"/>
                </a:solidFill>
              </a:rPr>
              <a:t>erozija</a:t>
            </a:r>
            <a:r>
              <a:rPr lang="en-IE" dirty="0">
                <a:solidFill>
                  <a:srgbClr val="085156"/>
                </a:solidFill>
              </a:rPr>
              <a:t> </a:t>
            </a:r>
            <a:r>
              <a:rPr lang="en-IE" dirty="0" err="1">
                <a:solidFill>
                  <a:srgbClr val="085156"/>
                </a:solidFill>
              </a:rPr>
              <a:t>tal</a:t>
            </a:r>
            <a:r>
              <a:rPr lang="en-IE" dirty="0">
                <a:solidFill>
                  <a:srgbClr val="085156"/>
                </a:solidFill>
              </a:rPr>
              <a:t> </a:t>
            </a:r>
            <a:r>
              <a:rPr lang="en-IE" dirty="0" err="1">
                <a:solidFill>
                  <a:srgbClr val="085156"/>
                </a:solidFill>
              </a:rPr>
              <a:t>itd</a:t>
            </a:r>
            <a:r>
              <a:rPr lang="en-IE" dirty="0">
                <a:solidFill>
                  <a:srgbClr val="085156"/>
                </a:solidFill>
              </a:rPr>
              <a:t>.</a:t>
            </a:r>
          </a:p>
          <a:p>
            <a:pPr marL="342900" indent="-342900" algn="just">
              <a:buFont typeface="Arial" panose="020B0604020202020204" pitchFamily="34" charset="0"/>
              <a:buChar char="•"/>
              <a:defRPr/>
            </a:pPr>
            <a:r>
              <a:rPr lang="en-IE" dirty="0">
                <a:solidFill>
                  <a:srgbClr val="085156"/>
                </a:solidFill>
              </a:rPr>
              <a:t>Po </a:t>
            </a:r>
            <a:r>
              <a:rPr lang="en-IE" dirty="0" err="1">
                <a:solidFill>
                  <a:srgbClr val="085156"/>
                </a:solidFill>
              </a:rPr>
              <a:t>podatkih</a:t>
            </a:r>
            <a:r>
              <a:rPr lang="en-IE" dirty="0">
                <a:solidFill>
                  <a:srgbClr val="085156"/>
                </a:solidFill>
              </a:rPr>
              <a:t> </a:t>
            </a:r>
            <a:r>
              <a:rPr lang="en-IE" dirty="0" err="1">
                <a:solidFill>
                  <a:srgbClr val="085156"/>
                </a:solidFill>
              </a:rPr>
              <a:t>poročila</a:t>
            </a:r>
            <a:r>
              <a:rPr lang="en-IE" dirty="0">
                <a:solidFill>
                  <a:srgbClr val="085156"/>
                </a:solidFill>
              </a:rPr>
              <a:t> </a:t>
            </a:r>
            <a:r>
              <a:rPr lang="en-IE" dirty="0" err="1">
                <a:solidFill>
                  <a:srgbClr val="085156"/>
                </a:solidFill>
              </a:rPr>
              <a:t>Organizacije</a:t>
            </a:r>
            <a:r>
              <a:rPr lang="en-IE" dirty="0">
                <a:solidFill>
                  <a:srgbClr val="085156"/>
                </a:solidFill>
              </a:rPr>
              <a:t> </a:t>
            </a:r>
            <a:r>
              <a:rPr lang="en-IE" dirty="0" err="1">
                <a:solidFill>
                  <a:srgbClr val="085156"/>
                </a:solidFill>
              </a:rPr>
              <a:t>Združenih</a:t>
            </a:r>
            <a:r>
              <a:rPr lang="en-IE" dirty="0">
                <a:solidFill>
                  <a:srgbClr val="085156"/>
                </a:solidFill>
              </a:rPr>
              <a:t> </a:t>
            </a:r>
            <a:r>
              <a:rPr lang="en-IE" dirty="0" err="1">
                <a:solidFill>
                  <a:srgbClr val="085156"/>
                </a:solidFill>
              </a:rPr>
              <a:t>narodov</a:t>
            </a:r>
            <a:r>
              <a:rPr lang="en-IE" dirty="0">
                <a:solidFill>
                  <a:srgbClr val="085156"/>
                </a:solidFill>
              </a:rPr>
              <a:t> za </a:t>
            </a:r>
            <a:r>
              <a:rPr lang="en-IE" dirty="0" err="1">
                <a:solidFill>
                  <a:srgbClr val="085156"/>
                </a:solidFill>
              </a:rPr>
              <a:t>prehrano</a:t>
            </a:r>
            <a:r>
              <a:rPr lang="en-IE" dirty="0">
                <a:solidFill>
                  <a:srgbClr val="085156"/>
                </a:solidFill>
              </a:rPr>
              <a:t> in </a:t>
            </a:r>
            <a:r>
              <a:rPr lang="en-IE" dirty="0" err="1">
                <a:solidFill>
                  <a:srgbClr val="085156"/>
                </a:solidFill>
              </a:rPr>
              <a:t>kmetijstvo</a:t>
            </a:r>
            <a:r>
              <a:rPr lang="en-IE" dirty="0">
                <a:solidFill>
                  <a:srgbClr val="085156"/>
                </a:solidFill>
              </a:rPr>
              <a:t> </a:t>
            </a:r>
            <a:r>
              <a:rPr lang="en-IE" dirty="0" err="1">
                <a:solidFill>
                  <a:srgbClr val="085156"/>
                </a:solidFill>
              </a:rPr>
              <a:t>iz</a:t>
            </a:r>
            <a:r>
              <a:rPr lang="en-IE" dirty="0">
                <a:solidFill>
                  <a:srgbClr val="085156"/>
                </a:solidFill>
              </a:rPr>
              <a:t> </a:t>
            </a:r>
            <a:r>
              <a:rPr lang="en-IE" dirty="0" err="1">
                <a:solidFill>
                  <a:srgbClr val="085156"/>
                </a:solidFill>
              </a:rPr>
              <a:t>leta</a:t>
            </a:r>
            <a:r>
              <a:rPr lang="en-IE" dirty="0">
                <a:solidFill>
                  <a:srgbClr val="085156"/>
                </a:solidFill>
              </a:rPr>
              <a:t> 2016 z </a:t>
            </a:r>
            <a:r>
              <a:rPr lang="en-IE" dirty="0" err="1">
                <a:solidFill>
                  <a:srgbClr val="085156"/>
                </a:solidFill>
              </a:rPr>
              <a:t>naslovom</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hlinkClick r:id="rId2"/>
              </a:rPr>
              <a:t>Livestock’s Long Shadow</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je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samo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živinorejski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sektor</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odgovoren</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za 18 %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vseh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svetovnih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emisij</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toplogrednih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plinov</a:t>
            </a:r>
            <a:endPar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endParaRPr>
          </a:p>
          <a:p>
            <a:pPr marL="342900" indent="-342900" algn="just">
              <a:buFont typeface="Arial" panose="020B0604020202020204" pitchFamily="34" charset="0"/>
              <a:buChar char="•"/>
              <a:defRPr/>
            </a:pP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Kljub</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temu</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je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bilo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nedavno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ocenjeno</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da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celoten</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prehranski</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sistem</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prispeva</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od 21-37 %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vseh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emisij</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toplogrednih</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IE" sz="2400" b="0" i="0" u="none" strike="noStrike" kern="1200" cap="none" spc="0" normalizeH="0" baseline="0" noProof="0" dirty="0" err="1">
                <a:ln>
                  <a:noFill/>
                </a:ln>
                <a:solidFill>
                  <a:srgbClr val="085156"/>
                </a:solidFill>
                <a:effectLst/>
                <a:uLnTx/>
                <a:uFillTx/>
                <a:latin typeface="Calibri" panose="020F0502020204030204"/>
                <a:ea typeface="+mn-ea"/>
                <a:cs typeface="+mn-cs"/>
              </a:rPr>
              <a:t>plinov</a:t>
            </a:r>
            <a:r>
              <a:rPr kumimoji="0" lang="en-IE" sz="2400" b="0" i="0" u="none" strike="noStrike" kern="1200" cap="none" spc="0" normalizeH="0" baseline="0" noProof="0" dirty="0">
                <a:ln>
                  <a:noFill/>
                </a:ln>
                <a:solidFill>
                  <a:srgbClr val="085156"/>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085156"/>
                </a:solidFill>
                <a:effectLst/>
                <a:uLnTx/>
                <a:uFillTx/>
                <a:latin typeface="Calibri" panose="020F0502020204030204"/>
                <a:ea typeface="+mn-ea"/>
                <a:cs typeface="+mn-cs"/>
              </a:rPr>
              <a:t>(2021 IPCC Physical Science Report)</a:t>
            </a:r>
            <a:r>
              <a:rPr kumimoji="0" lang="sl-SI" sz="2400" b="0" i="0" u="none" strike="noStrike" kern="1200" cap="none" spc="0" normalizeH="0" baseline="0" noProof="0" dirty="0">
                <a:ln>
                  <a:noFill/>
                </a:ln>
                <a:solidFill>
                  <a:srgbClr val="085156"/>
                </a:solidFill>
                <a:effectLst/>
                <a:uLnTx/>
                <a:uFillTx/>
                <a:latin typeface="Calibri" panose="020F0502020204030204"/>
                <a:ea typeface="+mn-ea"/>
                <a:cs typeface="+mn-cs"/>
              </a:rPr>
              <a:t>.</a:t>
            </a:r>
            <a:endParaRPr lang="en-IE" dirty="0"/>
          </a:p>
        </p:txBody>
      </p:sp>
      <p:pic>
        <p:nvPicPr>
          <p:cNvPr id="14" name="Picture Placeholder 13" descr="A herd of cows in a field&#10;&#10;Description automatically generated with medium confidence">
            <a:extLst>
              <a:ext uri="{FF2B5EF4-FFF2-40B4-BE49-F238E27FC236}">
                <a16:creationId xmlns:a16="http://schemas.microsoft.com/office/drawing/2014/main" id="{1594DE68-2F05-4BBE-B62A-527C0B62D9D8}"/>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p:pic>
    </p:spTree>
    <p:extLst>
      <p:ext uri="{BB962C8B-B14F-4D97-AF65-F5344CB8AC3E}">
        <p14:creationId xmlns:p14="http://schemas.microsoft.com/office/powerpoint/2010/main" val="1661067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3AA8B-1BAA-4862-9267-D05DC16E593B}"/>
              </a:ext>
            </a:extLst>
          </p:cNvPr>
          <p:cNvSpPr>
            <a:spLocks noGrp="1"/>
          </p:cNvSpPr>
          <p:nvPr>
            <p:ph type="body" sz="quarter" idx="16"/>
          </p:nvPr>
        </p:nvSpPr>
        <p:spPr>
          <a:xfrm>
            <a:off x="5856270" y="493161"/>
            <a:ext cx="5741378" cy="1023792"/>
          </a:xfrm>
        </p:spPr>
        <p:txBody>
          <a:bodyPr>
            <a:normAutofit lnSpcReduction="10000"/>
          </a:bodyPr>
          <a:lstStyle/>
          <a:p>
            <a:r>
              <a:rPr lang="en-US" b="1" dirty="0">
                <a:solidFill>
                  <a:srgbClr val="406F70"/>
                </a:solidFill>
              </a:rPr>
              <a:t>Covid &amp; </a:t>
            </a:r>
            <a:r>
              <a:rPr lang="sl-SI" b="1" dirty="0">
                <a:solidFill>
                  <a:srgbClr val="406F70"/>
                </a:solidFill>
              </a:rPr>
              <a:t>premik k prevzemu in dostavi hrane</a:t>
            </a:r>
            <a:endParaRPr lang="en-IE" b="1" dirty="0">
              <a:solidFill>
                <a:srgbClr val="406F70"/>
              </a:solidFill>
            </a:endParaRPr>
          </a:p>
          <a:p>
            <a:endParaRPr lang="en-IE" dirty="0"/>
          </a:p>
        </p:txBody>
      </p:sp>
      <p:sp>
        <p:nvSpPr>
          <p:cNvPr id="3" name="Text Placeholder 2">
            <a:extLst>
              <a:ext uri="{FF2B5EF4-FFF2-40B4-BE49-F238E27FC236}">
                <a16:creationId xmlns:a16="http://schemas.microsoft.com/office/drawing/2014/main" id="{8C6E78B5-EAF4-40A7-A972-65A6165C1B7E}"/>
              </a:ext>
            </a:extLst>
          </p:cNvPr>
          <p:cNvSpPr>
            <a:spLocks noGrp="1"/>
          </p:cNvSpPr>
          <p:nvPr>
            <p:ph type="body" sz="quarter" idx="17"/>
          </p:nvPr>
        </p:nvSpPr>
        <p:spPr>
          <a:xfrm>
            <a:off x="5774076" y="1953078"/>
            <a:ext cx="5824596" cy="4190868"/>
          </a:xfrm>
        </p:spPr>
        <p:txBody>
          <a:bodyPr/>
          <a:lstStyle/>
          <a:p>
            <a:r>
              <a:rPr lang="en-US" b="0" i="0" dirty="0">
                <a:solidFill>
                  <a:srgbClr val="085156"/>
                </a:solidFill>
                <a:effectLst/>
              </a:rPr>
              <a:t>Ker se </a:t>
            </a:r>
            <a:r>
              <a:rPr lang="en-US" b="0" i="0" dirty="0" err="1">
                <a:solidFill>
                  <a:srgbClr val="085156"/>
                </a:solidFill>
                <a:effectLst/>
              </a:rPr>
              <a:t>vse</a:t>
            </a:r>
            <a:r>
              <a:rPr lang="en-US" b="0" i="0" dirty="0">
                <a:solidFill>
                  <a:srgbClr val="085156"/>
                </a:solidFill>
                <a:effectLst/>
              </a:rPr>
              <a:t> </a:t>
            </a:r>
            <a:r>
              <a:rPr lang="en-US" b="0" i="0" dirty="0" err="1">
                <a:solidFill>
                  <a:srgbClr val="085156"/>
                </a:solidFill>
                <a:effectLst/>
              </a:rPr>
              <a:t>več</a:t>
            </a:r>
            <a:r>
              <a:rPr lang="en-US" b="0" i="0" dirty="0">
                <a:solidFill>
                  <a:srgbClr val="085156"/>
                </a:solidFill>
                <a:effectLst/>
              </a:rPr>
              <a:t> </a:t>
            </a:r>
            <a:r>
              <a:rPr lang="en-US" b="0" i="0" dirty="0" err="1">
                <a:solidFill>
                  <a:srgbClr val="085156"/>
                </a:solidFill>
                <a:effectLst/>
              </a:rPr>
              <a:t>restavracij</a:t>
            </a:r>
            <a:r>
              <a:rPr lang="en-US" b="0" i="0" dirty="0">
                <a:solidFill>
                  <a:srgbClr val="085156"/>
                </a:solidFill>
                <a:effectLst/>
              </a:rPr>
              <a:t> </a:t>
            </a:r>
            <a:r>
              <a:rPr lang="en-US" b="0" i="0" dirty="0" err="1">
                <a:solidFill>
                  <a:srgbClr val="085156"/>
                </a:solidFill>
                <a:effectLst/>
              </a:rPr>
              <a:t>odloča</a:t>
            </a:r>
            <a:r>
              <a:rPr lang="en-US" b="0" i="0" dirty="0">
                <a:solidFill>
                  <a:srgbClr val="085156"/>
                </a:solidFill>
                <a:effectLst/>
              </a:rPr>
              <a:t> za model "takeaway", </a:t>
            </a:r>
            <a:r>
              <a:rPr lang="en-US" b="0" i="0" dirty="0" err="1">
                <a:solidFill>
                  <a:srgbClr val="085156"/>
                </a:solidFill>
                <a:effectLst/>
              </a:rPr>
              <a:t>smo</a:t>
            </a:r>
            <a:r>
              <a:rPr lang="en-US" b="0" i="0" dirty="0">
                <a:solidFill>
                  <a:srgbClr val="085156"/>
                </a:solidFill>
                <a:effectLst/>
              </a:rPr>
              <a:t> se </a:t>
            </a:r>
            <a:r>
              <a:rPr lang="en-US" b="0" i="0" dirty="0" err="1">
                <a:solidFill>
                  <a:srgbClr val="085156"/>
                </a:solidFill>
                <a:effectLst/>
              </a:rPr>
              <a:t>odločili</a:t>
            </a:r>
            <a:r>
              <a:rPr lang="en-US" b="0" i="0" dirty="0">
                <a:solidFill>
                  <a:srgbClr val="085156"/>
                </a:solidFill>
                <a:effectLst/>
              </a:rPr>
              <a:t>, da </a:t>
            </a:r>
            <a:r>
              <a:rPr lang="en-US" b="0" i="0" dirty="0" err="1">
                <a:solidFill>
                  <a:srgbClr val="085156"/>
                </a:solidFill>
                <a:effectLst/>
              </a:rPr>
              <a:t>si</a:t>
            </a:r>
            <a:r>
              <a:rPr lang="en-US" b="0" i="0" dirty="0">
                <a:solidFill>
                  <a:srgbClr val="085156"/>
                </a:solidFill>
                <a:effectLst/>
              </a:rPr>
              <a:t> </a:t>
            </a:r>
            <a:r>
              <a:rPr lang="en-US" b="0" i="0" dirty="0" err="1">
                <a:solidFill>
                  <a:srgbClr val="085156"/>
                </a:solidFill>
                <a:effectLst/>
              </a:rPr>
              <a:t>ogledamo</a:t>
            </a:r>
            <a:r>
              <a:rPr lang="en-US" b="0" i="0" dirty="0">
                <a:solidFill>
                  <a:srgbClr val="085156"/>
                </a:solidFill>
                <a:effectLst/>
              </a:rPr>
              <a:t> </a:t>
            </a:r>
            <a:r>
              <a:rPr lang="en-US" b="0" i="0" dirty="0" err="1">
                <a:solidFill>
                  <a:srgbClr val="085156"/>
                </a:solidFill>
                <a:effectLst/>
              </a:rPr>
              <a:t>različne</a:t>
            </a:r>
            <a:r>
              <a:rPr lang="en-US" b="0" i="0" dirty="0">
                <a:solidFill>
                  <a:srgbClr val="085156"/>
                </a:solidFill>
                <a:effectLst/>
              </a:rPr>
              <a:t> </a:t>
            </a:r>
            <a:r>
              <a:rPr lang="en-US" b="0" i="0" dirty="0" err="1">
                <a:solidFill>
                  <a:srgbClr val="085156"/>
                </a:solidFill>
                <a:effectLst/>
              </a:rPr>
              <a:t>vrste</a:t>
            </a:r>
            <a:r>
              <a:rPr lang="en-US" b="0" i="0" dirty="0">
                <a:solidFill>
                  <a:srgbClr val="085156"/>
                </a:solidFill>
                <a:effectLst/>
              </a:rPr>
              <a:t> </a:t>
            </a:r>
            <a:r>
              <a:rPr lang="en-US" b="0" i="0" dirty="0" err="1">
                <a:solidFill>
                  <a:srgbClr val="085156"/>
                </a:solidFill>
                <a:effectLst/>
              </a:rPr>
              <a:t>embalaže</a:t>
            </a:r>
            <a:r>
              <a:rPr lang="en-US" b="0" i="0" dirty="0">
                <a:solidFill>
                  <a:srgbClr val="085156"/>
                </a:solidFill>
                <a:effectLst/>
              </a:rPr>
              <a:t>, da </a:t>
            </a:r>
            <a:r>
              <a:rPr lang="en-US" b="0" i="0" dirty="0" err="1">
                <a:solidFill>
                  <a:srgbClr val="085156"/>
                </a:solidFill>
                <a:effectLst/>
              </a:rPr>
              <a:t>boste</a:t>
            </a:r>
            <a:r>
              <a:rPr lang="en-US" b="0" i="0" dirty="0">
                <a:solidFill>
                  <a:srgbClr val="085156"/>
                </a:solidFill>
                <a:effectLst/>
              </a:rPr>
              <a:t> </a:t>
            </a:r>
            <a:r>
              <a:rPr lang="en-US" b="0" i="0" dirty="0" err="1">
                <a:solidFill>
                  <a:srgbClr val="085156"/>
                </a:solidFill>
                <a:effectLst/>
              </a:rPr>
              <a:t>lahko</a:t>
            </a:r>
            <a:r>
              <a:rPr lang="en-US" b="0" i="0" dirty="0">
                <a:solidFill>
                  <a:srgbClr val="085156"/>
                </a:solidFill>
                <a:effectLst/>
              </a:rPr>
              <a:t> </a:t>
            </a:r>
            <a:r>
              <a:rPr lang="en-US" b="0" i="0" dirty="0" err="1">
                <a:solidFill>
                  <a:srgbClr val="085156"/>
                </a:solidFill>
                <a:effectLst/>
              </a:rPr>
              <a:t>sledili</a:t>
            </a:r>
            <a:r>
              <a:rPr lang="en-US" b="0" i="0" dirty="0">
                <a:solidFill>
                  <a:srgbClr val="085156"/>
                </a:solidFill>
                <a:effectLst/>
              </a:rPr>
              <a:t> </a:t>
            </a:r>
            <a:r>
              <a:rPr lang="en-US" b="0" i="0" dirty="0" err="1">
                <a:solidFill>
                  <a:srgbClr val="085156"/>
                </a:solidFill>
                <a:effectLst/>
              </a:rPr>
              <a:t>svojim</a:t>
            </a:r>
            <a:r>
              <a:rPr lang="en-US" b="0" i="0" dirty="0">
                <a:solidFill>
                  <a:srgbClr val="085156"/>
                </a:solidFill>
                <a:effectLst/>
              </a:rPr>
              <a:t> </a:t>
            </a:r>
            <a:r>
              <a:rPr lang="en-US" b="0" i="0" dirty="0" err="1">
                <a:solidFill>
                  <a:srgbClr val="085156"/>
                </a:solidFill>
                <a:effectLst/>
              </a:rPr>
              <a:t>trajnostnim</a:t>
            </a:r>
            <a:r>
              <a:rPr lang="en-US" b="0" i="0" dirty="0">
                <a:solidFill>
                  <a:srgbClr val="085156"/>
                </a:solidFill>
                <a:effectLst/>
              </a:rPr>
              <a:t> </a:t>
            </a:r>
            <a:r>
              <a:rPr lang="en-US" b="0" i="0" dirty="0" err="1">
                <a:solidFill>
                  <a:srgbClr val="085156"/>
                </a:solidFill>
                <a:effectLst/>
              </a:rPr>
              <a:t>ciljem</a:t>
            </a:r>
            <a:r>
              <a:rPr lang="en-US" b="0" i="0" dirty="0">
                <a:solidFill>
                  <a:srgbClr val="085156"/>
                </a:solidFill>
                <a:effectLst/>
              </a:rPr>
              <a:t> in </a:t>
            </a:r>
            <a:r>
              <a:rPr lang="en-US" b="0" i="0" dirty="0" err="1">
                <a:solidFill>
                  <a:srgbClr val="085156"/>
                </a:solidFill>
                <a:effectLst/>
              </a:rPr>
              <a:t>jih</a:t>
            </a:r>
            <a:r>
              <a:rPr lang="en-US" b="0" i="0" dirty="0">
                <a:solidFill>
                  <a:srgbClr val="085156"/>
                </a:solidFill>
                <a:effectLst/>
              </a:rPr>
              <a:t> </a:t>
            </a:r>
            <a:r>
              <a:rPr lang="en-US" b="0" i="0" dirty="0" err="1">
                <a:solidFill>
                  <a:srgbClr val="085156"/>
                </a:solidFill>
                <a:effectLst/>
              </a:rPr>
              <a:t>izpolnili</a:t>
            </a:r>
            <a:r>
              <a:rPr lang="en-US" b="0" i="0" dirty="0">
                <a:solidFill>
                  <a:srgbClr val="085156"/>
                </a:solidFill>
                <a:effectLst/>
              </a:rPr>
              <a:t>. </a:t>
            </a:r>
          </a:p>
          <a:p>
            <a:r>
              <a:rPr lang="en-US" b="0" i="0" dirty="0" err="1">
                <a:solidFill>
                  <a:srgbClr val="085156"/>
                </a:solidFill>
                <a:effectLst/>
              </a:rPr>
              <a:t>Pri</a:t>
            </a:r>
            <a:r>
              <a:rPr lang="en-US" b="0" i="0" dirty="0">
                <a:solidFill>
                  <a:srgbClr val="085156"/>
                </a:solidFill>
                <a:effectLst/>
              </a:rPr>
              <a:t> </a:t>
            </a:r>
            <a:r>
              <a:rPr lang="en-US" b="0" i="0" dirty="0" err="1">
                <a:solidFill>
                  <a:srgbClr val="085156"/>
                </a:solidFill>
                <a:effectLst/>
              </a:rPr>
              <a:t>nakupu</a:t>
            </a:r>
            <a:r>
              <a:rPr lang="en-US" b="0" i="0" dirty="0">
                <a:solidFill>
                  <a:srgbClr val="085156"/>
                </a:solidFill>
                <a:effectLst/>
              </a:rPr>
              <a:t> </a:t>
            </a:r>
            <a:r>
              <a:rPr lang="en-US" b="0" i="0" dirty="0" err="1">
                <a:solidFill>
                  <a:srgbClr val="085156"/>
                </a:solidFill>
                <a:effectLst/>
              </a:rPr>
              <a:t>embalaže</a:t>
            </a:r>
            <a:r>
              <a:rPr lang="en-US" b="0" i="0" dirty="0">
                <a:solidFill>
                  <a:srgbClr val="085156"/>
                </a:solidFill>
                <a:effectLst/>
              </a:rPr>
              <a:t> za </a:t>
            </a:r>
            <a:r>
              <a:rPr lang="en-US" b="0" i="0" dirty="0" err="1">
                <a:solidFill>
                  <a:srgbClr val="085156"/>
                </a:solidFill>
                <a:effectLst/>
              </a:rPr>
              <a:t>živila</a:t>
            </a:r>
            <a:r>
              <a:rPr lang="en-US" b="0" i="0" dirty="0">
                <a:solidFill>
                  <a:srgbClr val="085156"/>
                </a:solidFill>
                <a:effectLst/>
              </a:rPr>
              <a:t> je </a:t>
            </a:r>
            <a:r>
              <a:rPr lang="en-US" b="0" i="0" dirty="0" err="1">
                <a:solidFill>
                  <a:srgbClr val="085156"/>
                </a:solidFill>
                <a:effectLst/>
              </a:rPr>
              <a:t>treba</a:t>
            </a:r>
            <a:r>
              <a:rPr lang="en-US" b="0" i="0" dirty="0">
                <a:solidFill>
                  <a:srgbClr val="085156"/>
                </a:solidFill>
                <a:effectLst/>
              </a:rPr>
              <a:t> </a:t>
            </a:r>
            <a:r>
              <a:rPr lang="en-US" b="0" i="0" dirty="0" err="1">
                <a:solidFill>
                  <a:srgbClr val="085156"/>
                </a:solidFill>
                <a:effectLst/>
              </a:rPr>
              <a:t>upoštevati</a:t>
            </a:r>
            <a:r>
              <a:rPr lang="en-US" b="0" i="0" dirty="0">
                <a:solidFill>
                  <a:srgbClr val="085156"/>
                </a:solidFill>
                <a:effectLst/>
              </a:rPr>
              <a:t> </a:t>
            </a:r>
            <a:r>
              <a:rPr lang="en-US" b="0" i="0" dirty="0" err="1">
                <a:solidFill>
                  <a:srgbClr val="085156"/>
                </a:solidFill>
                <a:effectLst/>
              </a:rPr>
              <a:t>veliko</a:t>
            </a:r>
            <a:r>
              <a:rPr lang="en-US" b="0" i="0" dirty="0">
                <a:solidFill>
                  <a:srgbClr val="085156"/>
                </a:solidFill>
                <a:effectLst/>
              </a:rPr>
              <a:t> </a:t>
            </a:r>
            <a:r>
              <a:rPr lang="en-US" b="0" i="0" dirty="0" err="1">
                <a:solidFill>
                  <a:srgbClr val="085156"/>
                </a:solidFill>
                <a:effectLst/>
              </a:rPr>
              <a:t>stvari</a:t>
            </a:r>
            <a:r>
              <a:rPr lang="en-US" b="0" i="0" dirty="0">
                <a:solidFill>
                  <a:srgbClr val="085156"/>
                </a:solidFill>
                <a:effectLst/>
              </a:rPr>
              <a:t>, v </a:t>
            </a:r>
            <a:r>
              <a:rPr lang="en-US" b="0" i="0" dirty="0" err="1">
                <a:solidFill>
                  <a:srgbClr val="085156"/>
                </a:solidFill>
                <a:effectLst/>
              </a:rPr>
              <a:t>tem</a:t>
            </a:r>
            <a:r>
              <a:rPr lang="en-US" b="0" i="0" dirty="0">
                <a:solidFill>
                  <a:srgbClr val="085156"/>
                </a:solidFill>
                <a:effectLst/>
              </a:rPr>
              <a:t> </a:t>
            </a:r>
            <a:r>
              <a:rPr lang="en-US" b="0" i="0" dirty="0" err="1">
                <a:solidFill>
                  <a:srgbClr val="085156"/>
                </a:solidFill>
                <a:effectLst/>
              </a:rPr>
              <a:t>modulu</a:t>
            </a:r>
            <a:r>
              <a:rPr lang="en-US" b="0" i="0" dirty="0">
                <a:solidFill>
                  <a:srgbClr val="085156"/>
                </a:solidFill>
                <a:effectLst/>
              </a:rPr>
              <a:t> pa </a:t>
            </a:r>
            <a:r>
              <a:rPr lang="en-US" b="0" i="0" dirty="0" err="1">
                <a:solidFill>
                  <a:srgbClr val="085156"/>
                </a:solidFill>
                <a:effectLst/>
              </a:rPr>
              <a:t>smo</a:t>
            </a:r>
            <a:r>
              <a:rPr lang="en-US" b="0" i="0" dirty="0">
                <a:solidFill>
                  <a:srgbClr val="085156"/>
                </a:solidFill>
                <a:effectLst/>
              </a:rPr>
              <a:t> </a:t>
            </a:r>
            <a:r>
              <a:rPr lang="en-US" b="0" i="0" dirty="0" err="1">
                <a:solidFill>
                  <a:srgbClr val="085156"/>
                </a:solidFill>
                <a:effectLst/>
              </a:rPr>
              <a:t>razčlenili</a:t>
            </a:r>
            <a:r>
              <a:rPr lang="en-US" b="0" i="0" dirty="0">
                <a:solidFill>
                  <a:srgbClr val="085156"/>
                </a:solidFill>
                <a:effectLst/>
              </a:rPr>
              <a:t> </a:t>
            </a:r>
            <a:r>
              <a:rPr lang="en-US" b="0" i="0" dirty="0" err="1">
                <a:solidFill>
                  <a:srgbClr val="085156"/>
                </a:solidFill>
                <a:effectLst/>
              </a:rPr>
              <a:t>najbolj</a:t>
            </a:r>
            <a:r>
              <a:rPr lang="en-US" b="0" i="0" dirty="0">
                <a:solidFill>
                  <a:srgbClr val="085156"/>
                </a:solidFill>
                <a:effectLst/>
              </a:rPr>
              <a:t> </a:t>
            </a:r>
            <a:r>
              <a:rPr lang="en-US" b="0" i="0" dirty="0" err="1">
                <a:solidFill>
                  <a:srgbClr val="085156"/>
                </a:solidFill>
                <a:effectLst/>
              </a:rPr>
              <a:t>priljubljene</a:t>
            </a:r>
            <a:r>
              <a:rPr lang="en-US" b="0" i="0" dirty="0">
                <a:solidFill>
                  <a:srgbClr val="085156"/>
                </a:solidFill>
                <a:effectLst/>
              </a:rPr>
              <a:t> </a:t>
            </a:r>
            <a:r>
              <a:rPr lang="en-US" b="0" i="0" dirty="0" err="1">
                <a:solidFill>
                  <a:srgbClr val="085156"/>
                </a:solidFill>
                <a:effectLst/>
              </a:rPr>
              <a:t>možnosti</a:t>
            </a:r>
            <a:r>
              <a:rPr lang="en-US" b="0" i="0" dirty="0">
                <a:solidFill>
                  <a:srgbClr val="085156"/>
                </a:solidFill>
                <a:effectLst/>
              </a:rPr>
              <a:t> in z </a:t>
            </a:r>
            <a:r>
              <a:rPr lang="en-US" b="0" i="0" dirty="0" err="1">
                <a:solidFill>
                  <a:srgbClr val="085156"/>
                </a:solidFill>
                <a:effectLst/>
              </a:rPr>
              <a:t>vami</a:t>
            </a:r>
            <a:r>
              <a:rPr lang="en-US" b="0" i="0" dirty="0">
                <a:solidFill>
                  <a:srgbClr val="085156"/>
                </a:solidFill>
                <a:effectLst/>
              </a:rPr>
              <a:t> </a:t>
            </a:r>
            <a:r>
              <a:rPr lang="en-US" b="0" i="0" dirty="0" err="1">
                <a:solidFill>
                  <a:srgbClr val="085156"/>
                </a:solidFill>
                <a:effectLst/>
              </a:rPr>
              <a:t>delili</a:t>
            </a:r>
            <a:r>
              <a:rPr lang="en-US" b="0" i="0" dirty="0">
                <a:solidFill>
                  <a:srgbClr val="085156"/>
                </a:solidFill>
                <a:effectLst/>
              </a:rPr>
              <a:t> </a:t>
            </a:r>
            <a:r>
              <a:rPr lang="en-US" b="0" i="0" dirty="0" err="1">
                <a:solidFill>
                  <a:srgbClr val="085156"/>
                </a:solidFill>
                <a:effectLst/>
              </a:rPr>
              <a:t>nekaj</a:t>
            </a:r>
            <a:r>
              <a:rPr lang="en-US" b="0" i="0" dirty="0">
                <a:solidFill>
                  <a:srgbClr val="085156"/>
                </a:solidFill>
                <a:effectLst/>
              </a:rPr>
              <a:t> </a:t>
            </a:r>
            <a:r>
              <a:rPr lang="en-US" b="0" i="0" dirty="0" err="1">
                <a:solidFill>
                  <a:srgbClr val="085156"/>
                </a:solidFill>
                <a:effectLst/>
              </a:rPr>
              <a:t>informacij</a:t>
            </a:r>
            <a:r>
              <a:rPr lang="en-US" b="0" i="0" dirty="0">
                <a:solidFill>
                  <a:srgbClr val="085156"/>
                </a:solidFill>
                <a:effectLst/>
              </a:rPr>
              <a:t>, ki </a:t>
            </a:r>
            <a:r>
              <a:rPr lang="en-US" b="0" i="0" dirty="0" err="1">
                <a:solidFill>
                  <a:srgbClr val="085156"/>
                </a:solidFill>
                <a:effectLst/>
              </a:rPr>
              <a:t>vam</a:t>
            </a:r>
            <a:r>
              <a:rPr lang="en-US" b="0" i="0" dirty="0">
                <a:solidFill>
                  <a:srgbClr val="085156"/>
                </a:solidFill>
                <a:effectLst/>
              </a:rPr>
              <a:t> </a:t>
            </a:r>
            <a:r>
              <a:rPr lang="en-US" b="0" i="0" dirty="0" err="1">
                <a:solidFill>
                  <a:srgbClr val="085156"/>
                </a:solidFill>
                <a:effectLst/>
              </a:rPr>
              <a:t>bodo</a:t>
            </a:r>
            <a:r>
              <a:rPr lang="en-US" b="0" i="0" dirty="0">
                <a:solidFill>
                  <a:srgbClr val="085156"/>
                </a:solidFill>
                <a:effectLst/>
              </a:rPr>
              <a:t> </a:t>
            </a:r>
            <a:r>
              <a:rPr lang="en-US" b="0" i="0" dirty="0" err="1">
                <a:solidFill>
                  <a:srgbClr val="085156"/>
                </a:solidFill>
                <a:effectLst/>
              </a:rPr>
              <a:t>pomagale</a:t>
            </a:r>
            <a:r>
              <a:rPr lang="en-US" b="0" i="0" dirty="0">
                <a:solidFill>
                  <a:srgbClr val="085156"/>
                </a:solidFill>
                <a:effectLst/>
              </a:rPr>
              <a:t> </a:t>
            </a:r>
            <a:r>
              <a:rPr lang="en-US" b="0" i="0" dirty="0" err="1">
                <a:solidFill>
                  <a:srgbClr val="085156"/>
                </a:solidFill>
                <a:effectLst/>
              </a:rPr>
              <a:t>sprejeti</a:t>
            </a:r>
            <a:r>
              <a:rPr lang="en-US" b="0" i="0" dirty="0">
                <a:solidFill>
                  <a:srgbClr val="085156"/>
                </a:solidFill>
                <a:effectLst/>
              </a:rPr>
              <a:t> </a:t>
            </a:r>
            <a:r>
              <a:rPr lang="en-US" b="0" i="0" dirty="0" err="1">
                <a:solidFill>
                  <a:srgbClr val="085156"/>
                </a:solidFill>
                <a:effectLst/>
              </a:rPr>
              <a:t>bolj</a:t>
            </a:r>
            <a:r>
              <a:rPr lang="en-US" b="0" i="0" dirty="0">
                <a:solidFill>
                  <a:srgbClr val="085156"/>
                </a:solidFill>
                <a:effectLst/>
              </a:rPr>
              <a:t> </a:t>
            </a:r>
            <a:r>
              <a:rPr lang="en-US" b="0" i="0" dirty="0" err="1">
                <a:solidFill>
                  <a:srgbClr val="085156"/>
                </a:solidFill>
                <a:effectLst/>
              </a:rPr>
              <a:t>utemeljeno</a:t>
            </a:r>
            <a:r>
              <a:rPr lang="en-US" b="0" i="0" dirty="0">
                <a:solidFill>
                  <a:srgbClr val="085156"/>
                </a:solidFill>
                <a:effectLst/>
              </a:rPr>
              <a:t> </a:t>
            </a:r>
            <a:r>
              <a:rPr lang="en-US" b="0" i="0" dirty="0" err="1">
                <a:solidFill>
                  <a:srgbClr val="085156"/>
                </a:solidFill>
                <a:effectLst/>
              </a:rPr>
              <a:t>odločitev</a:t>
            </a:r>
            <a:r>
              <a:rPr lang="en-US" b="0" i="0" dirty="0">
                <a:solidFill>
                  <a:srgbClr val="085156"/>
                </a:solidFill>
                <a:effectLst/>
              </a:rPr>
              <a:t> o </a:t>
            </a:r>
            <a:r>
              <a:rPr lang="en-US" b="0" i="0" dirty="0" err="1">
                <a:solidFill>
                  <a:srgbClr val="085156"/>
                </a:solidFill>
                <a:effectLst/>
              </a:rPr>
              <a:t>tem</a:t>
            </a:r>
            <a:r>
              <a:rPr lang="en-US" b="0" i="0" dirty="0">
                <a:solidFill>
                  <a:srgbClr val="085156"/>
                </a:solidFill>
                <a:effectLst/>
              </a:rPr>
              <a:t>, </a:t>
            </a:r>
            <a:r>
              <a:rPr lang="en-US" b="0" i="0" dirty="0" err="1">
                <a:solidFill>
                  <a:srgbClr val="085156"/>
                </a:solidFill>
                <a:effectLst/>
              </a:rPr>
              <a:t>kaj</a:t>
            </a:r>
            <a:r>
              <a:rPr lang="en-US" b="0" i="0" dirty="0">
                <a:solidFill>
                  <a:srgbClr val="085156"/>
                </a:solidFill>
                <a:effectLst/>
              </a:rPr>
              <a:t> je </a:t>
            </a:r>
            <a:r>
              <a:rPr lang="en-US" b="0" i="0" dirty="0" err="1">
                <a:solidFill>
                  <a:srgbClr val="085156"/>
                </a:solidFill>
                <a:effectLst/>
              </a:rPr>
              <a:t>najboljše</a:t>
            </a:r>
            <a:r>
              <a:rPr lang="en-US" b="0" i="0" dirty="0">
                <a:solidFill>
                  <a:srgbClr val="085156"/>
                </a:solidFill>
                <a:effectLst/>
              </a:rPr>
              <a:t> za </a:t>
            </a:r>
            <a:r>
              <a:rPr lang="en-US" b="0" i="0" dirty="0" err="1">
                <a:solidFill>
                  <a:srgbClr val="085156"/>
                </a:solidFill>
                <a:effectLst/>
              </a:rPr>
              <a:t>vaše</a:t>
            </a:r>
            <a:r>
              <a:rPr lang="en-US" b="0" i="0" dirty="0">
                <a:solidFill>
                  <a:srgbClr val="085156"/>
                </a:solidFill>
                <a:effectLst/>
              </a:rPr>
              <a:t> </a:t>
            </a:r>
            <a:r>
              <a:rPr lang="en-US" b="0" i="0" dirty="0" err="1">
                <a:solidFill>
                  <a:srgbClr val="085156"/>
                </a:solidFill>
                <a:effectLst/>
              </a:rPr>
              <a:t>podjetje</a:t>
            </a:r>
            <a:r>
              <a:rPr lang="en-US" b="0" i="0" dirty="0">
                <a:solidFill>
                  <a:srgbClr val="085156"/>
                </a:solidFill>
                <a:effectLst/>
              </a:rPr>
              <a:t>.</a:t>
            </a:r>
            <a:br>
              <a:rPr lang="en-US" dirty="0">
                <a:solidFill>
                  <a:srgbClr val="085156"/>
                </a:solidFill>
              </a:rPr>
            </a:br>
            <a:endParaRPr lang="en-IE" dirty="0">
              <a:solidFill>
                <a:srgbClr val="085156"/>
              </a:solidFill>
            </a:endParaRPr>
          </a:p>
          <a:p>
            <a:pPr algn="l"/>
            <a:endParaRPr lang="en-IE" dirty="0"/>
          </a:p>
        </p:txBody>
      </p:sp>
      <p:pic>
        <p:nvPicPr>
          <p:cNvPr id="6" name="Picture Placeholder 5" descr="Tray of takeaway coffees">
            <a:extLst>
              <a:ext uri="{FF2B5EF4-FFF2-40B4-BE49-F238E27FC236}">
                <a16:creationId xmlns:a16="http://schemas.microsoft.com/office/drawing/2014/main" id="{215D9DFE-4352-4BCF-9618-C63546EFD0A2}"/>
              </a:ext>
            </a:extLst>
          </p:cNvPr>
          <p:cNvPicPr>
            <a:picLocks noGrp="1" noChangeAspect="1"/>
          </p:cNvPicPr>
          <p:nvPr>
            <p:ph type="pic" sz="quarter" idx="18"/>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39086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gital rendering of a virus formation">
            <a:extLst>
              <a:ext uri="{FF2B5EF4-FFF2-40B4-BE49-F238E27FC236}">
                <a16:creationId xmlns:a16="http://schemas.microsoft.com/office/drawing/2014/main" id="{A57C9557-E3FF-46F4-A0D1-F5EE87DC0D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4782" y="127672"/>
            <a:ext cx="4623630" cy="1881571"/>
          </a:xfrm>
          <a:prstGeom prst="rect">
            <a:avLst/>
          </a:prstGeom>
          <a:ln>
            <a:noFill/>
          </a:ln>
          <a:effectLst>
            <a:softEdge rad="112500"/>
          </a:effectLst>
        </p:spPr>
      </p:pic>
      <p:sp>
        <p:nvSpPr>
          <p:cNvPr id="2" name="Text Placeholder 1">
            <a:extLst>
              <a:ext uri="{FF2B5EF4-FFF2-40B4-BE49-F238E27FC236}">
                <a16:creationId xmlns:a16="http://schemas.microsoft.com/office/drawing/2014/main" id="{8DAACE92-4AD9-4FD8-B33B-ADD8E6F835D6}"/>
              </a:ext>
            </a:extLst>
          </p:cNvPr>
          <p:cNvSpPr>
            <a:spLocks noGrp="1"/>
          </p:cNvSpPr>
          <p:nvPr>
            <p:ph type="body" sz="quarter" idx="19"/>
          </p:nvPr>
        </p:nvSpPr>
        <p:spPr>
          <a:xfrm>
            <a:off x="2842161" y="848254"/>
            <a:ext cx="3823334" cy="1160989"/>
          </a:xfrm>
        </p:spPr>
        <p:txBody>
          <a:bodyPr/>
          <a:lstStyle/>
          <a:p>
            <a:r>
              <a:rPr lang="sl-SI" b="1" dirty="0"/>
              <a:t>Zapuščina Covida</a:t>
            </a:r>
            <a:endParaRPr lang="en-IE" b="1" dirty="0"/>
          </a:p>
        </p:txBody>
      </p:sp>
      <p:sp>
        <p:nvSpPr>
          <p:cNvPr id="3" name="Text Placeholder 2">
            <a:extLst>
              <a:ext uri="{FF2B5EF4-FFF2-40B4-BE49-F238E27FC236}">
                <a16:creationId xmlns:a16="http://schemas.microsoft.com/office/drawing/2014/main" id="{79264A9A-F1E7-4475-A365-08B37518397D}"/>
              </a:ext>
            </a:extLst>
          </p:cNvPr>
          <p:cNvSpPr>
            <a:spLocks noGrp="1"/>
          </p:cNvSpPr>
          <p:nvPr>
            <p:ph type="body" sz="quarter" idx="20"/>
          </p:nvPr>
        </p:nvSpPr>
        <p:spPr>
          <a:xfrm>
            <a:off x="339046" y="2256777"/>
            <a:ext cx="11209365" cy="4010459"/>
          </a:xfrm>
        </p:spPr>
        <p:txBody>
          <a:bodyPr/>
          <a:lstStyle/>
          <a:p>
            <a:pPr algn="just"/>
            <a:r>
              <a:rPr lang="en-US" b="0" i="0" dirty="0">
                <a:solidFill>
                  <a:srgbClr val="085156"/>
                </a:solidFill>
                <a:effectLst/>
              </a:rPr>
              <a:t>V </a:t>
            </a:r>
            <a:r>
              <a:rPr lang="en-US" b="0" i="0" dirty="0" err="1">
                <a:solidFill>
                  <a:srgbClr val="085156"/>
                </a:solidFill>
                <a:effectLst/>
              </a:rPr>
              <a:t>zadnjih</a:t>
            </a:r>
            <a:r>
              <a:rPr lang="en-US" b="0" i="0" dirty="0">
                <a:solidFill>
                  <a:srgbClr val="085156"/>
                </a:solidFill>
                <a:effectLst/>
              </a:rPr>
              <a:t> </a:t>
            </a:r>
            <a:r>
              <a:rPr lang="en-US" b="0" i="0" dirty="0" err="1">
                <a:solidFill>
                  <a:srgbClr val="085156"/>
                </a:solidFill>
                <a:effectLst/>
              </a:rPr>
              <a:t>letih</a:t>
            </a:r>
            <a:r>
              <a:rPr lang="en-US" b="0" i="0" dirty="0">
                <a:solidFill>
                  <a:srgbClr val="085156"/>
                </a:solidFill>
                <a:effectLst/>
              </a:rPr>
              <a:t> </a:t>
            </a:r>
            <a:r>
              <a:rPr lang="en-US" b="0" i="0" dirty="0" err="1">
                <a:solidFill>
                  <a:srgbClr val="085156"/>
                </a:solidFill>
                <a:effectLst/>
              </a:rPr>
              <a:t>smo</a:t>
            </a:r>
            <a:r>
              <a:rPr lang="en-US" b="0" i="0" dirty="0">
                <a:solidFill>
                  <a:srgbClr val="085156"/>
                </a:solidFill>
                <a:effectLst/>
              </a:rPr>
              <a:t> </a:t>
            </a:r>
            <a:r>
              <a:rPr lang="en-US" b="0" i="0" dirty="0" err="1">
                <a:solidFill>
                  <a:srgbClr val="085156"/>
                </a:solidFill>
                <a:effectLst/>
              </a:rPr>
              <a:t>bili</a:t>
            </a:r>
            <a:r>
              <a:rPr lang="en-US" b="0" i="0" dirty="0">
                <a:solidFill>
                  <a:srgbClr val="085156"/>
                </a:solidFill>
                <a:effectLst/>
              </a:rPr>
              <a:t> </a:t>
            </a:r>
            <a:r>
              <a:rPr lang="en-US" b="0" i="0" dirty="0" err="1">
                <a:solidFill>
                  <a:srgbClr val="085156"/>
                </a:solidFill>
                <a:effectLst/>
              </a:rPr>
              <a:t>priča</a:t>
            </a:r>
            <a:r>
              <a:rPr lang="en-US" b="0" i="0" dirty="0">
                <a:solidFill>
                  <a:srgbClr val="085156"/>
                </a:solidFill>
                <a:effectLst/>
              </a:rPr>
              <a:t> </a:t>
            </a:r>
            <a:r>
              <a:rPr lang="en-US" b="0" i="0" dirty="0" err="1">
                <a:solidFill>
                  <a:srgbClr val="085156"/>
                </a:solidFill>
                <a:effectLst/>
              </a:rPr>
              <a:t>velikemu</a:t>
            </a:r>
            <a:r>
              <a:rPr lang="en-US" b="0" i="0" dirty="0">
                <a:solidFill>
                  <a:srgbClr val="085156"/>
                </a:solidFill>
                <a:effectLst/>
              </a:rPr>
              <a:t> </a:t>
            </a:r>
            <a:r>
              <a:rPr lang="en-US" b="0" i="0" dirty="0" err="1">
                <a:solidFill>
                  <a:srgbClr val="085156"/>
                </a:solidFill>
                <a:effectLst/>
              </a:rPr>
              <a:t>napredku</a:t>
            </a:r>
            <a:r>
              <a:rPr lang="en-US" b="0" i="0" dirty="0">
                <a:solidFill>
                  <a:srgbClr val="085156"/>
                </a:solidFill>
                <a:effectLst/>
              </a:rPr>
              <a:t> </a:t>
            </a:r>
            <a:r>
              <a:rPr lang="en-US" b="0" i="0" dirty="0" err="1">
                <a:solidFill>
                  <a:srgbClr val="085156"/>
                </a:solidFill>
                <a:effectLst/>
              </a:rPr>
              <a:t>pri</a:t>
            </a:r>
            <a:r>
              <a:rPr lang="en-US" b="0" i="0" dirty="0">
                <a:solidFill>
                  <a:srgbClr val="085156"/>
                </a:solidFill>
                <a:effectLst/>
              </a:rPr>
              <a:t> </a:t>
            </a:r>
            <a:r>
              <a:rPr lang="en-US" b="0" i="0" dirty="0" err="1">
                <a:solidFill>
                  <a:srgbClr val="085156"/>
                </a:solidFill>
                <a:effectLst/>
              </a:rPr>
              <a:t>prizadevanjih</a:t>
            </a:r>
            <a:r>
              <a:rPr lang="en-US" b="0" i="0" dirty="0">
                <a:solidFill>
                  <a:srgbClr val="085156"/>
                </a:solidFill>
                <a:effectLst/>
              </a:rPr>
              <a:t> za </a:t>
            </a:r>
            <a:r>
              <a:rPr lang="en-US" b="1" i="0" dirty="0" err="1">
                <a:solidFill>
                  <a:srgbClr val="085156"/>
                </a:solidFill>
                <a:effectLst/>
              </a:rPr>
              <a:t>zmanjšanje</a:t>
            </a:r>
            <a:r>
              <a:rPr lang="en-US" b="1" i="0" dirty="0">
                <a:solidFill>
                  <a:srgbClr val="085156"/>
                </a:solidFill>
                <a:effectLst/>
              </a:rPr>
              <a:t> </a:t>
            </a:r>
            <a:r>
              <a:rPr lang="sl-SI" b="1" i="0" dirty="0">
                <a:solidFill>
                  <a:srgbClr val="085156"/>
                </a:solidFill>
                <a:effectLst/>
              </a:rPr>
              <a:t>uporabe</a:t>
            </a:r>
            <a:r>
              <a:rPr lang="en-US" b="1" i="0" dirty="0">
                <a:solidFill>
                  <a:srgbClr val="085156"/>
                </a:solidFill>
                <a:effectLst/>
              </a:rPr>
              <a:t> </a:t>
            </a:r>
            <a:r>
              <a:rPr lang="en-US" b="1" i="0" dirty="0" err="1">
                <a:solidFill>
                  <a:srgbClr val="085156"/>
                </a:solidFill>
                <a:effectLst/>
              </a:rPr>
              <a:t>izdelkov</a:t>
            </a:r>
            <a:r>
              <a:rPr lang="en-US" b="1" i="0" dirty="0">
                <a:solidFill>
                  <a:srgbClr val="085156"/>
                </a:solidFill>
                <a:effectLst/>
              </a:rPr>
              <a:t> za </a:t>
            </a:r>
            <a:r>
              <a:rPr lang="en-US" b="1" i="0" dirty="0" err="1">
                <a:solidFill>
                  <a:srgbClr val="085156"/>
                </a:solidFill>
                <a:effectLst/>
              </a:rPr>
              <a:t>enkratno</a:t>
            </a:r>
            <a:r>
              <a:rPr lang="en-US" b="1" i="0" dirty="0">
                <a:solidFill>
                  <a:srgbClr val="085156"/>
                </a:solidFill>
                <a:effectLst/>
              </a:rPr>
              <a:t> </a:t>
            </a:r>
            <a:r>
              <a:rPr lang="en-US" b="1" i="0" dirty="0" err="1">
                <a:solidFill>
                  <a:srgbClr val="085156"/>
                </a:solidFill>
                <a:effectLst/>
              </a:rPr>
              <a:t>uporabo</a:t>
            </a:r>
            <a:r>
              <a:rPr lang="en-US" b="0" i="0" dirty="0">
                <a:solidFill>
                  <a:srgbClr val="085156"/>
                </a:solidFill>
                <a:effectLst/>
              </a:rPr>
              <a:t> v </a:t>
            </a:r>
            <a:r>
              <a:rPr lang="en-US" b="0" i="0" dirty="0" err="1">
                <a:solidFill>
                  <a:srgbClr val="085156"/>
                </a:solidFill>
                <a:effectLst/>
              </a:rPr>
              <a:t>sektorju</a:t>
            </a:r>
            <a:r>
              <a:rPr lang="en-US" b="0" i="0" dirty="0">
                <a:solidFill>
                  <a:srgbClr val="085156"/>
                </a:solidFill>
                <a:effectLst/>
              </a:rPr>
              <a:t> </a:t>
            </a:r>
            <a:r>
              <a:rPr lang="en-US" b="0" i="0" dirty="0" err="1">
                <a:solidFill>
                  <a:srgbClr val="085156"/>
                </a:solidFill>
                <a:effectLst/>
              </a:rPr>
              <a:t>gostinskih</a:t>
            </a:r>
            <a:r>
              <a:rPr lang="en-US" b="0" i="0" dirty="0">
                <a:solidFill>
                  <a:srgbClr val="085156"/>
                </a:solidFill>
                <a:effectLst/>
              </a:rPr>
              <a:t> </a:t>
            </a:r>
            <a:r>
              <a:rPr lang="en-US" b="0" i="0" dirty="0" err="1">
                <a:solidFill>
                  <a:srgbClr val="085156"/>
                </a:solidFill>
                <a:effectLst/>
              </a:rPr>
              <a:t>storitev</a:t>
            </a:r>
            <a:r>
              <a:rPr lang="en-US" b="0" i="0" dirty="0">
                <a:solidFill>
                  <a:srgbClr val="085156"/>
                </a:solidFill>
                <a:effectLst/>
              </a:rPr>
              <a:t> in </a:t>
            </a:r>
            <a:r>
              <a:rPr lang="en-US" b="0" i="0" dirty="0" err="1">
                <a:solidFill>
                  <a:srgbClr val="085156"/>
                </a:solidFill>
                <a:effectLst/>
              </a:rPr>
              <a:t>vse</a:t>
            </a:r>
            <a:r>
              <a:rPr lang="en-US" b="0" i="0" dirty="0">
                <a:solidFill>
                  <a:srgbClr val="085156"/>
                </a:solidFill>
                <a:effectLst/>
              </a:rPr>
              <a:t> </a:t>
            </a:r>
            <a:r>
              <a:rPr lang="en-US" b="0" i="0" dirty="0" err="1">
                <a:solidFill>
                  <a:srgbClr val="085156"/>
                </a:solidFill>
                <a:effectLst/>
              </a:rPr>
              <a:t>večji</a:t>
            </a:r>
            <a:r>
              <a:rPr lang="en-US" b="0" i="0" dirty="0">
                <a:solidFill>
                  <a:srgbClr val="085156"/>
                </a:solidFill>
                <a:effectLst/>
              </a:rPr>
              <a:t> </a:t>
            </a:r>
            <a:r>
              <a:rPr lang="en-US" b="0" i="0" dirty="0" err="1">
                <a:solidFill>
                  <a:srgbClr val="085156"/>
                </a:solidFill>
                <a:effectLst/>
              </a:rPr>
              <a:t>ozaveščenosti</a:t>
            </a:r>
            <a:r>
              <a:rPr lang="en-US" b="0" i="0" dirty="0">
                <a:solidFill>
                  <a:srgbClr val="085156"/>
                </a:solidFill>
                <a:effectLst/>
              </a:rPr>
              <a:t> o </a:t>
            </a:r>
            <a:r>
              <a:rPr lang="en-US" b="0" i="0" dirty="0" err="1">
                <a:solidFill>
                  <a:srgbClr val="085156"/>
                </a:solidFill>
                <a:effectLst/>
              </a:rPr>
              <a:t>vplivu</a:t>
            </a:r>
            <a:r>
              <a:rPr lang="en-US" b="0" i="0" dirty="0">
                <a:solidFill>
                  <a:srgbClr val="085156"/>
                </a:solidFill>
                <a:effectLst/>
              </a:rPr>
              <a:t> </a:t>
            </a:r>
            <a:r>
              <a:rPr lang="en-US" b="0" i="0" dirty="0" err="1">
                <a:solidFill>
                  <a:srgbClr val="085156"/>
                </a:solidFill>
                <a:effectLst/>
              </a:rPr>
              <a:t>količine</a:t>
            </a:r>
            <a:r>
              <a:rPr lang="en-US" b="0" i="0" dirty="0">
                <a:solidFill>
                  <a:srgbClr val="085156"/>
                </a:solidFill>
                <a:effectLst/>
              </a:rPr>
              <a:t> </a:t>
            </a:r>
            <a:r>
              <a:rPr lang="en-US" b="0" i="0" dirty="0" err="1">
                <a:solidFill>
                  <a:srgbClr val="085156"/>
                </a:solidFill>
                <a:effectLst/>
              </a:rPr>
              <a:t>odpadne</a:t>
            </a:r>
            <a:r>
              <a:rPr lang="en-US" b="0" i="0" dirty="0">
                <a:solidFill>
                  <a:srgbClr val="085156"/>
                </a:solidFill>
                <a:effectLst/>
              </a:rPr>
              <a:t> </a:t>
            </a:r>
            <a:r>
              <a:rPr lang="en-US" b="0" i="0" dirty="0" err="1">
                <a:solidFill>
                  <a:srgbClr val="085156"/>
                </a:solidFill>
                <a:effectLst/>
              </a:rPr>
              <a:t>embalaže</a:t>
            </a:r>
            <a:r>
              <a:rPr lang="en-US" b="0" i="0" dirty="0">
                <a:solidFill>
                  <a:srgbClr val="085156"/>
                </a:solidFill>
                <a:effectLst/>
              </a:rPr>
              <a:t>, ki </a:t>
            </a:r>
            <a:r>
              <a:rPr lang="en-US" b="0" i="0" dirty="0" err="1">
                <a:solidFill>
                  <a:srgbClr val="085156"/>
                </a:solidFill>
                <a:effectLst/>
              </a:rPr>
              <a:t>nastaja</a:t>
            </a:r>
            <a:r>
              <a:rPr lang="en-US" b="0" i="0" dirty="0">
                <a:solidFill>
                  <a:srgbClr val="085156"/>
                </a:solidFill>
                <a:effectLst/>
              </a:rPr>
              <a:t> v </a:t>
            </a:r>
            <a:r>
              <a:rPr lang="en-US" b="0" i="0" dirty="0" err="1">
                <a:solidFill>
                  <a:srgbClr val="085156"/>
                </a:solidFill>
                <a:effectLst/>
              </a:rPr>
              <a:t>naši</a:t>
            </a:r>
            <a:r>
              <a:rPr lang="en-US" b="0" i="0" dirty="0">
                <a:solidFill>
                  <a:srgbClr val="085156"/>
                </a:solidFill>
                <a:effectLst/>
              </a:rPr>
              <a:t> </a:t>
            </a:r>
            <a:r>
              <a:rPr lang="en-US" b="0" i="0" dirty="0" err="1">
                <a:solidFill>
                  <a:srgbClr val="085156"/>
                </a:solidFill>
                <a:effectLst/>
              </a:rPr>
              <a:t>industriji</a:t>
            </a:r>
            <a:r>
              <a:rPr lang="en-US" b="0" i="0" dirty="0">
                <a:solidFill>
                  <a:srgbClr val="085156"/>
                </a:solidFill>
                <a:effectLst/>
              </a:rPr>
              <a:t> (</a:t>
            </a:r>
            <a:r>
              <a:rPr lang="en-US" b="0" i="0" dirty="0" err="1">
                <a:solidFill>
                  <a:srgbClr val="085156"/>
                </a:solidFill>
                <a:effectLst/>
              </a:rPr>
              <a:t>velik</a:t>
            </a:r>
            <a:r>
              <a:rPr lang="en-US" b="0" i="0" dirty="0">
                <a:solidFill>
                  <a:srgbClr val="085156"/>
                </a:solidFill>
                <a:effectLst/>
              </a:rPr>
              <a:t> </a:t>
            </a:r>
            <a:r>
              <a:rPr lang="en-US" b="0" i="0" dirty="0" err="1">
                <a:solidFill>
                  <a:srgbClr val="085156"/>
                </a:solidFill>
                <a:effectLst/>
              </a:rPr>
              <a:t>napredek</a:t>
            </a:r>
            <a:r>
              <a:rPr lang="en-US" b="0" i="0" dirty="0">
                <a:solidFill>
                  <a:srgbClr val="085156"/>
                </a:solidFill>
                <a:effectLst/>
              </a:rPr>
              <a:t> je </a:t>
            </a:r>
            <a:r>
              <a:rPr lang="en-US" b="0" i="0" dirty="0" err="1">
                <a:solidFill>
                  <a:srgbClr val="085156"/>
                </a:solidFill>
                <a:effectLst/>
              </a:rPr>
              <a:t>bil</a:t>
            </a:r>
            <a:r>
              <a:rPr lang="en-US" b="0" i="0" dirty="0">
                <a:solidFill>
                  <a:srgbClr val="085156"/>
                </a:solidFill>
                <a:effectLst/>
              </a:rPr>
              <a:t> </a:t>
            </a:r>
            <a:r>
              <a:rPr lang="en-US" b="0" i="0" dirty="0" err="1">
                <a:solidFill>
                  <a:srgbClr val="085156"/>
                </a:solidFill>
                <a:effectLst/>
              </a:rPr>
              <a:t>dosežen</a:t>
            </a:r>
            <a:r>
              <a:rPr lang="en-US" b="0" i="0" dirty="0">
                <a:solidFill>
                  <a:srgbClr val="085156"/>
                </a:solidFill>
                <a:effectLst/>
              </a:rPr>
              <a:t> </a:t>
            </a:r>
            <a:r>
              <a:rPr lang="en-US" b="0" i="0" dirty="0" err="1">
                <a:solidFill>
                  <a:srgbClr val="085156"/>
                </a:solidFill>
                <a:effectLst/>
              </a:rPr>
              <a:t>zlasti</a:t>
            </a:r>
            <a:r>
              <a:rPr lang="en-US" b="0" i="0" dirty="0">
                <a:solidFill>
                  <a:srgbClr val="085156"/>
                </a:solidFill>
                <a:effectLst/>
              </a:rPr>
              <a:t> </a:t>
            </a:r>
            <a:r>
              <a:rPr lang="en-US" b="0" i="0" dirty="0" err="1">
                <a:solidFill>
                  <a:srgbClr val="085156"/>
                </a:solidFill>
                <a:effectLst/>
              </a:rPr>
              <a:t>pri</a:t>
            </a:r>
            <a:r>
              <a:rPr lang="en-US" b="0" i="0" dirty="0">
                <a:solidFill>
                  <a:srgbClr val="085156"/>
                </a:solidFill>
                <a:effectLst/>
              </a:rPr>
              <a:t> </a:t>
            </a:r>
            <a:r>
              <a:rPr lang="en-US" b="0" i="0" dirty="0" err="1">
                <a:solidFill>
                  <a:srgbClr val="085156"/>
                </a:solidFill>
                <a:effectLst/>
              </a:rPr>
              <a:t>uporabi</a:t>
            </a:r>
            <a:r>
              <a:rPr lang="en-US" b="0" i="0" dirty="0">
                <a:solidFill>
                  <a:srgbClr val="085156"/>
                </a:solidFill>
                <a:effectLst/>
              </a:rPr>
              <a:t> </a:t>
            </a:r>
            <a:r>
              <a:rPr lang="en-US" b="0" i="0" dirty="0" err="1">
                <a:solidFill>
                  <a:srgbClr val="085156"/>
                </a:solidFill>
                <a:effectLst/>
              </a:rPr>
              <a:t>skodelic</a:t>
            </a:r>
            <a:r>
              <a:rPr lang="en-US" b="0" i="0" dirty="0">
                <a:solidFill>
                  <a:srgbClr val="085156"/>
                </a:solidFill>
                <a:effectLst/>
              </a:rPr>
              <a:t> za </a:t>
            </a:r>
            <a:r>
              <a:rPr lang="en-US" b="0" i="0" dirty="0" err="1">
                <a:solidFill>
                  <a:srgbClr val="085156"/>
                </a:solidFill>
                <a:effectLst/>
              </a:rPr>
              <a:t>kavo</a:t>
            </a:r>
            <a:r>
              <a:rPr lang="en-US" b="0" i="0" dirty="0">
                <a:solidFill>
                  <a:srgbClr val="085156"/>
                </a:solidFill>
                <a:effectLst/>
              </a:rPr>
              <a:t> za </a:t>
            </a:r>
            <a:r>
              <a:rPr lang="en-US" b="0" i="0" dirty="0" err="1">
                <a:solidFill>
                  <a:srgbClr val="085156"/>
                </a:solidFill>
                <a:effectLst/>
              </a:rPr>
              <a:t>večkratno</a:t>
            </a:r>
            <a:r>
              <a:rPr lang="en-US" b="0" i="0" dirty="0">
                <a:solidFill>
                  <a:srgbClr val="085156"/>
                </a:solidFill>
                <a:effectLst/>
              </a:rPr>
              <a:t> </a:t>
            </a:r>
            <a:r>
              <a:rPr lang="en-US" b="0" i="0" dirty="0" err="1">
                <a:solidFill>
                  <a:srgbClr val="085156"/>
                </a:solidFill>
                <a:effectLst/>
              </a:rPr>
              <a:t>uporabo</a:t>
            </a:r>
            <a:r>
              <a:rPr lang="en-US" b="0" i="0" dirty="0">
                <a:solidFill>
                  <a:srgbClr val="085156"/>
                </a:solidFill>
                <a:effectLst/>
              </a:rPr>
              <a:t>). </a:t>
            </a:r>
          </a:p>
          <a:p>
            <a:pPr algn="just"/>
            <a:r>
              <a:rPr lang="en-US" b="0" i="0" dirty="0">
                <a:solidFill>
                  <a:srgbClr val="085156"/>
                </a:solidFill>
                <a:effectLst/>
              </a:rPr>
              <a:t>Po </a:t>
            </a:r>
            <a:r>
              <a:rPr lang="sl-SI" b="0" i="0" dirty="0">
                <a:solidFill>
                  <a:srgbClr val="085156"/>
                </a:solidFill>
                <a:effectLst/>
              </a:rPr>
              <a:t>pojavu </a:t>
            </a:r>
            <a:r>
              <a:rPr lang="en-US" b="0" i="0" dirty="0">
                <a:solidFill>
                  <a:srgbClr val="085156"/>
                </a:solidFill>
                <a:effectLst/>
              </a:rPr>
              <a:t>Covid</a:t>
            </a:r>
            <a:r>
              <a:rPr lang="sl-SI" b="0" i="0" dirty="0">
                <a:solidFill>
                  <a:srgbClr val="085156"/>
                </a:solidFill>
                <a:effectLst/>
              </a:rPr>
              <a:t>a</a:t>
            </a:r>
            <a:r>
              <a:rPr lang="en-US" b="0" i="0" dirty="0">
                <a:solidFill>
                  <a:srgbClr val="085156"/>
                </a:solidFill>
                <a:effectLst/>
              </a:rPr>
              <a:t> </a:t>
            </a:r>
            <a:r>
              <a:rPr lang="en-US" b="0" i="0" dirty="0" err="1">
                <a:solidFill>
                  <a:srgbClr val="085156"/>
                </a:solidFill>
                <a:effectLst/>
              </a:rPr>
              <a:t>smo</a:t>
            </a:r>
            <a:r>
              <a:rPr lang="en-US" b="0" i="0" dirty="0">
                <a:solidFill>
                  <a:srgbClr val="085156"/>
                </a:solidFill>
                <a:effectLst/>
              </a:rPr>
              <a:t> </a:t>
            </a:r>
            <a:r>
              <a:rPr lang="en-US" b="0" i="0" dirty="0" err="1">
                <a:solidFill>
                  <a:srgbClr val="085156"/>
                </a:solidFill>
                <a:effectLst/>
              </a:rPr>
              <a:t>žal</a:t>
            </a:r>
            <a:r>
              <a:rPr lang="en-US" b="0" i="0" dirty="0">
                <a:solidFill>
                  <a:srgbClr val="085156"/>
                </a:solidFill>
                <a:effectLst/>
              </a:rPr>
              <a:t> </a:t>
            </a:r>
            <a:r>
              <a:rPr lang="en-US" b="0" i="0" dirty="0" err="1">
                <a:solidFill>
                  <a:srgbClr val="085156"/>
                </a:solidFill>
                <a:effectLst/>
              </a:rPr>
              <a:t>spet</a:t>
            </a:r>
            <a:r>
              <a:rPr lang="en-US" b="0" i="0" dirty="0">
                <a:solidFill>
                  <a:srgbClr val="085156"/>
                </a:solidFill>
                <a:effectLst/>
              </a:rPr>
              <a:t> </a:t>
            </a:r>
            <a:r>
              <a:rPr lang="en-US" b="0" i="0" dirty="0" err="1">
                <a:solidFill>
                  <a:srgbClr val="085156"/>
                </a:solidFill>
                <a:effectLst/>
              </a:rPr>
              <a:t>priča</a:t>
            </a:r>
            <a:r>
              <a:rPr lang="en-US" b="0" i="0" dirty="0">
                <a:solidFill>
                  <a:srgbClr val="085156"/>
                </a:solidFill>
                <a:effectLst/>
              </a:rPr>
              <a:t> </a:t>
            </a:r>
            <a:r>
              <a:rPr lang="en-US" b="1" i="0" dirty="0" err="1">
                <a:solidFill>
                  <a:srgbClr val="085156"/>
                </a:solidFill>
                <a:effectLst/>
              </a:rPr>
              <a:t>velikemu</a:t>
            </a:r>
            <a:r>
              <a:rPr lang="en-US" b="1" i="0" dirty="0">
                <a:solidFill>
                  <a:srgbClr val="085156"/>
                </a:solidFill>
                <a:effectLst/>
              </a:rPr>
              <a:t> </a:t>
            </a:r>
            <a:r>
              <a:rPr lang="en-US" b="1" i="0" dirty="0" err="1">
                <a:solidFill>
                  <a:srgbClr val="085156"/>
                </a:solidFill>
                <a:effectLst/>
              </a:rPr>
              <a:t>povečanju</a:t>
            </a:r>
            <a:r>
              <a:rPr lang="en-US" b="1" i="0" dirty="0">
                <a:solidFill>
                  <a:srgbClr val="085156"/>
                </a:solidFill>
                <a:effectLst/>
              </a:rPr>
              <a:t> </a:t>
            </a:r>
            <a:r>
              <a:rPr lang="en-US" b="1" i="0" dirty="0" err="1">
                <a:solidFill>
                  <a:srgbClr val="085156"/>
                </a:solidFill>
                <a:effectLst/>
              </a:rPr>
              <a:t>količine</a:t>
            </a:r>
            <a:r>
              <a:rPr lang="en-US" b="1" i="0" dirty="0">
                <a:solidFill>
                  <a:srgbClr val="085156"/>
                </a:solidFill>
                <a:effectLst/>
              </a:rPr>
              <a:t> </a:t>
            </a:r>
            <a:r>
              <a:rPr lang="en-US" b="1" i="0" dirty="0" err="1">
                <a:solidFill>
                  <a:srgbClr val="085156"/>
                </a:solidFill>
                <a:effectLst/>
              </a:rPr>
              <a:t>izdelkov</a:t>
            </a:r>
            <a:r>
              <a:rPr lang="en-US" b="1" i="0" dirty="0">
                <a:solidFill>
                  <a:srgbClr val="085156"/>
                </a:solidFill>
                <a:effectLst/>
              </a:rPr>
              <a:t> za </a:t>
            </a:r>
            <a:r>
              <a:rPr lang="en-US" b="1" i="0" dirty="0" err="1">
                <a:solidFill>
                  <a:srgbClr val="085156"/>
                </a:solidFill>
                <a:effectLst/>
              </a:rPr>
              <a:t>enkratno</a:t>
            </a:r>
            <a:r>
              <a:rPr lang="en-US" b="1" i="0" dirty="0">
                <a:solidFill>
                  <a:srgbClr val="085156"/>
                </a:solidFill>
                <a:effectLst/>
              </a:rPr>
              <a:t> </a:t>
            </a:r>
            <a:r>
              <a:rPr lang="en-US" b="1" i="0" dirty="0" err="1">
                <a:solidFill>
                  <a:srgbClr val="085156"/>
                </a:solidFill>
                <a:effectLst/>
              </a:rPr>
              <a:t>uporabo</a:t>
            </a:r>
            <a:r>
              <a:rPr lang="en-US" b="0" i="0" dirty="0">
                <a:solidFill>
                  <a:srgbClr val="085156"/>
                </a:solidFill>
                <a:effectLst/>
              </a:rPr>
              <a:t>, </a:t>
            </a:r>
            <a:r>
              <a:rPr lang="en-US" b="0" i="0" dirty="0" err="1">
                <a:solidFill>
                  <a:srgbClr val="085156"/>
                </a:solidFill>
                <a:effectLst/>
              </a:rPr>
              <a:t>deloma</a:t>
            </a:r>
            <a:r>
              <a:rPr lang="en-US" b="0" i="0" dirty="0">
                <a:solidFill>
                  <a:srgbClr val="085156"/>
                </a:solidFill>
                <a:effectLst/>
              </a:rPr>
              <a:t> </a:t>
            </a:r>
            <a:r>
              <a:rPr lang="en-US" b="0" i="0" dirty="0" err="1">
                <a:solidFill>
                  <a:srgbClr val="085156"/>
                </a:solidFill>
                <a:effectLst/>
              </a:rPr>
              <a:t>zaradi</a:t>
            </a:r>
            <a:r>
              <a:rPr lang="en-US" b="0" i="0" dirty="0">
                <a:solidFill>
                  <a:srgbClr val="085156"/>
                </a:solidFill>
                <a:effectLst/>
              </a:rPr>
              <a:t> </a:t>
            </a:r>
            <a:r>
              <a:rPr lang="en-US" b="0" i="0" dirty="0" err="1">
                <a:solidFill>
                  <a:srgbClr val="085156"/>
                </a:solidFill>
                <a:effectLst/>
              </a:rPr>
              <a:t>povečanja</a:t>
            </a:r>
            <a:r>
              <a:rPr lang="en-US" b="0" i="0" dirty="0">
                <a:solidFill>
                  <a:srgbClr val="085156"/>
                </a:solidFill>
                <a:effectLst/>
              </a:rPr>
              <a:t> </a:t>
            </a:r>
            <a:r>
              <a:rPr lang="en-US" b="0" i="0" dirty="0" err="1">
                <a:solidFill>
                  <a:srgbClr val="085156"/>
                </a:solidFill>
                <a:effectLst/>
              </a:rPr>
              <a:t>števila</a:t>
            </a:r>
            <a:r>
              <a:rPr lang="en-US" b="0" i="0" dirty="0">
                <a:solidFill>
                  <a:srgbClr val="085156"/>
                </a:solidFill>
                <a:effectLst/>
              </a:rPr>
              <a:t> </a:t>
            </a:r>
            <a:r>
              <a:rPr lang="en-US" b="0" i="0" dirty="0" err="1">
                <a:solidFill>
                  <a:srgbClr val="085156"/>
                </a:solidFill>
                <a:effectLst/>
              </a:rPr>
              <a:t>izdelkov</a:t>
            </a:r>
            <a:r>
              <a:rPr lang="en-US" b="0" i="0" dirty="0">
                <a:solidFill>
                  <a:srgbClr val="085156"/>
                </a:solidFill>
                <a:effectLst/>
              </a:rPr>
              <a:t>, ki </a:t>
            </a:r>
            <a:r>
              <a:rPr lang="en-US" b="0" i="0" dirty="0" err="1">
                <a:solidFill>
                  <a:srgbClr val="085156"/>
                </a:solidFill>
                <a:effectLst/>
              </a:rPr>
              <a:t>jih</a:t>
            </a:r>
            <a:r>
              <a:rPr lang="en-US" b="0" i="0" dirty="0">
                <a:solidFill>
                  <a:srgbClr val="085156"/>
                </a:solidFill>
                <a:effectLst/>
              </a:rPr>
              <a:t> </a:t>
            </a:r>
            <a:r>
              <a:rPr lang="en-US" b="0" i="0" dirty="0" err="1">
                <a:solidFill>
                  <a:srgbClr val="085156"/>
                </a:solidFill>
                <a:effectLst/>
              </a:rPr>
              <a:t>lahko</a:t>
            </a:r>
            <a:r>
              <a:rPr lang="en-US" b="0" i="0" dirty="0">
                <a:solidFill>
                  <a:srgbClr val="085156"/>
                </a:solidFill>
                <a:effectLst/>
              </a:rPr>
              <a:t> </a:t>
            </a:r>
            <a:r>
              <a:rPr lang="en-US" b="0" i="0" dirty="0" err="1">
                <a:solidFill>
                  <a:srgbClr val="085156"/>
                </a:solidFill>
                <a:effectLst/>
              </a:rPr>
              <a:t>vzamemo</a:t>
            </a:r>
            <a:r>
              <a:rPr lang="en-US" b="0" i="0" dirty="0">
                <a:solidFill>
                  <a:srgbClr val="085156"/>
                </a:solidFill>
                <a:effectLst/>
              </a:rPr>
              <a:t> s </a:t>
            </a:r>
            <a:r>
              <a:rPr lang="en-US" b="0" i="0" dirty="0" err="1">
                <a:solidFill>
                  <a:srgbClr val="085156"/>
                </a:solidFill>
                <a:effectLst/>
              </a:rPr>
              <a:t>seboj</a:t>
            </a:r>
            <a:r>
              <a:rPr lang="en-US" b="0" i="0" dirty="0">
                <a:solidFill>
                  <a:srgbClr val="085156"/>
                </a:solidFill>
                <a:effectLst/>
              </a:rPr>
              <a:t> in </a:t>
            </a:r>
            <a:r>
              <a:rPr lang="en-US" b="0" i="0" dirty="0" err="1">
                <a:solidFill>
                  <a:srgbClr val="085156"/>
                </a:solidFill>
                <a:effectLst/>
              </a:rPr>
              <a:t>pojemo</a:t>
            </a:r>
            <a:r>
              <a:rPr lang="en-US" b="0" i="0" dirty="0">
                <a:solidFill>
                  <a:srgbClr val="085156"/>
                </a:solidFill>
                <a:effectLst/>
              </a:rPr>
              <a:t> </a:t>
            </a:r>
            <a:r>
              <a:rPr lang="en-US" b="0" i="0" dirty="0" err="1">
                <a:solidFill>
                  <a:srgbClr val="085156"/>
                </a:solidFill>
                <a:effectLst/>
              </a:rPr>
              <a:t>doma</a:t>
            </a:r>
            <a:r>
              <a:rPr lang="en-US" b="0" i="0" dirty="0">
                <a:solidFill>
                  <a:srgbClr val="085156"/>
                </a:solidFill>
                <a:effectLst/>
              </a:rPr>
              <a:t>, pa </a:t>
            </a:r>
            <a:r>
              <a:rPr lang="en-US" b="0" i="0" dirty="0" err="1">
                <a:solidFill>
                  <a:srgbClr val="085156"/>
                </a:solidFill>
                <a:effectLst/>
              </a:rPr>
              <a:t>tudi</a:t>
            </a:r>
            <a:r>
              <a:rPr lang="en-US" b="0" i="0" dirty="0">
                <a:solidFill>
                  <a:srgbClr val="085156"/>
                </a:solidFill>
                <a:effectLst/>
              </a:rPr>
              <a:t> </a:t>
            </a:r>
            <a:r>
              <a:rPr lang="en-US" b="0" i="0" dirty="0" err="1">
                <a:solidFill>
                  <a:srgbClr val="085156"/>
                </a:solidFill>
                <a:effectLst/>
              </a:rPr>
              <a:t>zato</a:t>
            </a:r>
            <a:r>
              <a:rPr lang="en-US" b="0" i="0" dirty="0">
                <a:solidFill>
                  <a:srgbClr val="085156"/>
                </a:solidFill>
                <a:effectLst/>
              </a:rPr>
              <a:t>, </a:t>
            </a:r>
            <a:r>
              <a:rPr lang="en-US" b="0" i="0" dirty="0" err="1">
                <a:solidFill>
                  <a:srgbClr val="085156"/>
                </a:solidFill>
                <a:effectLst/>
              </a:rPr>
              <a:t>ker</a:t>
            </a:r>
            <a:r>
              <a:rPr lang="en-US" b="0" i="0" dirty="0">
                <a:solidFill>
                  <a:srgbClr val="085156"/>
                </a:solidFill>
                <a:effectLst/>
              </a:rPr>
              <a:t> so se </a:t>
            </a:r>
            <a:r>
              <a:rPr lang="en-US" b="0" i="0" dirty="0" err="1">
                <a:solidFill>
                  <a:srgbClr val="085156"/>
                </a:solidFill>
                <a:effectLst/>
              </a:rPr>
              <a:t>številna</a:t>
            </a:r>
            <a:r>
              <a:rPr lang="en-US" b="0" i="0" dirty="0">
                <a:solidFill>
                  <a:srgbClr val="085156"/>
                </a:solidFill>
                <a:effectLst/>
              </a:rPr>
              <a:t> </a:t>
            </a:r>
            <a:r>
              <a:rPr lang="en-US" b="0" i="0" dirty="0" err="1">
                <a:solidFill>
                  <a:srgbClr val="085156"/>
                </a:solidFill>
                <a:effectLst/>
              </a:rPr>
              <a:t>podjetja</a:t>
            </a:r>
            <a:r>
              <a:rPr lang="en-US" b="0" i="0" dirty="0">
                <a:solidFill>
                  <a:srgbClr val="085156"/>
                </a:solidFill>
                <a:effectLst/>
              </a:rPr>
              <a:t> </a:t>
            </a:r>
            <a:r>
              <a:rPr lang="en-US" b="0" i="0" dirty="0" err="1">
                <a:solidFill>
                  <a:srgbClr val="085156"/>
                </a:solidFill>
                <a:effectLst/>
              </a:rPr>
              <a:t>zaradi</a:t>
            </a:r>
            <a:r>
              <a:rPr lang="en-US" b="0" i="0" dirty="0">
                <a:solidFill>
                  <a:srgbClr val="085156"/>
                </a:solidFill>
                <a:effectLst/>
              </a:rPr>
              <a:t> </a:t>
            </a:r>
            <a:r>
              <a:rPr lang="en-US" b="0" i="0" dirty="0" err="1">
                <a:solidFill>
                  <a:srgbClr val="085156"/>
                </a:solidFill>
                <a:effectLst/>
              </a:rPr>
              <a:t>skrbi</a:t>
            </a:r>
            <a:r>
              <a:rPr lang="en-US" b="0" i="0" dirty="0">
                <a:solidFill>
                  <a:srgbClr val="085156"/>
                </a:solidFill>
                <a:effectLst/>
              </a:rPr>
              <a:t> za </a:t>
            </a:r>
            <a:r>
              <a:rPr lang="en-US" b="0" i="0" dirty="0" err="1">
                <a:solidFill>
                  <a:srgbClr val="085156"/>
                </a:solidFill>
                <a:effectLst/>
              </a:rPr>
              <a:t>varnost</a:t>
            </a:r>
            <a:r>
              <a:rPr lang="en-US" b="0" i="0" dirty="0">
                <a:solidFill>
                  <a:srgbClr val="085156"/>
                </a:solidFill>
                <a:effectLst/>
              </a:rPr>
              <a:t> </a:t>
            </a:r>
            <a:r>
              <a:rPr lang="en-US" b="0" i="0" dirty="0" err="1">
                <a:solidFill>
                  <a:srgbClr val="085156"/>
                </a:solidFill>
                <a:effectLst/>
              </a:rPr>
              <a:t>odločila</a:t>
            </a:r>
            <a:r>
              <a:rPr lang="en-US" b="0" i="0" dirty="0">
                <a:solidFill>
                  <a:srgbClr val="085156"/>
                </a:solidFill>
                <a:effectLst/>
              </a:rPr>
              <a:t> </a:t>
            </a:r>
            <a:r>
              <a:rPr lang="en-US" b="0" i="0" dirty="0" err="1">
                <a:solidFill>
                  <a:srgbClr val="085156"/>
                </a:solidFill>
                <a:effectLst/>
              </a:rPr>
              <a:t>ponuditi</a:t>
            </a:r>
            <a:r>
              <a:rPr lang="en-US" b="0" i="0" dirty="0">
                <a:solidFill>
                  <a:srgbClr val="085156"/>
                </a:solidFill>
                <a:effectLst/>
              </a:rPr>
              <a:t> </a:t>
            </a:r>
            <a:r>
              <a:rPr lang="en-US" b="0" i="0" dirty="0" err="1">
                <a:solidFill>
                  <a:srgbClr val="085156"/>
                </a:solidFill>
                <a:effectLst/>
              </a:rPr>
              <a:t>več</a:t>
            </a:r>
            <a:r>
              <a:rPr lang="en-US" b="0" i="0" dirty="0">
                <a:solidFill>
                  <a:srgbClr val="085156"/>
                </a:solidFill>
                <a:effectLst/>
              </a:rPr>
              <a:t> </a:t>
            </a:r>
            <a:r>
              <a:rPr lang="en-US" b="0" i="0" dirty="0" err="1">
                <a:solidFill>
                  <a:srgbClr val="085156"/>
                </a:solidFill>
                <a:effectLst/>
              </a:rPr>
              <a:t>posamezno</a:t>
            </a:r>
            <a:r>
              <a:rPr lang="en-US" b="0" i="0" dirty="0">
                <a:solidFill>
                  <a:srgbClr val="085156"/>
                </a:solidFill>
                <a:effectLst/>
              </a:rPr>
              <a:t> </a:t>
            </a:r>
            <a:r>
              <a:rPr lang="en-US" b="0" i="0" dirty="0" err="1">
                <a:solidFill>
                  <a:srgbClr val="085156"/>
                </a:solidFill>
                <a:effectLst/>
              </a:rPr>
              <a:t>pakiranih</a:t>
            </a:r>
            <a:r>
              <a:rPr lang="sl-SI" b="0" i="0" dirty="0">
                <a:solidFill>
                  <a:srgbClr val="085156"/>
                </a:solidFill>
                <a:effectLst/>
              </a:rPr>
              <a:t> izdelkov</a:t>
            </a:r>
            <a:r>
              <a:rPr lang="en-US" b="0" i="0" dirty="0">
                <a:solidFill>
                  <a:srgbClr val="085156"/>
                </a:solidFill>
                <a:effectLst/>
              </a:rPr>
              <a:t>. </a:t>
            </a:r>
          </a:p>
          <a:p>
            <a:pPr algn="just"/>
            <a:r>
              <a:rPr lang="en-US" b="0" i="0" dirty="0" err="1">
                <a:solidFill>
                  <a:srgbClr val="085156"/>
                </a:solidFill>
                <a:effectLst/>
              </a:rPr>
              <a:t>Irska</a:t>
            </a:r>
            <a:r>
              <a:rPr lang="en-US" b="0" i="0" dirty="0">
                <a:solidFill>
                  <a:srgbClr val="085156"/>
                </a:solidFill>
                <a:effectLst/>
              </a:rPr>
              <a:t> </a:t>
            </a:r>
            <a:r>
              <a:rPr lang="en-US" b="0" i="0" dirty="0" err="1">
                <a:solidFill>
                  <a:srgbClr val="085156"/>
                </a:solidFill>
                <a:effectLst/>
              </a:rPr>
              <a:t>agencija</a:t>
            </a:r>
            <a:r>
              <a:rPr lang="en-US" b="0" i="0" dirty="0">
                <a:solidFill>
                  <a:srgbClr val="085156"/>
                </a:solidFill>
                <a:effectLst/>
              </a:rPr>
              <a:t> za </a:t>
            </a:r>
            <a:r>
              <a:rPr lang="en-US" b="0" i="0" dirty="0" err="1">
                <a:solidFill>
                  <a:srgbClr val="085156"/>
                </a:solidFill>
                <a:effectLst/>
              </a:rPr>
              <a:t>varnost</a:t>
            </a:r>
            <a:r>
              <a:rPr lang="en-US" b="0" i="0" dirty="0">
                <a:solidFill>
                  <a:srgbClr val="085156"/>
                </a:solidFill>
                <a:effectLst/>
              </a:rPr>
              <a:t> </a:t>
            </a:r>
            <a:r>
              <a:rPr lang="en-US" b="0" i="0" dirty="0" err="1">
                <a:solidFill>
                  <a:srgbClr val="085156"/>
                </a:solidFill>
                <a:effectLst/>
              </a:rPr>
              <a:t>hrane</a:t>
            </a:r>
            <a:r>
              <a:rPr lang="en-US" b="0" i="0" dirty="0">
                <a:solidFill>
                  <a:srgbClr val="085156"/>
                </a:solidFill>
                <a:effectLst/>
              </a:rPr>
              <a:t> je </a:t>
            </a:r>
            <a:r>
              <a:rPr lang="en-US" b="0" i="0" dirty="0" err="1">
                <a:solidFill>
                  <a:srgbClr val="085156"/>
                </a:solidFill>
                <a:effectLst/>
              </a:rPr>
              <a:t>navedla</a:t>
            </a:r>
            <a:r>
              <a:rPr lang="en-US" b="0" i="0" dirty="0">
                <a:solidFill>
                  <a:srgbClr val="085156"/>
                </a:solidFill>
                <a:effectLst/>
              </a:rPr>
              <a:t>, da </a:t>
            </a:r>
            <a:r>
              <a:rPr lang="en-US" b="0" i="0" dirty="0" err="1">
                <a:solidFill>
                  <a:srgbClr val="085156"/>
                </a:solidFill>
                <a:effectLst/>
              </a:rPr>
              <a:t>ni</a:t>
            </a:r>
            <a:r>
              <a:rPr lang="en-US" b="0" i="0" dirty="0">
                <a:solidFill>
                  <a:srgbClr val="085156"/>
                </a:solidFill>
                <a:effectLst/>
              </a:rPr>
              <a:t> </a:t>
            </a:r>
            <a:r>
              <a:rPr lang="en-US" b="0" i="0" dirty="0" err="1">
                <a:solidFill>
                  <a:srgbClr val="085156"/>
                </a:solidFill>
                <a:effectLst/>
              </a:rPr>
              <a:t>treba</a:t>
            </a:r>
            <a:r>
              <a:rPr lang="en-US" b="0" i="0" dirty="0">
                <a:solidFill>
                  <a:srgbClr val="085156"/>
                </a:solidFill>
                <a:effectLst/>
              </a:rPr>
              <a:t> </a:t>
            </a:r>
            <a:r>
              <a:rPr lang="en-US" b="0" i="0" dirty="0" err="1">
                <a:solidFill>
                  <a:srgbClr val="085156"/>
                </a:solidFill>
                <a:effectLst/>
              </a:rPr>
              <a:t>uporabljati</a:t>
            </a:r>
            <a:r>
              <a:rPr lang="en-US" b="0" i="0" dirty="0">
                <a:solidFill>
                  <a:srgbClr val="085156"/>
                </a:solidFill>
                <a:effectLst/>
              </a:rPr>
              <a:t> </a:t>
            </a:r>
            <a:r>
              <a:rPr lang="en-US" b="0" i="0" dirty="0" err="1">
                <a:solidFill>
                  <a:srgbClr val="085156"/>
                </a:solidFill>
                <a:effectLst/>
              </a:rPr>
              <a:t>izdelkov</a:t>
            </a:r>
            <a:r>
              <a:rPr lang="en-US" b="0" i="0" dirty="0">
                <a:solidFill>
                  <a:srgbClr val="085156"/>
                </a:solidFill>
                <a:effectLst/>
              </a:rPr>
              <a:t> za </a:t>
            </a:r>
            <a:r>
              <a:rPr lang="en-US" b="0" i="0" dirty="0" err="1">
                <a:solidFill>
                  <a:srgbClr val="085156"/>
                </a:solidFill>
                <a:effectLst/>
              </a:rPr>
              <a:t>enkratno</a:t>
            </a:r>
            <a:r>
              <a:rPr lang="en-US" b="0" i="0" dirty="0">
                <a:solidFill>
                  <a:srgbClr val="085156"/>
                </a:solidFill>
                <a:effectLst/>
              </a:rPr>
              <a:t> </a:t>
            </a:r>
            <a:r>
              <a:rPr lang="en-US" b="0" i="0" dirty="0" err="1">
                <a:solidFill>
                  <a:srgbClr val="085156"/>
                </a:solidFill>
                <a:effectLst/>
              </a:rPr>
              <a:t>uporabo</a:t>
            </a:r>
            <a:r>
              <a:rPr lang="en-US" b="0" i="0" dirty="0">
                <a:solidFill>
                  <a:srgbClr val="085156"/>
                </a:solidFill>
                <a:effectLst/>
              </a:rPr>
              <a:t> in da je od </a:t>
            </a:r>
            <a:r>
              <a:rPr lang="en-US" b="0" i="0" dirty="0" err="1">
                <a:solidFill>
                  <a:srgbClr val="085156"/>
                </a:solidFill>
                <a:effectLst/>
              </a:rPr>
              <a:t>strank</a:t>
            </a:r>
            <a:r>
              <a:rPr lang="en-US" b="0" i="0" dirty="0">
                <a:solidFill>
                  <a:srgbClr val="085156"/>
                </a:solidFill>
                <a:effectLst/>
              </a:rPr>
              <a:t> </a:t>
            </a:r>
            <a:r>
              <a:rPr lang="en-US" b="0" i="0" dirty="0" err="1">
                <a:solidFill>
                  <a:srgbClr val="085156"/>
                </a:solidFill>
                <a:effectLst/>
              </a:rPr>
              <a:t>še</a:t>
            </a:r>
            <a:r>
              <a:rPr lang="en-US" b="0" i="0" dirty="0">
                <a:solidFill>
                  <a:srgbClr val="085156"/>
                </a:solidFill>
                <a:effectLst/>
              </a:rPr>
              <a:t> </a:t>
            </a:r>
            <a:r>
              <a:rPr lang="en-US" b="0" i="0" dirty="0" err="1">
                <a:solidFill>
                  <a:srgbClr val="085156"/>
                </a:solidFill>
                <a:effectLst/>
              </a:rPr>
              <a:t>vedno</a:t>
            </a:r>
            <a:r>
              <a:rPr lang="en-US" b="0" i="0" dirty="0">
                <a:solidFill>
                  <a:srgbClr val="085156"/>
                </a:solidFill>
                <a:effectLst/>
              </a:rPr>
              <a:t> </a:t>
            </a:r>
            <a:r>
              <a:rPr lang="en-US" b="0" i="0" dirty="0" err="1">
                <a:solidFill>
                  <a:srgbClr val="085156"/>
                </a:solidFill>
                <a:effectLst/>
              </a:rPr>
              <a:t>dovoljeno</a:t>
            </a:r>
            <a:r>
              <a:rPr lang="en-US" b="0" i="0" dirty="0">
                <a:solidFill>
                  <a:srgbClr val="085156"/>
                </a:solidFill>
                <a:effectLst/>
              </a:rPr>
              <a:t> </a:t>
            </a:r>
            <a:r>
              <a:rPr lang="en-US" b="0" i="0" dirty="0" err="1">
                <a:solidFill>
                  <a:srgbClr val="085156"/>
                </a:solidFill>
                <a:effectLst/>
              </a:rPr>
              <a:t>sprejemati</a:t>
            </a:r>
            <a:r>
              <a:rPr lang="en-US" b="0" i="0" dirty="0">
                <a:solidFill>
                  <a:srgbClr val="085156"/>
                </a:solidFill>
                <a:effectLst/>
              </a:rPr>
              <a:t> </a:t>
            </a:r>
            <a:r>
              <a:rPr lang="en-US" b="0" i="0" dirty="0" err="1">
                <a:solidFill>
                  <a:srgbClr val="085156"/>
                </a:solidFill>
                <a:effectLst/>
              </a:rPr>
              <a:t>skodelice</a:t>
            </a:r>
            <a:r>
              <a:rPr lang="en-US" b="0" i="0" dirty="0">
                <a:solidFill>
                  <a:srgbClr val="085156"/>
                </a:solidFill>
                <a:effectLst/>
              </a:rPr>
              <a:t> in </a:t>
            </a:r>
            <a:r>
              <a:rPr lang="en-US" b="0" i="0" dirty="0" err="1">
                <a:solidFill>
                  <a:srgbClr val="085156"/>
                </a:solidFill>
                <a:effectLst/>
              </a:rPr>
              <a:t>posode</a:t>
            </a:r>
            <a:r>
              <a:rPr lang="en-US" b="0" i="0" dirty="0">
                <a:solidFill>
                  <a:srgbClr val="085156"/>
                </a:solidFill>
                <a:effectLst/>
              </a:rPr>
              <a:t> za </a:t>
            </a:r>
            <a:r>
              <a:rPr lang="en-US" b="0" i="0" dirty="0" err="1">
                <a:solidFill>
                  <a:srgbClr val="085156"/>
                </a:solidFill>
                <a:effectLst/>
              </a:rPr>
              <a:t>večkratno</a:t>
            </a:r>
            <a:r>
              <a:rPr lang="en-US" b="0" i="0" dirty="0">
                <a:solidFill>
                  <a:srgbClr val="085156"/>
                </a:solidFill>
                <a:effectLst/>
              </a:rPr>
              <a:t> </a:t>
            </a:r>
            <a:r>
              <a:rPr lang="en-US" b="0" i="0" dirty="0" err="1">
                <a:solidFill>
                  <a:srgbClr val="085156"/>
                </a:solidFill>
                <a:effectLst/>
              </a:rPr>
              <a:t>uporabo</a:t>
            </a:r>
            <a:r>
              <a:rPr lang="en-US" b="0" i="0" dirty="0">
                <a:solidFill>
                  <a:srgbClr val="085156"/>
                </a:solidFill>
                <a:effectLst/>
              </a:rPr>
              <a:t>, </a:t>
            </a:r>
            <a:r>
              <a:rPr lang="en-US" b="0" i="0" dirty="0" err="1">
                <a:solidFill>
                  <a:srgbClr val="085156"/>
                </a:solidFill>
                <a:effectLst/>
              </a:rPr>
              <a:t>če</a:t>
            </a:r>
            <a:r>
              <a:rPr lang="en-US" b="0" i="0" dirty="0">
                <a:solidFill>
                  <a:srgbClr val="085156"/>
                </a:solidFill>
                <a:effectLst/>
              </a:rPr>
              <a:t> so </a:t>
            </a:r>
            <a:r>
              <a:rPr lang="en-US" b="0" i="0" dirty="0" err="1">
                <a:solidFill>
                  <a:srgbClr val="085156"/>
                </a:solidFill>
                <a:effectLst/>
              </a:rPr>
              <a:t>vzpostavljeni</a:t>
            </a:r>
            <a:r>
              <a:rPr lang="en-US" b="0" i="0" dirty="0">
                <a:solidFill>
                  <a:srgbClr val="085156"/>
                </a:solidFill>
                <a:effectLst/>
              </a:rPr>
              <a:t> </a:t>
            </a:r>
            <a:r>
              <a:rPr lang="en-US" b="0" i="0" dirty="0" err="1">
                <a:solidFill>
                  <a:srgbClr val="085156"/>
                </a:solidFill>
                <a:effectLst/>
              </a:rPr>
              <a:t>sistemi</a:t>
            </a:r>
            <a:r>
              <a:rPr lang="en-US" b="0" i="0" dirty="0">
                <a:solidFill>
                  <a:srgbClr val="085156"/>
                </a:solidFill>
                <a:effectLst/>
              </a:rPr>
              <a:t> za </a:t>
            </a:r>
            <a:r>
              <a:rPr lang="en-US" b="0" i="0" dirty="0" err="1">
                <a:solidFill>
                  <a:srgbClr val="085156"/>
                </a:solidFill>
                <a:effectLst/>
              </a:rPr>
              <a:t>zagotavljanje</a:t>
            </a:r>
            <a:r>
              <a:rPr lang="en-US" b="0" i="0" dirty="0">
                <a:solidFill>
                  <a:srgbClr val="085156"/>
                </a:solidFill>
                <a:effectLst/>
              </a:rPr>
              <a:t> </a:t>
            </a:r>
            <a:r>
              <a:rPr lang="en-US" b="0" i="0" dirty="0" err="1">
                <a:solidFill>
                  <a:srgbClr val="085156"/>
                </a:solidFill>
                <a:effectLst/>
              </a:rPr>
              <a:t>varnosti</a:t>
            </a:r>
            <a:r>
              <a:rPr lang="en-US" b="0" i="0" dirty="0">
                <a:solidFill>
                  <a:srgbClr val="085156"/>
                </a:solidFill>
                <a:effectLst/>
              </a:rPr>
              <a:t>.</a:t>
            </a:r>
            <a:endParaRPr lang="sl-SI" b="0" i="0" dirty="0">
              <a:solidFill>
                <a:srgbClr val="085156"/>
              </a:solidFill>
              <a:effectLst/>
            </a:endParaRPr>
          </a:p>
          <a:p>
            <a:pPr algn="just"/>
            <a:r>
              <a:rPr lang="en-US" sz="1800" b="0" i="0" dirty="0">
                <a:solidFill>
                  <a:srgbClr val="085156"/>
                </a:solidFill>
                <a:effectLst/>
              </a:rPr>
              <a:t>[</a:t>
            </a:r>
            <a:r>
              <a:rPr lang="sl-SI" sz="1800" b="1" i="1" dirty="0">
                <a:solidFill>
                  <a:srgbClr val="085156"/>
                </a:solidFill>
                <a:effectLst/>
              </a:rPr>
              <a:t>Vir</a:t>
            </a:r>
            <a:r>
              <a:rPr lang="en-US" sz="1800" b="0" i="0" dirty="0">
                <a:solidFill>
                  <a:srgbClr val="085156"/>
                </a:solidFill>
                <a:effectLst/>
              </a:rPr>
              <a:t>: Food Safety Authority of Ireland]</a:t>
            </a:r>
          </a:p>
          <a:p>
            <a:pPr algn="l"/>
            <a:r>
              <a:rPr lang="en-US" b="0" i="0" dirty="0">
                <a:solidFill>
                  <a:srgbClr val="085156"/>
                </a:solidFill>
                <a:effectLst/>
                <a:latin typeface="Helvetica Neue"/>
              </a:rPr>
              <a:t> </a:t>
            </a:r>
          </a:p>
          <a:p>
            <a:endParaRPr lang="en-IE" dirty="0">
              <a:solidFill>
                <a:srgbClr val="085156"/>
              </a:solidFill>
            </a:endParaRPr>
          </a:p>
        </p:txBody>
      </p:sp>
    </p:spTree>
    <p:extLst>
      <p:ext uri="{BB962C8B-B14F-4D97-AF65-F5344CB8AC3E}">
        <p14:creationId xmlns:p14="http://schemas.microsoft.com/office/powerpoint/2010/main" val="28658221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97F9E9-2D2B-44DA-B82A-C4C38156AB75}"/>
              </a:ext>
            </a:extLst>
          </p:cNvPr>
          <p:cNvSpPr>
            <a:spLocks noGrp="1"/>
          </p:cNvSpPr>
          <p:nvPr>
            <p:ph type="body" sz="quarter" idx="13"/>
          </p:nvPr>
        </p:nvSpPr>
        <p:spPr/>
        <p:txBody>
          <a:bodyPr/>
          <a:lstStyle/>
          <a:p>
            <a:r>
              <a:rPr lang="sl-SI" b="1" dirty="0">
                <a:solidFill>
                  <a:srgbClr val="406F70"/>
                </a:solidFill>
              </a:rPr>
              <a:t>Brezstična kava</a:t>
            </a:r>
            <a:endParaRPr lang="en-IE" b="1" dirty="0">
              <a:solidFill>
                <a:srgbClr val="406F70"/>
              </a:solidFill>
            </a:endParaRPr>
          </a:p>
        </p:txBody>
      </p:sp>
      <p:sp>
        <p:nvSpPr>
          <p:cNvPr id="3" name="Text Placeholder 2">
            <a:extLst>
              <a:ext uri="{FF2B5EF4-FFF2-40B4-BE49-F238E27FC236}">
                <a16:creationId xmlns:a16="http://schemas.microsoft.com/office/drawing/2014/main" id="{69A86F29-A8CC-4B2C-8D58-2D14FC31C4AD}"/>
              </a:ext>
            </a:extLst>
          </p:cNvPr>
          <p:cNvSpPr>
            <a:spLocks noGrp="1"/>
          </p:cNvSpPr>
          <p:nvPr>
            <p:ph type="body" sz="quarter" idx="14"/>
          </p:nvPr>
        </p:nvSpPr>
        <p:spPr/>
        <p:txBody>
          <a:bodyPr/>
          <a:lstStyle/>
          <a:p>
            <a:r>
              <a:rPr lang="sl-SI" dirty="0">
                <a:solidFill>
                  <a:srgbClr val="406F70"/>
                </a:solidFill>
              </a:rPr>
              <a:t>Preprosti in varni sistemi </a:t>
            </a:r>
            <a:r>
              <a:rPr lang="en-US" dirty="0">
                <a:solidFill>
                  <a:srgbClr val="406F70"/>
                </a:solidFill>
              </a:rPr>
              <a:t>…</a:t>
            </a:r>
            <a:endParaRPr lang="en-IE" dirty="0">
              <a:solidFill>
                <a:srgbClr val="406F70"/>
              </a:solidFill>
            </a:endParaRPr>
          </a:p>
        </p:txBody>
      </p:sp>
      <p:sp>
        <p:nvSpPr>
          <p:cNvPr id="4" name="Picture Placeholder 3">
            <a:extLst>
              <a:ext uri="{FF2B5EF4-FFF2-40B4-BE49-F238E27FC236}">
                <a16:creationId xmlns:a16="http://schemas.microsoft.com/office/drawing/2014/main" id="{591BE187-1934-4CF7-B9AB-53F6A76680D9}"/>
              </a:ext>
            </a:extLst>
          </p:cNvPr>
          <p:cNvSpPr>
            <a:spLocks noGrp="1"/>
          </p:cNvSpPr>
          <p:nvPr>
            <p:ph type="pic" sz="quarter" idx="15"/>
          </p:nvPr>
        </p:nvSpPr>
        <p:spPr/>
      </p:sp>
      <p:sp>
        <p:nvSpPr>
          <p:cNvPr id="6" name="TextBox 5">
            <a:extLst>
              <a:ext uri="{FF2B5EF4-FFF2-40B4-BE49-F238E27FC236}">
                <a16:creationId xmlns:a16="http://schemas.microsoft.com/office/drawing/2014/main" id="{1A688969-7371-48EC-8128-51AE3B322606}"/>
              </a:ext>
            </a:extLst>
          </p:cNvPr>
          <p:cNvSpPr txBox="1"/>
          <p:nvPr/>
        </p:nvSpPr>
        <p:spPr>
          <a:xfrm>
            <a:off x="9614538" y="1524215"/>
            <a:ext cx="2219218" cy="4154984"/>
          </a:xfrm>
          <a:prstGeom prst="rect">
            <a:avLst/>
          </a:prstGeom>
          <a:noFill/>
        </p:spPr>
        <p:txBody>
          <a:bodyPr wrap="square" rtlCol="0">
            <a:spAutoFit/>
          </a:bodyPr>
          <a:lstStyle/>
          <a:p>
            <a:pPr algn="ctr"/>
            <a:r>
              <a:rPr lang="en-US" sz="2400" dirty="0" err="1">
                <a:solidFill>
                  <a:srgbClr val="406F70"/>
                </a:solidFill>
              </a:rPr>
              <a:t>Kavarna</a:t>
            </a:r>
            <a:r>
              <a:rPr lang="en-US" sz="2400" dirty="0">
                <a:solidFill>
                  <a:srgbClr val="406F70"/>
                </a:solidFill>
              </a:rPr>
              <a:t> Cloud Picker v </a:t>
            </a:r>
            <a:r>
              <a:rPr lang="en-US" sz="2400" dirty="0" err="1">
                <a:solidFill>
                  <a:srgbClr val="406F70"/>
                </a:solidFill>
              </a:rPr>
              <a:t>Dublinu</a:t>
            </a:r>
            <a:r>
              <a:rPr lang="en-US" sz="2400" dirty="0">
                <a:solidFill>
                  <a:srgbClr val="406F70"/>
                </a:solidFill>
              </a:rPr>
              <a:t> je </a:t>
            </a:r>
            <a:r>
              <a:rPr lang="en-US" sz="2400" dirty="0" err="1">
                <a:solidFill>
                  <a:srgbClr val="406F70"/>
                </a:solidFill>
              </a:rPr>
              <a:t>predstavila</a:t>
            </a:r>
            <a:r>
              <a:rPr lang="en-US" sz="2400" dirty="0">
                <a:solidFill>
                  <a:srgbClr val="406F70"/>
                </a:solidFill>
              </a:rPr>
              <a:t> </a:t>
            </a:r>
            <a:r>
              <a:rPr lang="en-US" sz="2400" dirty="0" err="1">
                <a:solidFill>
                  <a:srgbClr val="406F70"/>
                </a:solidFill>
              </a:rPr>
              <a:t>preprost</a:t>
            </a:r>
            <a:r>
              <a:rPr lang="en-US" sz="2400" dirty="0">
                <a:solidFill>
                  <a:srgbClr val="406F70"/>
                </a:solidFill>
              </a:rPr>
              <a:t>, a </a:t>
            </a:r>
            <a:r>
              <a:rPr lang="en-US" sz="2400" dirty="0" err="1">
                <a:solidFill>
                  <a:srgbClr val="406F70"/>
                </a:solidFill>
              </a:rPr>
              <a:t>učinkovit</a:t>
            </a:r>
            <a:r>
              <a:rPr lang="en-US" sz="2400" dirty="0">
                <a:solidFill>
                  <a:srgbClr val="406F70"/>
                </a:solidFill>
              </a:rPr>
              <a:t> </a:t>
            </a:r>
            <a:r>
              <a:rPr lang="en-US" sz="2400" dirty="0" err="1">
                <a:solidFill>
                  <a:srgbClr val="406F70"/>
                </a:solidFill>
              </a:rPr>
              <a:t>brezstični</a:t>
            </a:r>
            <a:r>
              <a:rPr lang="en-US" sz="2400" dirty="0">
                <a:solidFill>
                  <a:srgbClr val="406F70"/>
                </a:solidFill>
              </a:rPr>
              <a:t> </a:t>
            </a:r>
            <a:r>
              <a:rPr lang="en-US" sz="2400" dirty="0" err="1">
                <a:solidFill>
                  <a:srgbClr val="406F70"/>
                </a:solidFill>
              </a:rPr>
              <a:t>pristop</a:t>
            </a:r>
            <a:r>
              <a:rPr lang="en-US" sz="2400" dirty="0">
                <a:solidFill>
                  <a:srgbClr val="406F70"/>
                </a:solidFill>
              </a:rPr>
              <a:t> k </a:t>
            </a:r>
            <a:r>
              <a:rPr lang="en-US" sz="2400" dirty="0" err="1">
                <a:solidFill>
                  <a:srgbClr val="406F70"/>
                </a:solidFill>
              </a:rPr>
              <a:t>postrežbi</a:t>
            </a:r>
            <a:r>
              <a:rPr lang="en-US" sz="2400" dirty="0">
                <a:solidFill>
                  <a:srgbClr val="406F70"/>
                </a:solidFill>
              </a:rPr>
              <a:t> </a:t>
            </a:r>
            <a:r>
              <a:rPr lang="en-US" sz="2400" dirty="0" err="1">
                <a:solidFill>
                  <a:srgbClr val="406F70"/>
                </a:solidFill>
              </a:rPr>
              <a:t>kave</a:t>
            </a:r>
            <a:r>
              <a:rPr lang="en-US" sz="2400" dirty="0">
                <a:solidFill>
                  <a:srgbClr val="406F70"/>
                </a:solidFill>
              </a:rPr>
              <a:t> v </a:t>
            </a:r>
            <a:r>
              <a:rPr lang="en-US" sz="2400" dirty="0" err="1">
                <a:solidFill>
                  <a:srgbClr val="406F70"/>
                </a:solidFill>
              </a:rPr>
              <a:t>skodelici</a:t>
            </a:r>
            <a:r>
              <a:rPr lang="en-US" sz="2400" dirty="0">
                <a:solidFill>
                  <a:srgbClr val="406F70"/>
                </a:solidFill>
              </a:rPr>
              <a:t> za </a:t>
            </a:r>
            <a:r>
              <a:rPr lang="en-US" sz="2400" dirty="0" err="1">
                <a:solidFill>
                  <a:srgbClr val="406F70"/>
                </a:solidFill>
              </a:rPr>
              <a:t>večkratno</a:t>
            </a:r>
            <a:r>
              <a:rPr lang="en-US" sz="2400" dirty="0">
                <a:solidFill>
                  <a:srgbClr val="406F70"/>
                </a:solidFill>
              </a:rPr>
              <a:t> </a:t>
            </a:r>
            <a:r>
              <a:rPr lang="en-US" sz="2400" dirty="0" err="1">
                <a:solidFill>
                  <a:srgbClr val="406F70"/>
                </a:solidFill>
              </a:rPr>
              <a:t>uporabo</a:t>
            </a:r>
            <a:r>
              <a:rPr lang="en-US" sz="2400" dirty="0">
                <a:solidFill>
                  <a:srgbClr val="406F70"/>
                </a:solidFill>
              </a:rPr>
              <a:t>.</a:t>
            </a:r>
            <a:endParaRPr lang="en-IE" sz="2400" dirty="0">
              <a:solidFill>
                <a:srgbClr val="406F70"/>
              </a:solidFill>
            </a:endParaRPr>
          </a:p>
        </p:txBody>
      </p:sp>
      <p:sp>
        <p:nvSpPr>
          <p:cNvPr id="7" name="TextBox 6">
            <a:extLst>
              <a:ext uri="{FF2B5EF4-FFF2-40B4-BE49-F238E27FC236}">
                <a16:creationId xmlns:a16="http://schemas.microsoft.com/office/drawing/2014/main" id="{BED040B1-C1CF-4B28-B6E2-2D4D7411FABE}"/>
              </a:ext>
            </a:extLst>
          </p:cNvPr>
          <p:cNvSpPr txBox="1"/>
          <p:nvPr/>
        </p:nvSpPr>
        <p:spPr>
          <a:xfrm>
            <a:off x="390418" y="5987618"/>
            <a:ext cx="4099389" cy="584775"/>
          </a:xfrm>
          <a:prstGeom prst="rect">
            <a:avLst/>
          </a:prstGeom>
          <a:noFill/>
        </p:spPr>
        <p:txBody>
          <a:bodyPr wrap="square" rtlCol="0">
            <a:spAutoFit/>
          </a:bodyPr>
          <a:lstStyle/>
          <a:p>
            <a:r>
              <a:rPr lang="en-IE" sz="1400" dirty="0">
                <a:hlinkClick r:id="rId3"/>
              </a:rPr>
              <a:t>https://www.youtube.com/watch?v=uTyEuOSY_pY</a:t>
            </a:r>
            <a:endParaRPr lang="en-IE" sz="1400" dirty="0"/>
          </a:p>
          <a:p>
            <a:endParaRPr lang="en-IE" dirty="0"/>
          </a:p>
        </p:txBody>
      </p:sp>
      <p:pic>
        <p:nvPicPr>
          <p:cNvPr id="8" name="Online Media 7" title="Cloud Picker #ContactlessCoffee">
            <a:hlinkClick r:id="" action="ppaction://media"/>
            <a:extLst>
              <a:ext uri="{FF2B5EF4-FFF2-40B4-BE49-F238E27FC236}">
                <a16:creationId xmlns:a16="http://schemas.microsoft.com/office/drawing/2014/main" id="{6ECD040C-A7CA-4EF0-A7FC-466C55A3ABA0}"/>
              </a:ext>
            </a:extLst>
          </p:cNvPr>
          <p:cNvPicPr>
            <a:picLocks noRot="1" noChangeAspect="1"/>
          </p:cNvPicPr>
          <p:nvPr>
            <a:videoFile r:link="rId1"/>
          </p:nvPr>
        </p:nvPicPr>
        <p:blipFill>
          <a:blip r:embed="rId4"/>
          <a:stretch>
            <a:fillRect/>
          </a:stretch>
        </p:blipFill>
        <p:spPr>
          <a:xfrm>
            <a:off x="3101947" y="1762734"/>
            <a:ext cx="5822597" cy="3677946"/>
          </a:xfrm>
          <a:prstGeom prst="rect">
            <a:avLst/>
          </a:prstGeom>
        </p:spPr>
      </p:pic>
      <p:sp>
        <p:nvSpPr>
          <p:cNvPr id="9" name="Oval 8">
            <a:extLst>
              <a:ext uri="{FF2B5EF4-FFF2-40B4-BE49-F238E27FC236}">
                <a16:creationId xmlns:a16="http://schemas.microsoft.com/office/drawing/2014/main" id="{0AB96C7D-837F-4777-9AB8-414CFF5C5243}"/>
              </a:ext>
            </a:extLst>
          </p:cNvPr>
          <p:cNvSpPr/>
          <p:nvPr/>
        </p:nvSpPr>
        <p:spPr>
          <a:xfrm>
            <a:off x="1467853" y="758461"/>
            <a:ext cx="1939776" cy="1134973"/>
          </a:xfrm>
          <a:prstGeom prst="ellipse">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a:solidFill>
                  <a:srgbClr val="085156"/>
                </a:solidFill>
              </a:rPr>
              <a:t>POGLEJ</a:t>
            </a:r>
            <a:r>
              <a:rPr lang="en-US" dirty="0"/>
              <a:t> </a:t>
            </a:r>
            <a:endParaRPr lang="en-IE" dirty="0"/>
          </a:p>
        </p:txBody>
      </p:sp>
    </p:spTree>
    <p:extLst>
      <p:ext uri="{BB962C8B-B14F-4D97-AF65-F5344CB8AC3E}">
        <p14:creationId xmlns:p14="http://schemas.microsoft.com/office/powerpoint/2010/main" val="304246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DD8005-D715-4FAD-9F99-1204DD4243D1}"/>
              </a:ext>
            </a:extLst>
          </p:cNvPr>
          <p:cNvSpPr>
            <a:spLocks noGrp="1"/>
          </p:cNvSpPr>
          <p:nvPr>
            <p:ph type="body" sz="quarter" idx="14"/>
          </p:nvPr>
        </p:nvSpPr>
        <p:spPr/>
        <p:txBody>
          <a:bodyPr>
            <a:normAutofit/>
          </a:bodyPr>
          <a:lstStyle/>
          <a:p>
            <a:r>
              <a:rPr lang="en-US" sz="3600" b="1" dirty="0">
                <a:solidFill>
                  <a:srgbClr val="085156"/>
                </a:solidFill>
              </a:rPr>
              <a:t>1. </a:t>
            </a:r>
            <a:r>
              <a:rPr lang="sl-SI" sz="3600" b="1" dirty="0">
                <a:solidFill>
                  <a:srgbClr val="085156"/>
                </a:solidFill>
              </a:rPr>
              <a:t>Zmanjševanje</a:t>
            </a:r>
            <a:endParaRPr lang="en-IE" sz="3600" b="1" dirty="0">
              <a:solidFill>
                <a:srgbClr val="085156"/>
              </a:solidFill>
            </a:endParaRPr>
          </a:p>
        </p:txBody>
      </p:sp>
      <p:sp>
        <p:nvSpPr>
          <p:cNvPr id="3" name="Text Placeholder 2">
            <a:extLst>
              <a:ext uri="{FF2B5EF4-FFF2-40B4-BE49-F238E27FC236}">
                <a16:creationId xmlns:a16="http://schemas.microsoft.com/office/drawing/2014/main" id="{71139500-A2A1-4D07-A511-B513CD6B3058}"/>
              </a:ext>
            </a:extLst>
          </p:cNvPr>
          <p:cNvSpPr>
            <a:spLocks noGrp="1"/>
          </p:cNvSpPr>
          <p:nvPr>
            <p:ph type="body" sz="quarter" idx="15"/>
          </p:nvPr>
        </p:nvSpPr>
        <p:spPr>
          <a:xfrm>
            <a:off x="684287" y="4027183"/>
            <a:ext cx="3408830" cy="2108270"/>
          </a:xfrm>
        </p:spPr>
        <p:txBody>
          <a:bodyPr vert="horz" lIns="91440" tIns="45720" rIns="91440" bIns="45720" rtlCol="0" anchor="t">
            <a:normAutofit/>
          </a:bodyPr>
          <a:lstStyle/>
          <a:p>
            <a:endParaRPr lang="en-US" sz="2000" dirty="0">
              <a:solidFill>
                <a:srgbClr val="085156"/>
              </a:solidFill>
              <a:ea typeface="+mn-lt"/>
              <a:cs typeface="+mn-lt"/>
            </a:endParaRPr>
          </a:p>
          <a:p>
            <a:r>
              <a:rPr lang="en-US" sz="2000" dirty="0" err="1">
                <a:solidFill>
                  <a:srgbClr val="085156"/>
                </a:solidFill>
                <a:ea typeface="+mn-lt"/>
                <a:cs typeface="+mn-lt"/>
              </a:rPr>
              <a:t>Zmanjšati</a:t>
            </a:r>
            <a:r>
              <a:rPr lang="en-US" sz="2000" dirty="0">
                <a:solidFill>
                  <a:srgbClr val="085156"/>
                </a:solidFill>
                <a:ea typeface="+mn-lt"/>
                <a:cs typeface="+mn-lt"/>
              </a:rPr>
              <a:t> </a:t>
            </a:r>
            <a:r>
              <a:rPr lang="en-US" sz="2000" dirty="0" err="1">
                <a:solidFill>
                  <a:srgbClr val="085156"/>
                </a:solidFill>
                <a:ea typeface="+mn-lt"/>
                <a:cs typeface="+mn-lt"/>
              </a:rPr>
              <a:t>pomeni</a:t>
            </a:r>
            <a:r>
              <a:rPr lang="en-US" sz="2000" dirty="0">
                <a:solidFill>
                  <a:srgbClr val="085156"/>
                </a:solidFill>
                <a:ea typeface="+mn-lt"/>
                <a:cs typeface="+mn-lt"/>
              </a:rPr>
              <a:t> </a:t>
            </a:r>
            <a:r>
              <a:rPr lang="en-US" sz="2000" dirty="0" err="1">
                <a:solidFill>
                  <a:srgbClr val="085156"/>
                </a:solidFill>
                <a:ea typeface="+mn-lt"/>
                <a:cs typeface="+mn-lt"/>
              </a:rPr>
              <a:t>uporabiti</a:t>
            </a:r>
            <a:r>
              <a:rPr lang="en-US" sz="2000" dirty="0">
                <a:solidFill>
                  <a:srgbClr val="085156"/>
                </a:solidFill>
                <a:ea typeface="+mn-lt"/>
                <a:cs typeface="+mn-lt"/>
              </a:rPr>
              <a:t> </a:t>
            </a:r>
            <a:r>
              <a:rPr lang="en-US" sz="2000" dirty="0" err="1">
                <a:solidFill>
                  <a:srgbClr val="085156"/>
                </a:solidFill>
                <a:ea typeface="+mn-lt"/>
                <a:cs typeface="+mn-lt"/>
              </a:rPr>
              <a:t>manj</a:t>
            </a:r>
            <a:r>
              <a:rPr lang="en-US" sz="2000" dirty="0">
                <a:solidFill>
                  <a:srgbClr val="085156"/>
                </a:solidFill>
                <a:ea typeface="+mn-lt"/>
                <a:cs typeface="+mn-lt"/>
              </a:rPr>
              <a:t> </a:t>
            </a:r>
            <a:r>
              <a:rPr lang="en-US" sz="2000" dirty="0" err="1">
                <a:solidFill>
                  <a:srgbClr val="085156"/>
                </a:solidFill>
                <a:ea typeface="+mn-lt"/>
                <a:cs typeface="+mn-lt"/>
              </a:rPr>
              <a:t>virov</a:t>
            </a:r>
            <a:r>
              <a:rPr lang="en-US" sz="2000" dirty="0">
                <a:solidFill>
                  <a:srgbClr val="085156"/>
                </a:solidFill>
                <a:ea typeface="+mn-lt"/>
                <a:cs typeface="+mn-lt"/>
              </a:rPr>
              <a:t>. </a:t>
            </a:r>
            <a:endParaRPr lang="en-US" sz="2800" dirty="0">
              <a:solidFill>
                <a:srgbClr val="085156"/>
              </a:solidFill>
              <a:latin typeface="Alegreya"/>
            </a:endParaRPr>
          </a:p>
          <a:p>
            <a:endParaRPr lang="en-IE" dirty="0"/>
          </a:p>
        </p:txBody>
      </p:sp>
      <p:sp>
        <p:nvSpPr>
          <p:cNvPr id="4" name="Text Placeholder 3">
            <a:extLst>
              <a:ext uri="{FF2B5EF4-FFF2-40B4-BE49-F238E27FC236}">
                <a16:creationId xmlns:a16="http://schemas.microsoft.com/office/drawing/2014/main" id="{5C6A40DC-402F-4CC0-BA17-CE6290C7E1F7}"/>
              </a:ext>
            </a:extLst>
          </p:cNvPr>
          <p:cNvSpPr>
            <a:spLocks noGrp="1"/>
          </p:cNvSpPr>
          <p:nvPr>
            <p:ph type="body" sz="quarter" idx="16"/>
          </p:nvPr>
        </p:nvSpPr>
        <p:spPr/>
        <p:txBody>
          <a:bodyPr>
            <a:normAutofit/>
          </a:bodyPr>
          <a:lstStyle/>
          <a:p>
            <a:r>
              <a:rPr lang="en-US" sz="3600" b="1" dirty="0">
                <a:solidFill>
                  <a:srgbClr val="406F70"/>
                </a:solidFill>
              </a:rPr>
              <a:t>2. </a:t>
            </a:r>
            <a:r>
              <a:rPr lang="sl-SI" sz="3600" b="1" dirty="0">
                <a:solidFill>
                  <a:srgbClr val="406F70"/>
                </a:solidFill>
              </a:rPr>
              <a:t>Ponovna raba</a:t>
            </a:r>
            <a:endParaRPr lang="en-IE" sz="3600" b="1" dirty="0">
              <a:solidFill>
                <a:srgbClr val="406F70"/>
              </a:solidFill>
            </a:endParaRPr>
          </a:p>
        </p:txBody>
      </p:sp>
      <p:sp>
        <p:nvSpPr>
          <p:cNvPr id="5" name="Text Placeholder 4">
            <a:extLst>
              <a:ext uri="{FF2B5EF4-FFF2-40B4-BE49-F238E27FC236}">
                <a16:creationId xmlns:a16="http://schemas.microsoft.com/office/drawing/2014/main" id="{57CC2124-CA28-4E2D-99CD-6651A2A2CCD9}"/>
              </a:ext>
            </a:extLst>
          </p:cNvPr>
          <p:cNvSpPr>
            <a:spLocks noGrp="1"/>
          </p:cNvSpPr>
          <p:nvPr>
            <p:ph type="body" sz="quarter" idx="17"/>
          </p:nvPr>
        </p:nvSpPr>
        <p:spPr>
          <a:xfrm>
            <a:off x="4340173" y="4470268"/>
            <a:ext cx="3752916" cy="1800928"/>
          </a:xfrm>
        </p:spPr>
        <p:txBody>
          <a:bodyPr vert="horz" lIns="91440" tIns="45720" rIns="91440" bIns="45720" rtlCol="0" anchor="t">
            <a:noAutofit/>
          </a:bodyPr>
          <a:lstStyle/>
          <a:p>
            <a:r>
              <a:rPr lang="en-US" sz="2000" dirty="0" err="1">
                <a:solidFill>
                  <a:srgbClr val="085156"/>
                </a:solidFill>
                <a:ea typeface="+mn-lt"/>
                <a:cs typeface="+mn-lt"/>
              </a:rPr>
              <a:t>Ponovna</a:t>
            </a:r>
            <a:r>
              <a:rPr lang="en-US" sz="2000" dirty="0">
                <a:solidFill>
                  <a:srgbClr val="085156"/>
                </a:solidFill>
                <a:ea typeface="+mn-lt"/>
                <a:cs typeface="+mn-lt"/>
              </a:rPr>
              <a:t> </a:t>
            </a:r>
            <a:r>
              <a:rPr lang="en-US" sz="2000" dirty="0" err="1">
                <a:solidFill>
                  <a:srgbClr val="085156"/>
                </a:solidFill>
                <a:ea typeface="+mn-lt"/>
                <a:cs typeface="+mn-lt"/>
              </a:rPr>
              <a:t>uporaba</a:t>
            </a:r>
            <a:r>
              <a:rPr lang="en-US" sz="2000" dirty="0">
                <a:solidFill>
                  <a:srgbClr val="085156"/>
                </a:solidFill>
                <a:ea typeface="+mn-lt"/>
                <a:cs typeface="+mn-lt"/>
              </a:rPr>
              <a:t> </a:t>
            </a:r>
            <a:r>
              <a:rPr lang="en-US" sz="2000" dirty="0" err="1">
                <a:solidFill>
                  <a:srgbClr val="085156"/>
                </a:solidFill>
                <a:ea typeface="+mn-lt"/>
                <a:cs typeface="+mn-lt"/>
              </a:rPr>
              <a:t>pomeni</a:t>
            </a:r>
            <a:r>
              <a:rPr lang="en-US" sz="2000" dirty="0">
                <a:solidFill>
                  <a:srgbClr val="085156"/>
                </a:solidFill>
                <a:ea typeface="+mn-lt"/>
                <a:cs typeface="+mn-lt"/>
              </a:rPr>
              <a:t> </a:t>
            </a:r>
            <a:r>
              <a:rPr lang="en-US" sz="2000" dirty="0" err="1">
                <a:solidFill>
                  <a:srgbClr val="085156"/>
                </a:solidFill>
                <a:ea typeface="+mn-lt"/>
                <a:cs typeface="+mn-lt"/>
              </a:rPr>
              <a:t>vsak</a:t>
            </a:r>
            <a:r>
              <a:rPr lang="en-US" sz="2000" dirty="0">
                <a:solidFill>
                  <a:srgbClr val="085156"/>
                </a:solidFill>
                <a:ea typeface="+mn-lt"/>
                <a:cs typeface="+mn-lt"/>
              </a:rPr>
              <a:t> </a:t>
            </a:r>
            <a:r>
              <a:rPr lang="en-US" sz="2000" dirty="0" err="1">
                <a:solidFill>
                  <a:srgbClr val="085156"/>
                </a:solidFill>
                <a:ea typeface="+mn-lt"/>
                <a:cs typeface="+mn-lt"/>
              </a:rPr>
              <a:t>postopek</a:t>
            </a:r>
            <a:r>
              <a:rPr lang="en-US" sz="2000" dirty="0">
                <a:solidFill>
                  <a:srgbClr val="085156"/>
                </a:solidFill>
                <a:ea typeface="+mn-lt"/>
                <a:cs typeface="+mn-lt"/>
              </a:rPr>
              <a:t>, </a:t>
            </a:r>
            <a:r>
              <a:rPr lang="en-US" sz="2000" dirty="0" err="1">
                <a:solidFill>
                  <a:srgbClr val="085156"/>
                </a:solidFill>
                <a:ea typeface="+mn-lt"/>
                <a:cs typeface="+mn-lt"/>
              </a:rPr>
              <a:t>pri</a:t>
            </a:r>
            <a:r>
              <a:rPr lang="en-US" sz="2000" dirty="0">
                <a:solidFill>
                  <a:srgbClr val="085156"/>
                </a:solidFill>
                <a:ea typeface="+mn-lt"/>
                <a:cs typeface="+mn-lt"/>
              </a:rPr>
              <a:t> </a:t>
            </a:r>
            <a:r>
              <a:rPr lang="en-US" sz="2000" dirty="0" err="1">
                <a:solidFill>
                  <a:srgbClr val="085156"/>
                </a:solidFill>
                <a:ea typeface="+mn-lt"/>
                <a:cs typeface="+mn-lt"/>
              </a:rPr>
              <a:t>katerem</a:t>
            </a:r>
            <a:r>
              <a:rPr lang="en-US" sz="2000" dirty="0">
                <a:solidFill>
                  <a:srgbClr val="085156"/>
                </a:solidFill>
                <a:ea typeface="+mn-lt"/>
                <a:cs typeface="+mn-lt"/>
              </a:rPr>
              <a:t> se </a:t>
            </a:r>
            <a:r>
              <a:rPr lang="en-US" sz="2000" dirty="0" err="1">
                <a:solidFill>
                  <a:srgbClr val="085156"/>
                </a:solidFill>
                <a:ea typeface="+mn-lt"/>
                <a:cs typeface="+mn-lt"/>
              </a:rPr>
              <a:t>izdelki</a:t>
            </a:r>
            <a:r>
              <a:rPr lang="en-US" sz="2000" dirty="0">
                <a:solidFill>
                  <a:srgbClr val="085156"/>
                </a:solidFill>
                <a:ea typeface="+mn-lt"/>
                <a:cs typeface="+mn-lt"/>
              </a:rPr>
              <a:t> </a:t>
            </a:r>
            <a:r>
              <a:rPr lang="en-US" sz="2000" dirty="0" err="1">
                <a:solidFill>
                  <a:srgbClr val="085156"/>
                </a:solidFill>
                <a:ea typeface="+mn-lt"/>
                <a:cs typeface="+mn-lt"/>
              </a:rPr>
              <a:t>ali</a:t>
            </a:r>
            <a:r>
              <a:rPr lang="en-US" sz="2000" dirty="0">
                <a:solidFill>
                  <a:srgbClr val="085156"/>
                </a:solidFill>
                <a:ea typeface="+mn-lt"/>
                <a:cs typeface="+mn-lt"/>
              </a:rPr>
              <a:t> </a:t>
            </a:r>
            <a:r>
              <a:rPr lang="en-US" sz="2000" dirty="0" err="1">
                <a:solidFill>
                  <a:srgbClr val="085156"/>
                </a:solidFill>
                <a:ea typeface="+mn-lt"/>
                <a:cs typeface="+mn-lt"/>
              </a:rPr>
              <a:t>sestavni</a:t>
            </a:r>
            <a:r>
              <a:rPr lang="en-US" sz="2000" dirty="0">
                <a:solidFill>
                  <a:srgbClr val="085156"/>
                </a:solidFill>
                <a:ea typeface="+mn-lt"/>
                <a:cs typeface="+mn-lt"/>
              </a:rPr>
              <a:t> deli, ki </a:t>
            </a:r>
            <a:r>
              <a:rPr lang="en-US" sz="2000" dirty="0" err="1">
                <a:solidFill>
                  <a:srgbClr val="085156"/>
                </a:solidFill>
                <a:ea typeface="+mn-lt"/>
                <a:cs typeface="+mn-lt"/>
              </a:rPr>
              <a:t>niso</a:t>
            </a:r>
            <a:r>
              <a:rPr lang="en-US" sz="2000" dirty="0">
                <a:solidFill>
                  <a:srgbClr val="085156"/>
                </a:solidFill>
                <a:ea typeface="+mn-lt"/>
                <a:cs typeface="+mn-lt"/>
              </a:rPr>
              <a:t> </a:t>
            </a:r>
            <a:r>
              <a:rPr lang="en-US" sz="2000" dirty="0" err="1">
                <a:solidFill>
                  <a:srgbClr val="085156"/>
                </a:solidFill>
                <a:ea typeface="+mn-lt"/>
                <a:cs typeface="+mn-lt"/>
              </a:rPr>
              <a:t>odpadki</a:t>
            </a:r>
            <a:r>
              <a:rPr lang="en-US" sz="2000" dirty="0">
                <a:solidFill>
                  <a:srgbClr val="085156"/>
                </a:solidFill>
                <a:ea typeface="+mn-lt"/>
                <a:cs typeface="+mn-lt"/>
              </a:rPr>
              <a:t>, </a:t>
            </a:r>
            <a:r>
              <a:rPr lang="en-US" sz="2000" dirty="0" err="1">
                <a:solidFill>
                  <a:srgbClr val="085156"/>
                </a:solidFill>
                <a:ea typeface="+mn-lt"/>
                <a:cs typeface="+mn-lt"/>
              </a:rPr>
              <a:t>ponovno</a:t>
            </a:r>
            <a:r>
              <a:rPr lang="en-US" sz="2000" dirty="0">
                <a:solidFill>
                  <a:srgbClr val="085156"/>
                </a:solidFill>
                <a:ea typeface="+mn-lt"/>
                <a:cs typeface="+mn-lt"/>
              </a:rPr>
              <a:t> </a:t>
            </a:r>
            <a:r>
              <a:rPr lang="en-US" sz="2000" dirty="0" err="1">
                <a:solidFill>
                  <a:srgbClr val="085156"/>
                </a:solidFill>
                <a:ea typeface="+mn-lt"/>
                <a:cs typeface="+mn-lt"/>
              </a:rPr>
              <a:t>uporabijo</a:t>
            </a:r>
            <a:r>
              <a:rPr lang="en-US" sz="2000" dirty="0">
                <a:solidFill>
                  <a:srgbClr val="085156"/>
                </a:solidFill>
                <a:ea typeface="+mn-lt"/>
                <a:cs typeface="+mn-lt"/>
              </a:rPr>
              <a:t>.</a:t>
            </a:r>
            <a:endParaRPr lang="en-US" dirty="0">
              <a:solidFill>
                <a:srgbClr val="406F70"/>
              </a:solidFill>
              <a:latin typeface="Alegreya"/>
            </a:endParaRPr>
          </a:p>
        </p:txBody>
      </p:sp>
      <p:sp>
        <p:nvSpPr>
          <p:cNvPr id="6" name="Text Placeholder 5">
            <a:extLst>
              <a:ext uri="{FF2B5EF4-FFF2-40B4-BE49-F238E27FC236}">
                <a16:creationId xmlns:a16="http://schemas.microsoft.com/office/drawing/2014/main" id="{EABD3FE2-56BA-491F-A273-7BC15DE0C7F8}"/>
              </a:ext>
            </a:extLst>
          </p:cNvPr>
          <p:cNvSpPr>
            <a:spLocks noGrp="1"/>
          </p:cNvSpPr>
          <p:nvPr>
            <p:ph type="body" sz="quarter" idx="18"/>
          </p:nvPr>
        </p:nvSpPr>
        <p:spPr/>
        <p:txBody>
          <a:bodyPr>
            <a:normAutofit/>
          </a:bodyPr>
          <a:lstStyle/>
          <a:p>
            <a:r>
              <a:rPr lang="en-US" sz="3600" b="1" dirty="0">
                <a:solidFill>
                  <a:srgbClr val="F5C05B"/>
                </a:solidFill>
              </a:rPr>
              <a:t>3. </a:t>
            </a:r>
            <a:r>
              <a:rPr lang="sl-SI" sz="3600" b="1" dirty="0">
                <a:solidFill>
                  <a:srgbClr val="F5C05B"/>
                </a:solidFill>
              </a:rPr>
              <a:t>Predelava</a:t>
            </a:r>
            <a:endParaRPr lang="en-IE" sz="3600" b="1" dirty="0">
              <a:solidFill>
                <a:srgbClr val="F5C05B"/>
              </a:solidFill>
            </a:endParaRPr>
          </a:p>
        </p:txBody>
      </p:sp>
      <p:sp>
        <p:nvSpPr>
          <p:cNvPr id="7" name="Text Placeholder 6">
            <a:extLst>
              <a:ext uri="{FF2B5EF4-FFF2-40B4-BE49-F238E27FC236}">
                <a16:creationId xmlns:a16="http://schemas.microsoft.com/office/drawing/2014/main" id="{AC347DCA-8B7A-4427-87A8-72B1B42E11A8}"/>
              </a:ext>
            </a:extLst>
          </p:cNvPr>
          <p:cNvSpPr>
            <a:spLocks noGrp="1"/>
          </p:cNvSpPr>
          <p:nvPr>
            <p:ph type="body" sz="quarter" idx="19"/>
          </p:nvPr>
        </p:nvSpPr>
        <p:spPr>
          <a:xfrm>
            <a:off x="8228086" y="4027183"/>
            <a:ext cx="3538031" cy="1814441"/>
          </a:xfrm>
        </p:spPr>
        <p:txBody>
          <a:bodyPr vert="horz" lIns="91440" tIns="45720" rIns="91440" bIns="45720" rtlCol="0" anchor="t">
            <a:noAutofit/>
          </a:bodyPr>
          <a:lstStyle/>
          <a:p>
            <a:endParaRPr lang="sl-SI" sz="2000" dirty="0">
              <a:solidFill>
                <a:srgbClr val="F5C05B"/>
              </a:solidFill>
              <a:latin typeface="Alegreya"/>
            </a:endParaRPr>
          </a:p>
          <a:p>
            <a:r>
              <a:rPr lang="en-US" sz="2000" b="0" i="0" dirty="0" err="1">
                <a:solidFill>
                  <a:srgbClr val="F5C05B"/>
                </a:solidFill>
                <a:effectLst/>
                <a:latin typeface="Alegreya"/>
              </a:rPr>
              <a:t>Recikliranje</a:t>
            </a:r>
            <a:r>
              <a:rPr lang="sl-SI" sz="2000" b="0" i="0" dirty="0">
                <a:solidFill>
                  <a:srgbClr val="F5C05B"/>
                </a:solidFill>
                <a:effectLst/>
                <a:latin typeface="Alegreya"/>
              </a:rPr>
              <a:t> oz. predelava</a:t>
            </a:r>
            <a:r>
              <a:rPr lang="en-US" sz="2000" b="0" i="0" dirty="0">
                <a:solidFill>
                  <a:srgbClr val="F5C05B"/>
                </a:solidFill>
                <a:effectLst/>
                <a:latin typeface="Alegreya"/>
              </a:rPr>
              <a:t> </a:t>
            </a:r>
            <a:r>
              <a:rPr lang="en-US" sz="2000" b="0" i="0" dirty="0" err="1">
                <a:solidFill>
                  <a:srgbClr val="F5C05B"/>
                </a:solidFill>
                <a:effectLst/>
                <a:latin typeface="Alegreya"/>
              </a:rPr>
              <a:t>pomeni</a:t>
            </a:r>
            <a:r>
              <a:rPr lang="en-US" sz="2000" b="0" i="0" dirty="0">
                <a:solidFill>
                  <a:srgbClr val="F5C05B"/>
                </a:solidFill>
                <a:effectLst/>
                <a:latin typeface="Alegreya"/>
              </a:rPr>
              <a:t> </a:t>
            </a:r>
            <a:r>
              <a:rPr lang="en-US" sz="2000" b="0" i="0" dirty="0" err="1">
                <a:solidFill>
                  <a:srgbClr val="F5C05B"/>
                </a:solidFill>
                <a:effectLst/>
                <a:latin typeface="Alegreya"/>
              </a:rPr>
              <a:t>vsak</a:t>
            </a:r>
            <a:r>
              <a:rPr lang="en-US" sz="2000" b="0" i="0" dirty="0">
                <a:solidFill>
                  <a:srgbClr val="F5C05B"/>
                </a:solidFill>
                <a:effectLst/>
                <a:latin typeface="Alegreya"/>
              </a:rPr>
              <a:t> </a:t>
            </a:r>
            <a:r>
              <a:rPr lang="en-US" sz="2000" b="0" i="0" dirty="0" err="1">
                <a:solidFill>
                  <a:srgbClr val="F5C05B"/>
                </a:solidFill>
                <a:effectLst/>
                <a:latin typeface="Alegreya"/>
              </a:rPr>
              <a:t>postopek</a:t>
            </a:r>
            <a:r>
              <a:rPr lang="en-US" sz="2000" b="0" i="0" dirty="0">
                <a:solidFill>
                  <a:srgbClr val="F5C05B"/>
                </a:solidFill>
                <a:effectLst/>
                <a:latin typeface="Alegreya"/>
              </a:rPr>
              <a:t>, </a:t>
            </a:r>
            <a:r>
              <a:rPr lang="en-US" sz="2000" b="0" i="0" dirty="0" err="1">
                <a:solidFill>
                  <a:srgbClr val="F5C05B"/>
                </a:solidFill>
                <a:effectLst/>
                <a:latin typeface="Alegreya"/>
              </a:rPr>
              <a:t>pri</a:t>
            </a:r>
            <a:r>
              <a:rPr lang="en-US" sz="2000" b="0" i="0" dirty="0">
                <a:solidFill>
                  <a:srgbClr val="F5C05B"/>
                </a:solidFill>
                <a:effectLst/>
                <a:latin typeface="Alegreya"/>
              </a:rPr>
              <a:t> </a:t>
            </a:r>
            <a:r>
              <a:rPr lang="en-US" sz="2000" b="0" i="0" dirty="0" err="1">
                <a:solidFill>
                  <a:srgbClr val="F5C05B"/>
                </a:solidFill>
                <a:effectLst/>
                <a:latin typeface="Alegreya"/>
              </a:rPr>
              <a:t>katerem</a:t>
            </a:r>
            <a:r>
              <a:rPr lang="en-US" sz="2000" b="0" i="0" dirty="0">
                <a:solidFill>
                  <a:srgbClr val="F5C05B"/>
                </a:solidFill>
                <a:effectLst/>
                <a:latin typeface="Alegreya"/>
              </a:rPr>
              <a:t> se </a:t>
            </a:r>
            <a:r>
              <a:rPr lang="en-US" sz="2000" b="0" i="0" dirty="0" err="1">
                <a:solidFill>
                  <a:srgbClr val="F5C05B"/>
                </a:solidFill>
                <a:effectLst/>
                <a:latin typeface="Alegreya"/>
              </a:rPr>
              <a:t>odpadni</a:t>
            </a:r>
            <a:r>
              <a:rPr lang="en-US" sz="2000" b="0" i="0" dirty="0">
                <a:solidFill>
                  <a:srgbClr val="F5C05B"/>
                </a:solidFill>
                <a:effectLst/>
                <a:latin typeface="Alegreya"/>
              </a:rPr>
              <a:t> </a:t>
            </a:r>
            <a:r>
              <a:rPr lang="en-US" sz="2000" b="0" i="0" dirty="0" err="1">
                <a:solidFill>
                  <a:srgbClr val="F5C05B"/>
                </a:solidFill>
                <a:effectLst/>
                <a:latin typeface="Alegreya"/>
              </a:rPr>
              <a:t>materiali</a:t>
            </a:r>
            <a:r>
              <a:rPr lang="en-US" sz="2000" b="0" i="0" dirty="0">
                <a:solidFill>
                  <a:srgbClr val="F5C05B"/>
                </a:solidFill>
                <a:effectLst/>
                <a:latin typeface="Alegreya"/>
              </a:rPr>
              <a:t> </a:t>
            </a:r>
            <a:r>
              <a:rPr lang="en-US" sz="2000" b="0" i="0" dirty="0" err="1">
                <a:solidFill>
                  <a:srgbClr val="F5C05B"/>
                </a:solidFill>
                <a:effectLst/>
                <a:latin typeface="Alegreya"/>
              </a:rPr>
              <a:t>ponovno</a:t>
            </a:r>
            <a:r>
              <a:rPr lang="en-US" sz="2000" b="0" i="0" dirty="0">
                <a:solidFill>
                  <a:srgbClr val="F5C05B"/>
                </a:solidFill>
                <a:effectLst/>
                <a:latin typeface="Alegreya"/>
              </a:rPr>
              <a:t> </a:t>
            </a:r>
            <a:r>
              <a:rPr lang="en-US" sz="2000" b="0" i="0" dirty="0" err="1">
                <a:solidFill>
                  <a:srgbClr val="F5C05B"/>
                </a:solidFill>
                <a:effectLst/>
                <a:latin typeface="Alegreya"/>
              </a:rPr>
              <a:t>predelajo</a:t>
            </a:r>
            <a:r>
              <a:rPr lang="en-US" sz="2000" b="0" i="0" dirty="0">
                <a:solidFill>
                  <a:srgbClr val="F5C05B"/>
                </a:solidFill>
                <a:effectLst/>
                <a:latin typeface="Alegreya"/>
              </a:rPr>
              <a:t> v </a:t>
            </a:r>
            <a:r>
              <a:rPr lang="en-US" sz="2000" b="0" i="0" dirty="0" err="1">
                <a:solidFill>
                  <a:srgbClr val="F5C05B"/>
                </a:solidFill>
                <a:effectLst/>
                <a:latin typeface="Alegreya"/>
              </a:rPr>
              <a:t>izdelke</a:t>
            </a:r>
            <a:r>
              <a:rPr lang="en-US" sz="2000" b="0" i="0" dirty="0">
                <a:solidFill>
                  <a:srgbClr val="F5C05B"/>
                </a:solidFill>
                <a:effectLst/>
                <a:latin typeface="Alegreya"/>
              </a:rPr>
              <a:t>, </a:t>
            </a:r>
            <a:r>
              <a:rPr lang="en-US" sz="2000" b="0" i="0" dirty="0" err="1">
                <a:solidFill>
                  <a:srgbClr val="F5C05B"/>
                </a:solidFill>
                <a:effectLst/>
                <a:latin typeface="Alegreya"/>
              </a:rPr>
              <a:t>materiale</a:t>
            </a:r>
            <a:r>
              <a:rPr lang="en-US" sz="2000" b="0" i="0" dirty="0">
                <a:solidFill>
                  <a:srgbClr val="F5C05B"/>
                </a:solidFill>
                <a:effectLst/>
                <a:latin typeface="Alegreya"/>
              </a:rPr>
              <a:t> </a:t>
            </a:r>
            <a:r>
              <a:rPr lang="en-US" sz="2000" b="0" i="0" dirty="0" err="1">
                <a:solidFill>
                  <a:srgbClr val="F5C05B"/>
                </a:solidFill>
                <a:effectLst/>
                <a:latin typeface="Alegreya"/>
              </a:rPr>
              <a:t>ali</a:t>
            </a:r>
            <a:r>
              <a:rPr lang="en-US" sz="2000" b="0" i="0" dirty="0">
                <a:solidFill>
                  <a:srgbClr val="F5C05B"/>
                </a:solidFill>
                <a:effectLst/>
                <a:latin typeface="Alegreya"/>
              </a:rPr>
              <a:t> </a:t>
            </a:r>
            <a:r>
              <a:rPr lang="en-US" sz="2000" b="0" i="0" dirty="0" err="1">
                <a:solidFill>
                  <a:srgbClr val="F5C05B"/>
                </a:solidFill>
                <a:effectLst/>
                <a:latin typeface="Alegreya"/>
              </a:rPr>
              <a:t>snovi</a:t>
            </a:r>
            <a:r>
              <a:rPr lang="en-US" sz="2000" b="0" i="0" dirty="0">
                <a:solidFill>
                  <a:srgbClr val="F5C05B"/>
                </a:solidFill>
                <a:effectLst/>
                <a:latin typeface="Alegreya"/>
              </a:rPr>
              <a:t>.</a:t>
            </a:r>
            <a:endParaRPr lang="en-IE" sz="2000" dirty="0">
              <a:solidFill>
                <a:srgbClr val="F5C05B"/>
              </a:solidFill>
              <a:cs typeface="Calibri"/>
            </a:endParaRPr>
          </a:p>
        </p:txBody>
      </p:sp>
      <p:sp>
        <p:nvSpPr>
          <p:cNvPr id="8" name="Text Placeholder 7">
            <a:extLst>
              <a:ext uri="{FF2B5EF4-FFF2-40B4-BE49-F238E27FC236}">
                <a16:creationId xmlns:a16="http://schemas.microsoft.com/office/drawing/2014/main" id="{6B696023-A09B-4CED-87DF-C59FDDE26EBA}"/>
              </a:ext>
            </a:extLst>
          </p:cNvPr>
          <p:cNvSpPr>
            <a:spLocks noGrp="1"/>
          </p:cNvSpPr>
          <p:nvPr>
            <p:ph type="body" sz="quarter" idx="13"/>
          </p:nvPr>
        </p:nvSpPr>
        <p:spPr>
          <a:xfrm>
            <a:off x="0" y="405829"/>
            <a:ext cx="12192000" cy="704485"/>
          </a:xfrm>
        </p:spPr>
        <p:txBody>
          <a:bodyPr vert="horz" lIns="91440" tIns="45720" rIns="91440" bIns="45720" rtlCol="0" anchor="t">
            <a:normAutofit/>
          </a:bodyPr>
          <a:lstStyle/>
          <a:p>
            <a:r>
              <a:rPr lang="sl-SI" b="1" dirty="0">
                <a:solidFill>
                  <a:srgbClr val="406F70"/>
                </a:solidFill>
              </a:rPr>
              <a:t>Pristop zmanjševanja količine odpadkov v 3 korakih</a:t>
            </a:r>
            <a:endParaRPr lang="en-IE" b="1" dirty="0">
              <a:solidFill>
                <a:srgbClr val="406F70"/>
              </a:solidFill>
            </a:endParaRPr>
          </a:p>
        </p:txBody>
      </p:sp>
    </p:spTree>
    <p:extLst>
      <p:ext uri="{BB962C8B-B14F-4D97-AF65-F5344CB8AC3E}">
        <p14:creationId xmlns:p14="http://schemas.microsoft.com/office/powerpoint/2010/main" val="3195623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78A48-212D-4BCA-B99F-E5353017886A}"/>
              </a:ext>
            </a:extLst>
          </p:cNvPr>
          <p:cNvSpPr>
            <a:spLocks noGrp="1"/>
          </p:cNvSpPr>
          <p:nvPr>
            <p:ph type="body" sz="quarter" idx="19"/>
          </p:nvPr>
        </p:nvSpPr>
        <p:spPr/>
        <p:txBody>
          <a:bodyPr vert="horz" lIns="91440" tIns="45720" rIns="91440" bIns="45720" rtlCol="0" anchor="t">
            <a:normAutofit lnSpcReduction="10000"/>
          </a:bodyPr>
          <a:lstStyle/>
          <a:p>
            <a:r>
              <a:rPr lang="sl-SI" b="1" dirty="0">
                <a:solidFill>
                  <a:srgbClr val="406F70"/>
                </a:solidFill>
              </a:rPr>
              <a:t>Trajnostne možnosti</a:t>
            </a:r>
            <a:r>
              <a:rPr lang="en-US" b="1" dirty="0">
                <a:solidFill>
                  <a:srgbClr val="406F70"/>
                </a:solidFill>
              </a:rPr>
              <a:t>: </a:t>
            </a:r>
          </a:p>
          <a:p>
            <a:r>
              <a:rPr lang="en-US" b="1" dirty="0"/>
              <a:t>1</a:t>
            </a:r>
            <a:r>
              <a:rPr lang="en-US" b="1" dirty="0">
                <a:solidFill>
                  <a:srgbClr val="406F70"/>
                </a:solidFill>
              </a:rPr>
              <a:t>. </a:t>
            </a:r>
            <a:r>
              <a:rPr lang="sl-SI" b="1" dirty="0">
                <a:solidFill>
                  <a:srgbClr val="406F70"/>
                </a:solidFill>
              </a:rPr>
              <a:t>Zmanjševanje</a:t>
            </a:r>
            <a:endParaRPr lang="en-IE" b="1" dirty="0">
              <a:solidFill>
                <a:srgbClr val="406F70"/>
              </a:solidFill>
            </a:endParaRPr>
          </a:p>
          <a:p>
            <a:endParaRPr lang="en-IE" dirty="0"/>
          </a:p>
        </p:txBody>
      </p:sp>
      <p:sp>
        <p:nvSpPr>
          <p:cNvPr id="3" name="Text Placeholder 2">
            <a:extLst>
              <a:ext uri="{FF2B5EF4-FFF2-40B4-BE49-F238E27FC236}">
                <a16:creationId xmlns:a16="http://schemas.microsoft.com/office/drawing/2014/main" id="{98A7ADDC-9078-4AA0-8362-CB00480A36EB}"/>
              </a:ext>
            </a:extLst>
          </p:cNvPr>
          <p:cNvSpPr>
            <a:spLocks noGrp="1"/>
          </p:cNvSpPr>
          <p:nvPr>
            <p:ph type="body" sz="quarter" idx="20"/>
          </p:nvPr>
        </p:nvSpPr>
        <p:spPr>
          <a:xfrm>
            <a:off x="265416" y="1957647"/>
            <a:ext cx="11661168" cy="4504797"/>
          </a:xfrm>
        </p:spPr>
        <p:txBody>
          <a:bodyPr/>
          <a:lstStyle/>
          <a:p>
            <a:pPr algn="just"/>
            <a:r>
              <a:rPr lang="sl-SI" sz="2200" b="0" i="0" dirty="0">
                <a:solidFill>
                  <a:srgbClr val="406F70"/>
                </a:solidFill>
                <a:effectLst/>
              </a:rPr>
              <a:t>Zmanjšanje količine embalaže in izdelkov za enkratno uporabo v vašem podjetju vam lahko </a:t>
            </a:r>
            <a:r>
              <a:rPr lang="sl-SI" sz="2200" b="1" i="0" dirty="0">
                <a:solidFill>
                  <a:srgbClr val="406F70"/>
                </a:solidFill>
                <a:effectLst/>
              </a:rPr>
              <a:t>pomaga pri doseganju trajnostnih ciljev in je koristno za vaše poslovne rezultate</a:t>
            </a:r>
            <a:r>
              <a:rPr lang="sl-SI" sz="2200" b="0" i="0" dirty="0">
                <a:solidFill>
                  <a:srgbClr val="406F70"/>
                </a:solidFill>
                <a:effectLst/>
              </a:rPr>
              <a:t>. </a:t>
            </a:r>
          </a:p>
          <a:p>
            <a:pPr algn="just"/>
            <a:r>
              <a:rPr lang="sl-SI" sz="2200" b="1" i="0" dirty="0">
                <a:solidFill>
                  <a:srgbClr val="406F70"/>
                </a:solidFill>
                <a:effectLst/>
              </a:rPr>
              <a:t>Nasveti: </a:t>
            </a:r>
          </a:p>
          <a:p>
            <a:pPr marL="342900" indent="-342900" algn="just">
              <a:buFont typeface="Arial" panose="020B0604020202020204" pitchFamily="34" charset="0"/>
              <a:buChar char="•"/>
            </a:pPr>
            <a:r>
              <a:rPr lang="sl-SI" sz="2200" b="1" i="0" dirty="0">
                <a:solidFill>
                  <a:srgbClr val="406F70"/>
                </a:solidFill>
                <a:effectLst/>
              </a:rPr>
              <a:t>Pribora za enkratno uporabo ne vključite v vrečko. </a:t>
            </a:r>
            <a:r>
              <a:rPr lang="sl-SI" sz="2200" b="0" i="0" dirty="0">
                <a:solidFill>
                  <a:srgbClr val="406F70"/>
                </a:solidFill>
                <a:effectLst/>
              </a:rPr>
              <a:t>Naj bo to možnost, ki jo ljudje lahko izberejo ob naročilu. Če se vaše stranke odločijo za jedilni pribor, upoštevajte, koliko ga potrebujejo za hrano. Ali morate priložiti celoten set pribora ali bo dovolj že </a:t>
            </a:r>
            <a:r>
              <a:rPr lang="sl-SI" sz="2200" b="0" i="0" dirty="0" err="1">
                <a:solidFill>
                  <a:srgbClr val="406F70"/>
                </a:solidFill>
                <a:effectLst/>
              </a:rPr>
              <a:t>vilica</a:t>
            </a:r>
            <a:r>
              <a:rPr lang="sl-SI" sz="2200" b="0" i="0" dirty="0">
                <a:solidFill>
                  <a:srgbClr val="406F70"/>
                </a:solidFill>
                <a:effectLst/>
              </a:rPr>
              <a:t>?</a:t>
            </a:r>
          </a:p>
          <a:p>
            <a:pPr marL="342900" indent="-342900" algn="just">
              <a:buFont typeface="Arial" panose="020B0604020202020204" pitchFamily="34" charset="0"/>
              <a:buChar char="•"/>
            </a:pPr>
            <a:r>
              <a:rPr lang="sl-SI" sz="2200" b="1" i="0" dirty="0">
                <a:solidFill>
                  <a:srgbClr val="406F70"/>
                </a:solidFill>
                <a:effectLst/>
              </a:rPr>
              <a:t>Zmanjšajte količino embalaže ... </a:t>
            </a:r>
            <a:r>
              <a:rPr lang="sl-SI" sz="2200" b="0" i="0" dirty="0">
                <a:solidFill>
                  <a:srgbClr val="406F70"/>
                </a:solidFill>
                <a:effectLst/>
              </a:rPr>
              <a:t>Če na primer ponujate </a:t>
            </a:r>
            <a:r>
              <a:rPr lang="sl-SI" sz="2200" b="0" i="0" dirty="0" err="1">
                <a:solidFill>
                  <a:srgbClr val="406F70"/>
                </a:solidFill>
                <a:effectLst/>
              </a:rPr>
              <a:t>burgerje</a:t>
            </a:r>
            <a:r>
              <a:rPr lang="sl-SI" sz="2200" b="0" i="0" dirty="0">
                <a:solidFill>
                  <a:srgbClr val="406F70"/>
                </a:solidFill>
                <a:effectLst/>
              </a:rPr>
              <a:t>, ali morate vključiti škatlo za živila za s seboj ali bo dovolj že papirnata embalaža? </a:t>
            </a:r>
          </a:p>
          <a:p>
            <a:pPr marL="342900" indent="-342900" algn="just">
              <a:buFont typeface="Arial" panose="020B0604020202020204" pitchFamily="34" charset="0"/>
              <a:buChar char="•"/>
            </a:pPr>
            <a:r>
              <a:rPr lang="sl-SI" sz="2200" b="0" i="0" dirty="0">
                <a:solidFill>
                  <a:srgbClr val="406F70"/>
                </a:solidFill>
                <a:effectLst/>
              </a:rPr>
              <a:t>Preučite lahko tudi načine, kako stranke spodbuditi, da </a:t>
            </a:r>
            <a:r>
              <a:rPr lang="sl-SI" sz="2200" b="1" i="0" dirty="0">
                <a:solidFill>
                  <a:srgbClr val="406F70"/>
                </a:solidFill>
                <a:effectLst/>
              </a:rPr>
              <a:t>prinesejo svojo embalažo</a:t>
            </a:r>
            <a:r>
              <a:rPr lang="sl-SI" sz="2200" b="0" i="0" dirty="0">
                <a:solidFill>
                  <a:srgbClr val="406F70"/>
                </a:solidFill>
                <a:effectLst/>
              </a:rPr>
              <a:t>. Če je to izvedljivo, jim lahko ponudite spodbudo, da prinesejo svojo vrečko ali posodo za kosilo?</a:t>
            </a:r>
          </a:p>
          <a:p>
            <a:pPr marL="342900" indent="-342900" algn="just">
              <a:buFont typeface="Arial" panose="020B0604020202020204" pitchFamily="34" charset="0"/>
              <a:buChar char="•"/>
            </a:pPr>
            <a:r>
              <a:rPr lang="sl-SI" sz="2200" b="1" i="0" dirty="0">
                <a:solidFill>
                  <a:srgbClr val="406F70"/>
                </a:solidFill>
                <a:effectLst/>
              </a:rPr>
              <a:t>Z dobavitelji se posvetujte</a:t>
            </a:r>
            <a:r>
              <a:rPr lang="sl-SI" sz="2200" b="0" i="0" dirty="0">
                <a:solidFill>
                  <a:srgbClr val="406F70"/>
                </a:solidFill>
                <a:effectLst/>
              </a:rPr>
              <a:t> o načinih, kako lahko zmanjšajo količino embalaže pri tem, kar vam pošiljajo. Ali se lahko odločijo za škatle za večkratno uporabo? Ali lahko embalažo odnesejo nazaj v predelavo ali ponovno uporabo na svoji strani?</a:t>
            </a:r>
          </a:p>
          <a:p>
            <a:pPr algn="just"/>
            <a:r>
              <a:rPr lang="sl-SI" sz="2200" b="0" i="0" dirty="0">
                <a:solidFill>
                  <a:srgbClr val="406F70"/>
                </a:solidFill>
                <a:effectLst/>
              </a:rPr>
              <a:t> </a:t>
            </a:r>
          </a:p>
          <a:p>
            <a:pPr algn="l"/>
            <a:endParaRPr lang="en-US" b="0" i="0" dirty="0">
              <a:solidFill>
                <a:srgbClr val="000000"/>
              </a:solidFill>
              <a:effectLst/>
              <a:latin typeface="Helvetica Neue"/>
            </a:endParaRPr>
          </a:p>
        </p:txBody>
      </p:sp>
    </p:spTree>
    <p:extLst>
      <p:ext uri="{BB962C8B-B14F-4D97-AF65-F5344CB8AC3E}">
        <p14:creationId xmlns:p14="http://schemas.microsoft.com/office/powerpoint/2010/main" val="1099398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64A867-6BD9-4E7F-85A1-3F3953333547}"/>
              </a:ext>
            </a:extLst>
          </p:cNvPr>
          <p:cNvSpPr>
            <a:spLocks noGrp="1"/>
          </p:cNvSpPr>
          <p:nvPr>
            <p:ph type="body" sz="quarter" idx="16"/>
          </p:nvPr>
        </p:nvSpPr>
        <p:spPr>
          <a:xfrm>
            <a:off x="5947380" y="629119"/>
            <a:ext cx="5651292" cy="1064889"/>
          </a:xfrm>
        </p:spPr>
        <p:txBody>
          <a:bodyPr>
            <a:noAutofit/>
          </a:bodyPr>
          <a:lstStyle/>
          <a:p>
            <a:r>
              <a:rPr lang="sl-SI" b="1" dirty="0">
                <a:solidFill>
                  <a:srgbClr val="406F70"/>
                </a:solidFill>
              </a:rPr>
              <a:t>Izbira embalaže za dostavo in prevzem</a:t>
            </a:r>
            <a:r>
              <a:rPr lang="en-US" b="1" dirty="0">
                <a:solidFill>
                  <a:srgbClr val="406F70"/>
                </a:solidFill>
              </a:rPr>
              <a:t>:</a:t>
            </a:r>
            <a:endParaRPr lang="en-IE" b="1" dirty="0">
              <a:solidFill>
                <a:srgbClr val="406F70"/>
              </a:solidFill>
            </a:endParaRPr>
          </a:p>
        </p:txBody>
      </p:sp>
      <p:sp>
        <p:nvSpPr>
          <p:cNvPr id="3" name="Text Placeholder 2">
            <a:extLst>
              <a:ext uri="{FF2B5EF4-FFF2-40B4-BE49-F238E27FC236}">
                <a16:creationId xmlns:a16="http://schemas.microsoft.com/office/drawing/2014/main" id="{3D6FD910-0F9B-4FA1-80D0-6AD789659414}"/>
              </a:ext>
            </a:extLst>
          </p:cNvPr>
          <p:cNvSpPr>
            <a:spLocks noGrp="1"/>
          </p:cNvSpPr>
          <p:nvPr>
            <p:ph type="body" sz="quarter" idx="17"/>
          </p:nvPr>
        </p:nvSpPr>
        <p:spPr>
          <a:xfrm>
            <a:off x="5383658" y="2116066"/>
            <a:ext cx="6215014" cy="4112815"/>
          </a:xfrm>
        </p:spPr>
        <p:txBody>
          <a:bodyPr/>
          <a:lstStyle/>
          <a:p>
            <a:pPr marL="342900" indent="-342900" algn="just">
              <a:buFont typeface="Arial" panose="020B0604020202020204" pitchFamily="34" charset="0"/>
              <a:buChar char="•"/>
            </a:pPr>
            <a:r>
              <a:rPr lang="en-US" b="0" i="0" dirty="0">
                <a:solidFill>
                  <a:srgbClr val="406F70"/>
                </a:solidFill>
                <a:effectLst/>
              </a:rPr>
              <a:t>Kakšno </a:t>
            </a:r>
            <a:r>
              <a:rPr lang="en-US" b="0" i="0" dirty="0" err="1">
                <a:solidFill>
                  <a:srgbClr val="406F70"/>
                </a:solidFill>
                <a:effectLst/>
              </a:rPr>
              <a:t>hrano</a:t>
            </a:r>
            <a:r>
              <a:rPr lang="en-US" b="0" i="0" dirty="0">
                <a:solidFill>
                  <a:srgbClr val="406F70"/>
                </a:solidFill>
                <a:effectLst/>
              </a:rPr>
              <a:t> </a:t>
            </a:r>
            <a:r>
              <a:rPr lang="en-US" b="0" i="0" dirty="0" err="1">
                <a:solidFill>
                  <a:srgbClr val="406F70"/>
                </a:solidFill>
                <a:effectLst/>
              </a:rPr>
              <a:t>boste</a:t>
            </a:r>
            <a:r>
              <a:rPr lang="en-US" b="0" i="0" dirty="0">
                <a:solidFill>
                  <a:srgbClr val="406F70"/>
                </a:solidFill>
                <a:effectLst/>
              </a:rPr>
              <a:t> </a:t>
            </a:r>
            <a:r>
              <a:rPr lang="en-US" b="0" i="0" dirty="0" err="1">
                <a:solidFill>
                  <a:srgbClr val="406F70"/>
                </a:solidFill>
                <a:effectLst/>
              </a:rPr>
              <a:t>ponudili</a:t>
            </a:r>
            <a:r>
              <a:rPr lang="en-US" b="0" i="0" dirty="0">
                <a:solidFill>
                  <a:srgbClr val="406F70"/>
                </a:solidFill>
                <a:effectLst/>
              </a:rPr>
              <a:t> na </a:t>
            </a:r>
            <a:r>
              <a:rPr lang="en-US" b="0" i="0" dirty="0" err="1">
                <a:solidFill>
                  <a:srgbClr val="406F70"/>
                </a:solidFill>
                <a:effectLst/>
              </a:rPr>
              <a:t>jedilniku</a:t>
            </a:r>
            <a:r>
              <a:rPr lang="sl-SI" b="0" i="0" dirty="0">
                <a:solidFill>
                  <a:srgbClr val="406F70"/>
                </a:solidFill>
                <a:effectLst/>
              </a:rPr>
              <a:t> za dostavo ali prevzem</a:t>
            </a:r>
            <a:r>
              <a:rPr lang="en-US" b="0" i="0" dirty="0">
                <a:solidFill>
                  <a:srgbClr val="406F70"/>
                </a:solidFill>
                <a:effectLst/>
              </a:rPr>
              <a:t>?</a:t>
            </a:r>
          </a:p>
          <a:p>
            <a:pPr marL="342900" indent="-342900" algn="just">
              <a:buFont typeface="Arial" panose="020B0604020202020204" pitchFamily="34" charset="0"/>
              <a:buChar char="•"/>
            </a:pPr>
            <a:r>
              <a:rPr lang="en-US" b="0" i="0" dirty="0" err="1">
                <a:solidFill>
                  <a:srgbClr val="406F70"/>
                </a:solidFill>
                <a:effectLst/>
              </a:rPr>
              <a:t>Kakšne</a:t>
            </a:r>
            <a:r>
              <a:rPr lang="en-US" b="0" i="0" dirty="0">
                <a:solidFill>
                  <a:srgbClr val="406F70"/>
                </a:solidFill>
                <a:effectLst/>
              </a:rPr>
              <a:t> </a:t>
            </a:r>
            <a:r>
              <a:rPr lang="en-US" b="1" i="0" dirty="0" err="1">
                <a:solidFill>
                  <a:srgbClr val="406F70"/>
                </a:solidFill>
                <a:effectLst/>
              </a:rPr>
              <a:t>velikosti</a:t>
            </a:r>
            <a:r>
              <a:rPr lang="en-US" b="0" i="0" dirty="0">
                <a:solidFill>
                  <a:srgbClr val="406F70"/>
                </a:solidFill>
                <a:effectLst/>
              </a:rPr>
              <a:t> mora </a:t>
            </a:r>
            <a:r>
              <a:rPr lang="en-US" b="0" i="0" dirty="0" err="1">
                <a:solidFill>
                  <a:srgbClr val="406F70"/>
                </a:solidFill>
                <a:effectLst/>
              </a:rPr>
              <a:t>biti</a:t>
            </a:r>
            <a:r>
              <a:rPr lang="en-US" b="0" i="0" dirty="0">
                <a:solidFill>
                  <a:srgbClr val="406F70"/>
                </a:solidFill>
                <a:effectLst/>
              </a:rPr>
              <a:t> </a:t>
            </a:r>
            <a:r>
              <a:rPr lang="en-US" b="0" i="0" dirty="0" err="1">
                <a:solidFill>
                  <a:srgbClr val="406F70"/>
                </a:solidFill>
                <a:effectLst/>
              </a:rPr>
              <a:t>posoda</a:t>
            </a:r>
            <a:r>
              <a:rPr lang="en-US" b="0" i="0" dirty="0">
                <a:solidFill>
                  <a:srgbClr val="406F70"/>
                </a:solidFill>
                <a:effectLst/>
              </a:rPr>
              <a:t>?</a:t>
            </a:r>
          </a:p>
          <a:p>
            <a:pPr marL="342900" indent="-342900" algn="just">
              <a:buFont typeface="Arial" panose="020B0604020202020204" pitchFamily="34" charset="0"/>
              <a:buChar char="•"/>
            </a:pPr>
            <a:r>
              <a:rPr lang="en-US" b="0" i="0" dirty="0">
                <a:solidFill>
                  <a:srgbClr val="406F70"/>
                </a:solidFill>
                <a:effectLst/>
              </a:rPr>
              <a:t>Kakšno </a:t>
            </a:r>
            <a:r>
              <a:rPr lang="en-US" b="1" i="0" dirty="0" err="1">
                <a:solidFill>
                  <a:srgbClr val="406F70"/>
                </a:solidFill>
                <a:effectLst/>
              </a:rPr>
              <a:t>vrsto</a:t>
            </a:r>
            <a:r>
              <a:rPr lang="en-US" b="1" i="0" dirty="0">
                <a:solidFill>
                  <a:srgbClr val="406F70"/>
                </a:solidFill>
                <a:effectLst/>
              </a:rPr>
              <a:t> </a:t>
            </a:r>
            <a:r>
              <a:rPr lang="en-US" b="1" i="0" dirty="0" err="1">
                <a:solidFill>
                  <a:srgbClr val="406F70"/>
                </a:solidFill>
                <a:effectLst/>
              </a:rPr>
              <a:t>hrane</a:t>
            </a:r>
            <a:r>
              <a:rPr lang="en-US" b="1" i="0" dirty="0">
                <a:solidFill>
                  <a:srgbClr val="406F70"/>
                </a:solidFill>
                <a:effectLst/>
              </a:rPr>
              <a:t> </a:t>
            </a:r>
            <a:r>
              <a:rPr lang="en-US" b="0" i="0" dirty="0" err="1">
                <a:solidFill>
                  <a:srgbClr val="406F70"/>
                </a:solidFill>
                <a:effectLst/>
              </a:rPr>
              <a:t>bo</a:t>
            </a:r>
            <a:r>
              <a:rPr lang="en-US" b="0" i="0" dirty="0">
                <a:solidFill>
                  <a:srgbClr val="406F70"/>
                </a:solidFill>
                <a:effectLst/>
              </a:rPr>
              <a:t> </a:t>
            </a:r>
            <a:r>
              <a:rPr lang="en-US" b="0" i="0" dirty="0" err="1">
                <a:solidFill>
                  <a:srgbClr val="406F70"/>
                </a:solidFill>
                <a:effectLst/>
              </a:rPr>
              <a:t>morala</a:t>
            </a:r>
            <a:r>
              <a:rPr lang="en-US" b="0" i="0" dirty="0">
                <a:solidFill>
                  <a:srgbClr val="406F70"/>
                </a:solidFill>
                <a:effectLst/>
              </a:rPr>
              <a:t> </a:t>
            </a:r>
            <a:r>
              <a:rPr lang="en-US" b="0" i="0" dirty="0" err="1">
                <a:solidFill>
                  <a:srgbClr val="406F70"/>
                </a:solidFill>
                <a:effectLst/>
              </a:rPr>
              <a:t>vsebovati</a:t>
            </a:r>
            <a:r>
              <a:rPr lang="en-US" b="0" i="0" dirty="0">
                <a:solidFill>
                  <a:srgbClr val="406F70"/>
                </a:solidFill>
                <a:effectLst/>
              </a:rPr>
              <a:t>? Ali je jedi </a:t>
            </a:r>
            <a:r>
              <a:rPr lang="en-US" b="0" i="0" dirty="0" err="1">
                <a:solidFill>
                  <a:srgbClr val="406F70"/>
                </a:solidFill>
                <a:effectLst/>
              </a:rPr>
              <a:t>priložena</a:t>
            </a:r>
            <a:r>
              <a:rPr lang="en-US" b="0" i="0" dirty="0">
                <a:solidFill>
                  <a:srgbClr val="406F70"/>
                </a:solidFill>
                <a:effectLst/>
              </a:rPr>
              <a:t> </a:t>
            </a:r>
            <a:r>
              <a:rPr lang="en-US" b="0" i="0" dirty="0" err="1">
                <a:solidFill>
                  <a:srgbClr val="406F70"/>
                </a:solidFill>
                <a:effectLst/>
              </a:rPr>
              <a:t>omaka</a:t>
            </a:r>
            <a:r>
              <a:rPr lang="en-US" b="0" i="0" dirty="0">
                <a:solidFill>
                  <a:srgbClr val="406F70"/>
                </a:solidFill>
                <a:effectLst/>
              </a:rPr>
              <a:t>?</a:t>
            </a:r>
          </a:p>
          <a:p>
            <a:pPr marL="342900" indent="-342900" algn="just">
              <a:buFont typeface="Arial" panose="020B0604020202020204" pitchFamily="34" charset="0"/>
              <a:buChar char="•"/>
            </a:pPr>
            <a:r>
              <a:rPr lang="en-US" b="0" i="0" dirty="0" err="1">
                <a:solidFill>
                  <a:srgbClr val="406F70"/>
                </a:solidFill>
                <a:effectLst/>
              </a:rPr>
              <a:t>Kakšen</a:t>
            </a:r>
            <a:r>
              <a:rPr lang="en-US" b="0" i="0" dirty="0">
                <a:solidFill>
                  <a:srgbClr val="406F70"/>
                </a:solidFill>
                <a:effectLst/>
              </a:rPr>
              <a:t> je </a:t>
            </a:r>
            <a:r>
              <a:rPr lang="en-US" b="0" i="0" dirty="0" err="1">
                <a:solidFill>
                  <a:srgbClr val="406F70"/>
                </a:solidFill>
                <a:effectLst/>
              </a:rPr>
              <a:t>vaš</a:t>
            </a:r>
            <a:r>
              <a:rPr lang="en-US" b="0" i="0" dirty="0">
                <a:solidFill>
                  <a:srgbClr val="406F70"/>
                </a:solidFill>
                <a:effectLst/>
              </a:rPr>
              <a:t> </a:t>
            </a:r>
            <a:r>
              <a:rPr lang="en-US" b="1" i="0" dirty="0" err="1">
                <a:solidFill>
                  <a:srgbClr val="406F70"/>
                </a:solidFill>
                <a:effectLst/>
              </a:rPr>
              <a:t>proračun</a:t>
            </a:r>
            <a:r>
              <a:rPr lang="en-US" b="0" i="0" dirty="0">
                <a:solidFill>
                  <a:srgbClr val="406F70"/>
                </a:solidFill>
                <a:effectLst/>
              </a:rPr>
              <a:t>?</a:t>
            </a:r>
          </a:p>
          <a:p>
            <a:pPr marL="342900" indent="-342900" algn="just">
              <a:buFont typeface="Arial" panose="020B0604020202020204" pitchFamily="34" charset="0"/>
              <a:buChar char="•"/>
            </a:pPr>
            <a:r>
              <a:rPr lang="en-US" b="1" i="0" dirty="0" err="1">
                <a:solidFill>
                  <a:srgbClr val="406F70"/>
                </a:solidFill>
                <a:effectLst/>
              </a:rPr>
              <a:t>Kje</a:t>
            </a:r>
            <a:r>
              <a:rPr lang="en-US" b="0" i="0" dirty="0">
                <a:solidFill>
                  <a:srgbClr val="406F70"/>
                </a:solidFill>
                <a:effectLst/>
              </a:rPr>
              <a:t> se </a:t>
            </a:r>
            <a:r>
              <a:rPr lang="en-US" b="0" i="0" dirty="0" err="1">
                <a:solidFill>
                  <a:srgbClr val="406F70"/>
                </a:solidFill>
                <a:effectLst/>
              </a:rPr>
              <a:t>bo</a:t>
            </a:r>
            <a:r>
              <a:rPr lang="en-US" b="0" i="0" dirty="0">
                <a:solidFill>
                  <a:srgbClr val="406F70"/>
                </a:solidFill>
                <a:effectLst/>
              </a:rPr>
              <a:t> </a:t>
            </a:r>
            <a:r>
              <a:rPr lang="en-US" b="0" i="0" dirty="0" err="1">
                <a:solidFill>
                  <a:srgbClr val="406F70"/>
                </a:solidFill>
                <a:effectLst/>
              </a:rPr>
              <a:t>hrana</a:t>
            </a:r>
            <a:r>
              <a:rPr lang="en-US" b="0" i="0" dirty="0">
                <a:solidFill>
                  <a:srgbClr val="406F70"/>
                </a:solidFill>
                <a:effectLst/>
              </a:rPr>
              <a:t> </a:t>
            </a:r>
            <a:r>
              <a:rPr lang="en-US" b="0" i="0" dirty="0" err="1">
                <a:solidFill>
                  <a:srgbClr val="406F70"/>
                </a:solidFill>
                <a:effectLst/>
              </a:rPr>
              <a:t>jedla</a:t>
            </a:r>
            <a:r>
              <a:rPr lang="en-US" b="0" i="0" dirty="0">
                <a:solidFill>
                  <a:srgbClr val="406F70"/>
                </a:solidFill>
                <a:effectLst/>
              </a:rPr>
              <a:t>?</a:t>
            </a:r>
          </a:p>
          <a:p>
            <a:pPr algn="just"/>
            <a:r>
              <a:rPr lang="en-US" b="0" i="0" dirty="0">
                <a:solidFill>
                  <a:srgbClr val="406F70"/>
                </a:solidFill>
                <a:effectLst/>
              </a:rPr>
              <a:t>Ko </a:t>
            </a:r>
            <a:r>
              <a:rPr lang="en-US" b="0" i="0" dirty="0" err="1">
                <a:solidFill>
                  <a:srgbClr val="406F70"/>
                </a:solidFill>
                <a:effectLst/>
              </a:rPr>
              <a:t>ste</a:t>
            </a:r>
            <a:r>
              <a:rPr lang="en-US" b="0" i="0" dirty="0">
                <a:solidFill>
                  <a:srgbClr val="406F70"/>
                </a:solidFill>
                <a:effectLst/>
              </a:rPr>
              <a:t> </a:t>
            </a:r>
            <a:r>
              <a:rPr lang="en-US" b="0" i="0" dirty="0" err="1">
                <a:solidFill>
                  <a:srgbClr val="406F70"/>
                </a:solidFill>
                <a:effectLst/>
              </a:rPr>
              <a:t>premislili</a:t>
            </a:r>
            <a:r>
              <a:rPr lang="en-US" b="0" i="0" dirty="0">
                <a:solidFill>
                  <a:srgbClr val="406F70"/>
                </a:solidFill>
                <a:effectLst/>
              </a:rPr>
              <a:t>, </a:t>
            </a:r>
            <a:r>
              <a:rPr lang="en-US" b="1" i="0" dirty="0" err="1">
                <a:solidFill>
                  <a:srgbClr val="406F70"/>
                </a:solidFill>
                <a:effectLst/>
              </a:rPr>
              <a:t>kakšne</a:t>
            </a:r>
            <a:r>
              <a:rPr lang="en-US" b="1" i="0" dirty="0">
                <a:solidFill>
                  <a:srgbClr val="406F70"/>
                </a:solidFill>
                <a:effectLst/>
              </a:rPr>
              <a:t> </a:t>
            </a:r>
            <a:r>
              <a:rPr lang="en-US" b="1" i="0" dirty="0" err="1">
                <a:solidFill>
                  <a:srgbClr val="406F70"/>
                </a:solidFill>
                <a:effectLst/>
              </a:rPr>
              <a:t>lastnosti</a:t>
            </a:r>
            <a:r>
              <a:rPr lang="en-US" b="1" i="0" dirty="0">
                <a:solidFill>
                  <a:srgbClr val="406F70"/>
                </a:solidFill>
                <a:effectLst/>
              </a:rPr>
              <a:t> </a:t>
            </a:r>
            <a:r>
              <a:rPr lang="en-US" b="1" i="0" dirty="0" err="1">
                <a:solidFill>
                  <a:srgbClr val="406F70"/>
                </a:solidFill>
                <a:effectLst/>
              </a:rPr>
              <a:t>bo</a:t>
            </a:r>
            <a:r>
              <a:rPr lang="en-US" b="1" i="0" dirty="0">
                <a:solidFill>
                  <a:srgbClr val="406F70"/>
                </a:solidFill>
                <a:effectLst/>
              </a:rPr>
              <a:t> </a:t>
            </a:r>
            <a:r>
              <a:rPr lang="en-US" b="1" i="0" dirty="0" err="1">
                <a:solidFill>
                  <a:srgbClr val="406F70"/>
                </a:solidFill>
                <a:effectLst/>
              </a:rPr>
              <a:t>morala</a:t>
            </a:r>
            <a:r>
              <a:rPr lang="en-US" b="1" i="0" dirty="0">
                <a:solidFill>
                  <a:srgbClr val="406F70"/>
                </a:solidFill>
                <a:effectLst/>
              </a:rPr>
              <a:t> </a:t>
            </a:r>
            <a:r>
              <a:rPr lang="en-US" b="1" i="0" dirty="0" err="1">
                <a:solidFill>
                  <a:srgbClr val="406F70"/>
                </a:solidFill>
                <a:effectLst/>
              </a:rPr>
              <a:t>imeti</a:t>
            </a:r>
            <a:r>
              <a:rPr lang="en-US" b="1" i="0" dirty="0">
                <a:solidFill>
                  <a:srgbClr val="406F70"/>
                </a:solidFill>
                <a:effectLst/>
              </a:rPr>
              <a:t> </a:t>
            </a:r>
            <a:r>
              <a:rPr lang="en-US" b="1" i="0" dirty="0" err="1">
                <a:solidFill>
                  <a:srgbClr val="406F70"/>
                </a:solidFill>
                <a:effectLst/>
              </a:rPr>
              <a:t>posoda</a:t>
            </a:r>
            <a:r>
              <a:rPr lang="en-US" b="0" i="0" dirty="0">
                <a:solidFill>
                  <a:srgbClr val="406F70"/>
                </a:solidFill>
                <a:effectLst/>
              </a:rPr>
              <a:t>, </a:t>
            </a:r>
            <a:r>
              <a:rPr lang="en-US" b="0" i="0" dirty="0" err="1">
                <a:solidFill>
                  <a:srgbClr val="406F70"/>
                </a:solidFill>
                <a:effectLst/>
              </a:rPr>
              <a:t>si</a:t>
            </a:r>
            <a:r>
              <a:rPr lang="en-US" b="0" i="0" dirty="0">
                <a:solidFill>
                  <a:srgbClr val="406F70"/>
                </a:solidFill>
                <a:effectLst/>
              </a:rPr>
              <a:t> </a:t>
            </a:r>
            <a:r>
              <a:rPr lang="en-US" b="0" i="0" dirty="0" err="1">
                <a:solidFill>
                  <a:srgbClr val="406F70"/>
                </a:solidFill>
                <a:effectLst/>
              </a:rPr>
              <a:t>lahko</a:t>
            </a:r>
            <a:r>
              <a:rPr lang="en-US" b="0" i="0" dirty="0">
                <a:solidFill>
                  <a:srgbClr val="406F70"/>
                </a:solidFill>
                <a:effectLst/>
              </a:rPr>
              <a:t> </a:t>
            </a:r>
            <a:r>
              <a:rPr lang="en-US" b="0" i="0" dirty="0" err="1">
                <a:solidFill>
                  <a:srgbClr val="406F70"/>
                </a:solidFill>
                <a:effectLst/>
              </a:rPr>
              <a:t>ogledate</a:t>
            </a:r>
            <a:r>
              <a:rPr lang="en-US" b="0" i="0" dirty="0">
                <a:solidFill>
                  <a:srgbClr val="406F70"/>
                </a:solidFill>
                <a:effectLst/>
              </a:rPr>
              <a:t> </a:t>
            </a:r>
            <a:r>
              <a:rPr lang="en-US" b="0" i="0" dirty="0" err="1">
                <a:solidFill>
                  <a:srgbClr val="406F70"/>
                </a:solidFill>
                <a:effectLst/>
              </a:rPr>
              <a:t>ponudbo</a:t>
            </a:r>
            <a:r>
              <a:rPr lang="en-US" b="0" i="0" dirty="0">
                <a:solidFill>
                  <a:srgbClr val="406F70"/>
                </a:solidFill>
                <a:effectLst/>
              </a:rPr>
              <a:t>.</a:t>
            </a:r>
          </a:p>
        </p:txBody>
      </p:sp>
      <p:pic>
        <p:nvPicPr>
          <p:cNvPr id="10" name="Picture Placeholder 9" descr="Burgers and milkshakes">
            <a:extLst>
              <a:ext uri="{FF2B5EF4-FFF2-40B4-BE49-F238E27FC236}">
                <a16:creationId xmlns:a16="http://schemas.microsoft.com/office/drawing/2014/main" id="{6D2095A3-847F-4583-8280-45FC7BC63023}"/>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a:stretch/>
        </p:blipFill>
        <p:spPr>
          <a:xfrm>
            <a:off x="0" y="0"/>
            <a:ext cx="5651292" cy="6261962"/>
          </a:xfrm>
        </p:spPr>
      </p:pic>
    </p:spTree>
    <p:extLst>
      <p:ext uri="{BB962C8B-B14F-4D97-AF65-F5344CB8AC3E}">
        <p14:creationId xmlns:p14="http://schemas.microsoft.com/office/powerpoint/2010/main" val="1578338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71EBE-03EC-4F06-B8B0-6D2ED98A616C}"/>
              </a:ext>
            </a:extLst>
          </p:cNvPr>
          <p:cNvSpPr>
            <a:spLocks noGrp="1"/>
          </p:cNvSpPr>
          <p:nvPr>
            <p:ph type="body" sz="quarter" idx="16"/>
          </p:nvPr>
        </p:nvSpPr>
        <p:spPr>
          <a:xfrm>
            <a:off x="6319644" y="939560"/>
            <a:ext cx="5279028" cy="1013518"/>
          </a:xfrm>
        </p:spPr>
        <p:txBody>
          <a:bodyPr>
            <a:normAutofit fontScale="85000" lnSpcReduction="10000"/>
          </a:bodyPr>
          <a:lstStyle/>
          <a:p>
            <a:r>
              <a:rPr lang="sl-SI" sz="4600" b="1" i="0" dirty="0">
                <a:solidFill>
                  <a:srgbClr val="406F70"/>
                </a:solidFill>
                <a:effectLst/>
              </a:rPr>
              <a:t>Hrana se bo jedla doma</a:t>
            </a:r>
            <a:r>
              <a:rPr lang="en-US" b="0" i="0" dirty="0">
                <a:solidFill>
                  <a:srgbClr val="406F70"/>
                </a:solidFill>
                <a:effectLst/>
              </a:rPr>
              <a:t>:</a:t>
            </a:r>
            <a:endParaRPr lang="en-IE" dirty="0"/>
          </a:p>
        </p:txBody>
      </p:sp>
      <p:sp>
        <p:nvSpPr>
          <p:cNvPr id="3" name="Text Placeholder 2">
            <a:extLst>
              <a:ext uri="{FF2B5EF4-FFF2-40B4-BE49-F238E27FC236}">
                <a16:creationId xmlns:a16="http://schemas.microsoft.com/office/drawing/2014/main" id="{2B6344C2-7FCC-45C0-8313-386260E1F0E1}"/>
              </a:ext>
            </a:extLst>
          </p:cNvPr>
          <p:cNvSpPr>
            <a:spLocks noGrp="1"/>
          </p:cNvSpPr>
          <p:nvPr>
            <p:ph type="body" sz="quarter" idx="17"/>
          </p:nvPr>
        </p:nvSpPr>
        <p:spPr>
          <a:xfrm>
            <a:off x="5763802" y="1953078"/>
            <a:ext cx="5834870" cy="3947440"/>
          </a:xfrm>
        </p:spPr>
        <p:txBody>
          <a:bodyPr/>
          <a:lstStyle/>
          <a:p>
            <a:pPr algn="just"/>
            <a:r>
              <a:rPr lang="en-US" b="0" i="0" dirty="0" err="1">
                <a:solidFill>
                  <a:srgbClr val="406F70"/>
                </a:solidFill>
                <a:effectLst/>
              </a:rPr>
              <a:t>Kartonska</a:t>
            </a:r>
            <a:r>
              <a:rPr lang="en-US" b="0" i="0" dirty="0">
                <a:solidFill>
                  <a:srgbClr val="406F70"/>
                </a:solidFill>
                <a:effectLst/>
              </a:rPr>
              <a:t> </a:t>
            </a:r>
            <a:r>
              <a:rPr lang="en-US" b="0" i="0" dirty="0" err="1">
                <a:solidFill>
                  <a:srgbClr val="406F70"/>
                </a:solidFill>
                <a:effectLst/>
              </a:rPr>
              <a:t>embalaža</a:t>
            </a:r>
            <a:r>
              <a:rPr lang="en-US" b="0" i="0" dirty="0">
                <a:solidFill>
                  <a:srgbClr val="406F70"/>
                </a:solidFill>
                <a:effectLst/>
              </a:rPr>
              <a:t> je </a:t>
            </a:r>
            <a:r>
              <a:rPr lang="en-US" b="0" i="0" dirty="0" err="1">
                <a:solidFill>
                  <a:srgbClr val="406F70"/>
                </a:solidFill>
                <a:effectLst/>
              </a:rPr>
              <a:t>običajno</a:t>
            </a:r>
            <a:r>
              <a:rPr lang="en-US" b="0" i="0" dirty="0">
                <a:solidFill>
                  <a:srgbClr val="406F70"/>
                </a:solidFill>
                <a:effectLst/>
              </a:rPr>
              <a:t> </a:t>
            </a:r>
            <a:r>
              <a:rPr lang="en-US" b="0" i="0" dirty="0" err="1">
                <a:solidFill>
                  <a:srgbClr val="406F70"/>
                </a:solidFill>
                <a:effectLst/>
              </a:rPr>
              <a:t>najboljša</a:t>
            </a:r>
            <a:r>
              <a:rPr lang="en-US" b="0" i="0" dirty="0">
                <a:solidFill>
                  <a:srgbClr val="406F70"/>
                </a:solidFill>
                <a:effectLst/>
              </a:rPr>
              <a:t> </a:t>
            </a:r>
            <a:r>
              <a:rPr lang="sl-SI" b="0" i="0" dirty="0">
                <a:solidFill>
                  <a:srgbClr val="406F70"/>
                </a:solidFill>
                <a:effectLst/>
              </a:rPr>
              <a:t>izbira</a:t>
            </a:r>
            <a:r>
              <a:rPr lang="en-US" b="0" i="0" dirty="0">
                <a:solidFill>
                  <a:srgbClr val="406F70"/>
                </a:solidFill>
                <a:effectLst/>
              </a:rPr>
              <a:t>.</a:t>
            </a:r>
          </a:p>
          <a:p>
            <a:pPr algn="just"/>
            <a:r>
              <a:rPr lang="en-US" b="0" i="0" dirty="0" err="1">
                <a:solidFill>
                  <a:srgbClr val="406F70"/>
                </a:solidFill>
                <a:effectLst/>
              </a:rPr>
              <a:t>Običajno</a:t>
            </a:r>
            <a:r>
              <a:rPr lang="en-US" b="0" i="0" dirty="0">
                <a:solidFill>
                  <a:srgbClr val="406F70"/>
                </a:solidFill>
                <a:effectLst/>
              </a:rPr>
              <a:t> </a:t>
            </a:r>
            <a:r>
              <a:rPr lang="en-US" b="0" i="0" dirty="0" err="1">
                <a:solidFill>
                  <a:srgbClr val="406F70"/>
                </a:solidFill>
                <a:effectLst/>
              </a:rPr>
              <a:t>ima</a:t>
            </a:r>
            <a:r>
              <a:rPr lang="en-US" b="0" i="0" dirty="0">
                <a:solidFill>
                  <a:srgbClr val="406F70"/>
                </a:solidFill>
                <a:effectLst/>
              </a:rPr>
              <a:t> ta </a:t>
            </a:r>
            <a:r>
              <a:rPr lang="en-US" b="0" i="0" dirty="0" err="1">
                <a:solidFill>
                  <a:srgbClr val="406F70"/>
                </a:solidFill>
                <a:effectLst/>
              </a:rPr>
              <a:t>embalaža</a:t>
            </a:r>
            <a:r>
              <a:rPr lang="en-US" b="0" i="0" dirty="0">
                <a:solidFill>
                  <a:srgbClr val="406F70"/>
                </a:solidFill>
                <a:effectLst/>
              </a:rPr>
              <a:t> na </a:t>
            </a:r>
            <a:r>
              <a:rPr lang="en-US" b="0" i="0" dirty="0" err="1">
                <a:solidFill>
                  <a:srgbClr val="406F70"/>
                </a:solidFill>
                <a:effectLst/>
              </a:rPr>
              <a:t>notranji</a:t>
            </a:r>
            <a:r>
              <a:rPr lang="en-US" b="0" i="0" dirty="0">
                <a:solidFill>
                  <a:srgbClr val="406F70"/>
                </a:solidFill>
                <a:effectLst/>
              </a:rPr>
              <a:t> </a:t>
            </a:r>
            <a:r>
              <a:rPr lang="en-US" b="0" i="0" dirty="0" err="1">
                <a:solidFill>
                  <a:srgbClr val="406F70"/>
                </a:solidFill>
                <a:effectLst/>
              </a:rPr>
              <a:t>strani</a:t>
            </a:r>
            <a:r>
              <a:rPr lang="en-US" b="0" i="0" dirty="0">
                <a:solidFill>
                  <a:srgbClr val="406F70"/>
                </a:solidFill>
                <a:effectLst/>
              </a:rPr>
              <a:t> </a:t>
            </a:r>
            <a:r>
              <a:rPr lang="en-US" b="0" i="0" dirty="0" err="1">
                <a:solidFill>
                  <a:srgbClr val="406F70"/>
                </a:solidFill>
                <a:effectLst/>
              </a:rPr>
              <a:t>tanko</a:t>
            </a:r>
            <a:r>
              <a:rPr lang="en-US" b="0" i="0" dirty="0">
                <a:solidFill>
                  <a:srgbClr val="406F70"/>
                </a:solidFill>
                <a:effectLst/>
              </a:rPr>
              <a:t> </a:t>
            </a:r>
            <a:r>
              <a:rPr lang="en-US" b="0" i="0" dirty="0" err="1">
                <a:solidFill>
                  <a:srgbClr val="406F70"/>
                </a:solidFill>
                <a:effectLst/>
              </a:rPr>
              <a:t>plastično</a:t>
            </a:r>
            <a:r>
              <a:rPr lang="en-US" b="0" i="0" dirty="0">
                <a:solidFill>
                  <a:srgbClr val="406F70"/>
                </a:solidFill>
                <a:effectLst/>
              </a:rPr>
              <a:t> </a:t>
            </a:r>
            <a:r>
              <a:rPr lang="en-US" b="0" i="0" dirty="0" err="1">
                <a:solidFill>
                  <a:srgbClr val="406F70"/>
                </a:solidFill>
                <a:effectLst/>
              </a:rPr>
              <a:t>oblogo</a:t>
            </a:r>
            <a:r>
              <a:rPr lang="en-US" b="0" i="0" dirty="0">
                <a:solidFill>
                  <a:srgbClr val="406F70"/>
                </a:solidFill>
                <a:effectLst/>
              </a:rPr>
              <a:t>, </a:t>
            </a:r>
            <a:r>
              <a:rPr lang="en-US" b="0" i="0" dirty="0" err="1">
                <a:solidFill>
                  <a:srgbClr val="406F70"/>
                </a:solidFill>
                <a:effectLst/>
              </a:rPr>
              <a:t>vendar</a:t>
            </a:r>
            <a:r>
              <a:rPr lang="en-US" b="0" i="0" dirty="0">
                <a:solidFill>
                  <a:srgbClr val="406F70"/>
                </a:solidFill>
                <a:effectLst/>
              </a:rPr>
              <a:t> jo </a:t>
            </a:r>
            <a:r>
              <a:rPr lang="en-US" b="0" i="0" dirty="0" err="1">
                <a:solidFill>
                  <a:srgbClr val="406F70"/>
                </a:solidFill>
                <a:effectLst/>
              </a:rPr>
              <a:t>lahko</a:t>
            </a:r>
            <a:r>
              <a:rPr lang="en-US" b="0" i="0" dirty="0">
                <a:solidFill>
                  <a:srgbClr val="406F70"/>
                </a:solidFill>
                <a:effectLst/>
              </a:rPr>
              <a:t> </a:t>
            </a:r>
            <a:r>
              <a:rPr lang="en-US" b="0" i="0" dirty="0" err="1">
                <a:solidFill>
                  <a:srgbClr val="406F70"/>
                </a:solidFill>
                <a:effectLst/>
              </a:rPr>
              <a:t>doma</a:t>
            </a:r>
            <a:r>
              <a:rPr lang="en-US" b="0" i="0" dirty="0">
                <a:solidFill>
                  <a:srgbClr val="406F70"/>
                </a:solidFill>
                <a:effectLst/>
              </a:rPr>
              <a:t> </a:t>
            </a:r>
            <a:r>
              <a:rPr lang="en-US" b="0" i="0" dirty="0" err="1">
                <a:solidFill>
                  <a:srgbClr val="406F70"/>
                </a:solidFill>
                <a:effectLst/>
              </a:rPr>
              <a:t>še</a:t>
            </a:r>
            <a:r>
              <a:rPr lang="en-US" b="0" i="0" dirty="0">
                <a:solidFill>
                  <a:srgbClr val="406F70"/>
                </a:solidFill>
                <a:effectLst/>
              </a:rPr>
              <a:t> </a:t>
            </a:r>
            <a:r>
              <a:rPr lang="en-US" b="0" i="0" dirty="0" err="1">
                <a:solidFill>
                  <a:srgbClr val="406F70"/>
                </a:solidFill>
                <a:effectLst/>
              </a:rPr>
              <a:t>vedno</a:t>
            </a:r>
            <a:r>
              <a:rPr lang="en-US" b="0" i="0" dirty="0">
                <a:solidFill>
                  <a:srgbClr val="406F70"/>
                </a:solidFill>
                <a:effectLst/>
              </a:rPr>
              <a:t> </a:t>
            </a:r>
            <a:r>
              <a:rPr lang="en-US" b="0" i="0" dirty="0" err="1">
                <a:solidFill>
                  <a:srgbClr val="406F70"/>
                </a:solidFill>
                <a:effectLst/>
              </a:rPr>
              <a:t>operete</a:t>
            </a:r>
            <a:r>
              <a:rPr lang="en-US" b="0" i="0" dirty="0">
                <a:solidFill>
                  <a:srgbClr val="406F70"/>
                </a:solidFill>
                <a:effectLst/>
              </a:rPr>
              <a:t> in </a:t>
            </a:r>
            <a:r>
              <a:rPr lang="sl-SI" b="0" i="0" dirty="0">
                <a:solidFill>
                  <a:srgbClr val="406F70"/>
                </a:solidFill>
                <a:effectLst/>
              </a:rPr>
              <a:t>odložite v zabojnik </a:t>
            </a:r>
            <a:r>
              <a:rPr lang="en-US" b="0" i="0" dirty="0">
                <a:solidFill>
                  <a:srgbClr val="406F70"/>
                </a:solidFill>
                <a:effectLst/>
              </a:rPr>
              <a:t>za </a:t>
            </a:r>
            <a:r>
              <a:rPr lang="en-US" b="0" i="0" dirty="0" err="1">
                <a:solidFill>
                  <a:srgbClr val="406F70"/>
                </a:solidFill>
                <a:effectLst/>
              </a:rPr>
              <a:t>recikliranje</a:t>
            </a:r>
            <a:r>
              <a:rPr lang="en-US" b="0" i="0" dirty="0">
                <a:solidFill>
                  <a:srgbClr val="406F70"/>
                </a:solidFill>
                <a:effectLst/>
              </a:rPr>
              <a:t>, </a:t>
            </a:r>
            <a:r>
              <a:rPr lang="en-US" b="0" i="0" dirty="0" err="1">
                <a:solidFill>
                  <a:srgbClr val="406F70"/>
                </a:solidFill>
                <a:effectLst/>
              </a:rPr>
              <a:t>če</a:t>
            </a:r>
            <a:r>
              <a:rPr lang="en-US" b="0" i="0" dirty="0">
                <a:solidFill>
                  <a:srgbClr val="406F70"/>
                </a:solidFill>
                <a:effectLst/>
              </a:rPr>
              <a:t> je </a:t>
            </a:r>
            <a:r>
              <a:rPr lang="en-US" b="0" i="0" dirty="0" err="1">
                <a:solidFill>
                  <a:srgbClr val="406F70"/>
                </a:solidFill>
                <a:effectLst/>
              </a:rPr>
              <a:t>popolnoma</a:t>
            </a:r>
            <a:r>
              <a:rPr lang="en-US" b="0" i="0" dirty="0">
                <a:solidFill>
                  <a:srgbClr val="406F70"/>
                </a:solidFill>
                <a:effectLst/>
              </a:rPr>
              <a:t> </a:t>
            </a:r>
            <a:r>
              <a:rPr lang="en-US" b="0" i="0" dirty="0" err="1">
                <a:solidFill>
                  <a:srgbClr val="406F70"/>
                </a:solidFill>
                <a:effectLst/>
              </a:rPr>
              <a:t>čista</a:t>
            </a:r>
            <a:r>
              <a:rPr lang="en-US" b="0" i="0" dirty="0">
                <a:solidFill>
                  <a:srgbClr val="406F70"/>
                </a:solidFill>
                <a:effectLst/>
              </a:rPr>
              <a:t> in </a:t>
            </a:r>
            <a:r>
              <a:rPr lang="en-US" b="0" i="0" dirty="0" err="1">
                <a:solidFill>
                  <a:srgbClr val="406F70"/>
                </a:solidFill>
                <a:effectLst/>
              </a:rPr>
              <a:t>brez</a:t>
            </a:r>
            <a:r>
              <a:rPr lang="en-US" b="0" i="0" dirty="0">
                <a:solidFill>
                  <a:srgbClr val="406F70"/>
                </a:solidFill>
                <a:effectLst/>
              </a:rPr>
              <a:t> </a:t>
            </a:r>
            <a:r>
              <a:rPr lang="en-US" b="0" i="0" dirty="0" err="1">
                <a:solidFill>
                  <a:srgbClr val="406F70"/>
                </a:solidFill>
                <a:effectLst/>
              </a:rPr>
              <a:t>mastnih</a:t>
            </a:r>
            <a:r>
              <a:rPr lang="en-US" b="0" i="0" dirty="0">
                <a:solidFill>
                  <a:srgbClr val="406F70"/>
                </a:solidFill>
                <a:effectLst/>
              </a:rPr>
              <a:t> </a:t>
            </a:r>
            <a:r>
              <a:rPr lang="en-US" b="0" i="0" dirty="0" err="1">
                <a:solidFill>
                  <a:srgbClr val="406F70"/>
                </a:solidFill>
                <a:effectLst/>
              </a:rPr>
              <a:t>sledi</a:t>
            </a:r>
            <a:r>
              <a:rPr lang="en-US" b="0" i="0" dirty="0">
                <a:solidFill>
                  <a:srgbClr val="406F70"/>
                </a:solidFill>
                <a:effectLst/>
              </a:rPr>
              <a:t>. </a:t>
            </a:r>
            <a:r>
              <a:rPr lang="en-US" b="0" i="0" dirty="0" err="1">
                <a:solidFill>
                  <a:srgbClr val="406F70"/>
                </a:solidFill>
                <a:effectLst/>
              </a:rPr>
              <a:t>Poskrbite</a:t>
            </a:r>
            <a:r>
              <a:rPr lang="en-US" b="0" i="0" dirty="0">
                <a:solidFill>
                  <a:srgbClr val="406F70"/>
                </a:solidFill>
                <a:effectLst/>
              </a:rPr>
              <a:t>, da </a:t>
            </a:r>
            <a:r>
              <a:rPr lang="en-US" b="0" i="0" dirty="0" err="1">
                <a:solidFill>
                  <a:srgbClr val="406F70"/>
                </a:solidFill>
                <a:effectLst/>
              </a:rPr>
              <a:t>bo</a:t>
            </a:r>
            <a:r>
              <a:rPr lang="en-US" b="0" i="0" dirty="0">
                <a:solidFill>
                  <a:srgbClr val="406F70"/>
                </a:solidFill>
                <a:effectLst/>
              </a:rPr>
              <a:t> </a:t>
            </a:r>
            <a:r>
              <a:rPr lang="en-US" b="0" i="0" dirty="0" err="1">
                <a:solidFill>
                  <a:srgbClr val="406F70"/>
                </a:solidFill>
                <a:effectLst/>
              </a:rPr>
              <a:t>embalaža</a:t>
            </a:r>
            <a:r>
              <a:rPr lang="en-US" b="0" i="0" dirty="0">
                <a:solidFill>
                  <a:srgbClr val="406F70"/>
                </a:solidFill>
                <a:effectLst/>
              </a:rPr>
              <a:t> </a:t>
            </a:r>
            <a:r>
              <a:rPr lang="en-US" b="0" i="0" dirty="0" err="1">
                <a:solidFill>
                  <a:srgbClr val="406F70"/>
                </a:solidFill>
                <a:effectLst/>
              </a:rPr>
              <a:t>jasno</a:t>
            </a:r>
            <a:r>
              <a:rPr lang="en-US" b="0" i="0" dirty="0">
                <a:solidFill>
                  <a:srgbClr val="406F70"/>
                </a:solidFill>
                <a:effectLst/>
              </a:rPr>
              <a:t> </a:t>
            </a:r>
            <a:r>
              <a:rPr lang="en-US" b="0" i="0" dirty="0" err="1">
                <a:solidFill>
                  <a:srgbClr val="406F70"/>
                </a:solidFill>
                <a:effectLst/>
              </a:rPr>
              <a:t>označena</a:t>
            </a:r>
            <a:r>
              <a:rPr lang="en-US" b="0" i="0" dirty="0">
                <a:solidFill>
                  <a:srgbClr val="406F70"/>
                </a:solidFill>
                <a:effectLst/>
              </a:rPr>
              <a:t>, in </a:t>
            </a:r>
            <a:r>
              <a:rPr lang="en-US" b="0" i="0" dirty="0" err="1">
                <a:solidFill>
                  <a:srgbClr val="406F70"/>
                </a:solidFill>
                <a:effectLst/>
              </a:rPr>
              <a:t>tako</a:t>
            </a:r>
            <a:r>
              <a:rPr lang="en-US" b="0" i="0" dirty="0">
                <a:solidFill>
                  <a:srgbClr val="406F70"/>
                </a:solidFill>
                <a:effectLst/>
              </a:rPr>
              <a:t> </a:t>
            </a:r>
            <a:r>
              <a:rPr lang="en-US" b="0" i="0" dirty="0" err="1">
                <a:solidFill>
                  <a:srgbClr val="406F70"/>
                </a:solidFill>
                <a:effectLst/>
              </a:rPr>
              <a:t>spodbudite</a:t>
            </a:r>
            <a:r>
              <a:rPr lang="en-US" b="0" i="0" dirty="0">
                <a:solidFill>
                  <a:srgbClr val="406F70"/>
                </a:solidFill>
                <a:effectLst/>
              </a:rPr>
              <a:t> </a:t>
            </a:r>
            <a:r>
              <a:rPr lang="en-US" b="0" i="0" dirty="0" err="1">
                <a:solidFill>
                  <a:srgbClr val="406F70"/>
                </a:solidFill>
                <a:effectLst/>
              </a:rPr>
              <a:t>stranke</a:t>
            </a:r>
            <a:r>
              <a:rPr lang="en-US" b="0" i="0" dirty="0">
                <a:solidFill>
                  <a:srgbClr val="406F70"/>
                </a:solidFill>
                <a:effectLst/>
              </a:rPr>
              <a:t>, da jo </a:t>
            </a:r>
            <a:r>
              <a:rPr lang="en-US" b="0" i="0" dirty="0" err="1">
                <a:solidFill>
                  <a:srgbClr val="406F70"/>
                </a:solidFill>
                <a:effectLst/>
              </a:rPr>
              <a:t>očistijo</a:t>
            </a:r>
            <a:r>
              <a:rPr lang="en-US" b="0" i="0" dirty="0">
                <a:solidFill>
                  <a:srgbClr val="406F70"/>
                </a:solidFill>
                <a:effectLst/>
              </a:rPr>
              <a:t>, </a:t>
            </a:r>
            <a:r>
              <a:rPr lang="en-US" b="0" i="0" dirty="0" err="1">
                <a:solidFill>
                  <a:srgbClr val="406F70"/>
                </a:solidFill>
                <a:effectLst/>
              </a:rPr>
              <a:t>preden</a:t>
            </a:r>
            <a:r>
              <a:rPr lang="en-US" b="0" i="0" dirty="0">
                <a:solidFill>
                  <a:srgbClr val="406F70"/>
                </a:solidFill>
                <a:effectLst/>
              </a:rPr>
              <a:t> jo </a:t>
            </a:r>
            <a:r>
              <a:rPr lang="en-US" b="0" i="0" dirty="0" err="1">
                <a:solidFill>
                  <a:srgbClr val="406F70"/>
                </a:solidFill>
                <a:effectLst/>
              </a:rPr>
              <a:t>odložijo</a:t>
            </a:r>
            <a:r>
              <a:rPr lang="en-US" b="0" i="0" dirty="0">
                <a:solidFill>
                  <a:srgbClr val="406F70"/>
                </a:solidFill>
                <a:effectLst/>
              </a:rPr>
              <a:t> v </a:t>
            </a:r>
            <a:r>
              <a:rPr lang="en-US" b="0" i="0" dirty="0" err="1">
                <a:solidFill>
                  <a:srgbClr val="406F70"/>
                </a:solidFill>
                <a:effectLst/>
              </a:rPr>
              <a:t>zabojnik</a:t>
            </a:r>
            <a:r>
              <a:rPr lang="en-US" b="0" i="0" dirty="0">
                <a:solidFill>
                  <a:srgbClr val="406F70"/>
                </a:solidFill>
                <a:effectLst/>
              </a:rPr>
              <a:t> za </a:t>
            </a:r>
            <a:r>
              <a:rPr lang="en-US" b="0" i="0" dirty="0" err="1">
                <a:solidFill>
                  <a:srgbClr val="406F70"/>
                </a:solidFill>
                <a:effectLst/>
              </a:rPr>
              <a:t>recikliranje</a:t>
            </a:r>
            <a:r>
              <a:rPr lang="en-US" b="0" i="0" dirty="0">
                <a:solidFill>
                  <a:srgbClr val="406F70"/>
                </a:solidFill>
                <a:effectLst/>
              </a:rPr>
              <a:t>. </a:t>
            </a:r>
          </a:p>
          <a:p>
            <a:pPr algn="l"/>
            <a:r>
              <a:rPr lang="en-US" b="0" i="0" dirty="0">
                <a:solidFill>
                  <a:srgbClr val="406F70"/>
                </a:solidFill>
                <a:effectLst/>
              </a:rPr>
              <a:t>[</a:t>
            </a:r>
            <a:r>
              <a:rPr lang="sl-SI" b="1" i="1" dirty="0">
                <a:solidFill>
                  <a:srgbClr val="406F70"/>
                </a:solidFill>
                <a:effectLst/>
              </a:rPr>
              <a:t>Vir</a:t>
            </a:r>
            <a:r>
              <a:rPr lang="en-US" b="0" i="0" dirty="0">
                <a:solidFill>
                  <a:srgbClr val="406F70"/>
                </a:solidFill>
                <a:effectLst/>
              </a:rPr>
              <a:t>: </a:t>
            </a:r>
            <a:r>
              <a:rPr lang="en-US" b="0" i="0" dirty="0">
                <a:solidFill>
                  <a:srgbClr val="406F70"/>
                </a:solidFill>
                <a:effectLst/>
                <a:hlinkClick r:id="rId2"/>
              </a:rPr>
              <a:t>City to Sea</a:t>
            </a:r>
            <a:r>
              <a:rPr lang="en-US" b="0" i="0" dirty="0">
                <a:solidFill>
                  <a:srgbClr val="406F70"/>
                </a:solidFill>
                <a:effectLst/>
              </a:rPr>
              <a:t>]</a:t>
            </a:r>
            <a:br>
              <a:rPr lang="en-US" b="0" i="0" dirty="0">
                <a:solidFill>
                  <a:srgbClr val="406F70"/>
                </a:solidFill>
                <a:effectLst/>
              </a:rPr>
            </a:br>
            <a:endParaRPr lang="en-US" b="0" i="0" dirty="0">
              <a:solidFill>
                <a:srgbClr val="406F70"/>
              </a:solidFill>
              <a:effectLst/>
            </a:endParaRPr>
          </a:p>
          <a:p>
            <a:endParaRPr lang="en-IE" dirty="0"/>
          </a:p>
        </p:txBody>
      </p:sp>
      <p:pic>
        <p:nvPicPr>
          <p:cNvPr id="6" name="Picture Placeholder 5" descr="Pizza">
            <a:extLst>
              <a:ext uri="{FF2B5EF4-FFF2-40B4-BE49-F238E27FC236}">
                <a16:creationId xmlns:a16="http://schemas.microsoft.com/office/drawing/2014/main" id="{5F02A214-17A7-4205-965E-06C8D85413EC}"/>
              </a:ext>
            </a:extLst>
          </p:cNvPr>
          <p:cNvPicPr>
            <a:picLocks noGrp="1" noChangeAspect="1"/>
          </p:cNvPicPr>
          <p:nvPr>
            <p:ph type="pic" sz="quarter" idx="18"/>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73263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FE03AA-A95C-4BB6-A1A2-ABB07983C6B8}"/>
              </a:ext>
            </a:extLst>
          </p:cNvPr>
          <p:cNvSpPr>
            <a:spLocks noGrp="1"/>
          </p:cNvSpPr>
          <p:nvPr>
            <p:ph type="body" sz="quarter" idx="16"/>
          </p:nvPr>
        </p:nvSpPr>
        <p:spPr>
          <a:xfrm>
            <a:off x="6206615" y="795722"/>
            <a:ext cx="5392057" cy="1157356"/>
          </a:xfrm>
        </p:spPr>
        <p:txBody>
          <a:bodyPr>
            <a:noAutofit/>
          </a:bodyPr>
          <a:lstStyle/>
          <a:p>
            <a:r>
              <a:rPr lang="sl-SI" b="1" i="0" dirty="0">
                <a:solidFill>
                  <a:srgbClr val="406F70"/>
                </a:solidFill>
                <a:effectLst/>
              </a:rPr>
              <a:t>Hrana se ne bo jedla doma</a:t>
            </a:r>
            <a:r>
              <a:rPr lang="en-US" b="0" i="0" dirty="0">
                <a:solidFill>
                  <a:srgbClr val="406F70"/>
                </a:solidFill>
                <a:effectLst/>
              </a:rPr>
              <a:t>:</a:t>
            </a:r>
            <a:endParaRPr lang="en-IE" dirty="0">
              <a:solidFill>
                <a:srgbClr val="406F70"/>
              </a:solidFill>
            </a:endParaRPr>
          </a:p>
        </p:txBody>
      </p:sp>
      <p:sp>
        <p:nvSpPr>
          <p:cNvPr id="3" name="Text Placeholder 2">
            <a:extLst>
              <a:ext uri="{FF2B5EF4-FFF2-40B4-BE49-F238E27FC236}">
                <a16:creationId xmlns:a16="http://schemas.microsoft.com/office/drawing/2014/main" id="{4B8BD0AB-8002-4BC3-AB68-B92ED7886348}"/>
              </a:ext>
            </a:extLst>
          </p:cNvPr>
          <p:cNvSpPr>
            <a:spLocks noGrp="1"/>
          </p:cNvSpPr>
          <p:nvPr>
            <p:ph type="body" sz="quarter" idx="17"/>
          </p:nvPr>
        </p:nvSpPr>
        <p:spPr>
          <a:xfrm>
            <a:off x="5404207" y="1953078"/>
            <a:ext cx="6194465" cy="3947440"/>
          </a:xfrm>
        </p:spPr>
        <p:txBody>
          <a:bodyPr/>
          <a:lstStyle/>
          <a:p>
            <a:pPr algn="just"/>
            <a:r>
              <a:rPr lang="en-US" b="0" i="0" dirty="0">
                <a:solidFill>
                  <a:srgbClr val="406F70"/>
                </a:solidFill>
                <a:effectLst/>
                <a:hlinkClick r:id="rId2"/>
              </a:rPr>
              <a:t>Bagasse</a:t>
            </a:r>
            <a:r>
              <a:rPr lang="en-US" b="0" i="0" dirty="0">
                <a:solidFill>
                  <a:srgbClr val="406F70"/>
                </a:solidFill>
                <a:effectLst/>
              </a:rPr>
              <a:t> je </a:t>
            </a:r>
            <a:r>
              <a:rPr lang="en-US" b="0" i="0" dirty="0" err="1">
                <a:solidFill>
                  <a:srgbClr val="406F70"/>
                </a:solidFill>
                <a:effectLst/>
              </a:rPr>
              <a:t>ena</a:t>
            </a:r>
            <a:r>
              <a:rPr lang="en-US" b="0" i="0" dirty="0">
                <a:solidFill>
                  <a:srgbClr val="406F70"/>
                </a:solidFill>
                <a:effectLst/>
              </a:rPr>
              <a:t> </a:t>
            </a:r>
            <a:r>
              <a:rPr lang="en-US" b="0" i="0" dirty="0" err="1">
                <a:solidFill>
                  <a:srgbClr val="406F70"/>
                </a:solidFill>
                <a:effectLst/>
              </a:rPr>
              <a:t>izmed</a:t>
            </a:r>
            <a:r>
              <a:rPr lang="en-US" b="0" i="0" dirty="0">
                <a:solidFill>
                  <a:srgbClr val="406F70"/>
                </a:solidFill>
                <a:effectLst/>
              </a:rPr>
              <a:t> </a:t>
            </a:r>
            <a:r>
              <a:rPr lang="en-US" b="0" i="0" dirty="0" err="1">
                <a:solidFill>
                  <a:srgbClr val="406F70"/>
                </a:solidFill>
                <a:effectLst/>
              </a:rPr>
              <a:t>okolju</a:t>
            </a:r>
            <a:r>
              <a:rPr lang="en-US" b="0" i="0" dirty="0">
                <a:solidFill>
                  <a:srgbClr val="406F70"/>
                </a:solidFill>
                <a:effectLst/>
              </a:rPr>
              <a:t> </a:t>
            </a:r>
            <a:r>
              <a:rPr lang="en-US" b="0" i="0" dirty="0" err="1">
                <a:solidFill>
                  <a:srgbClr val="406F70"/>
                </a:solidFill>
                <a:effectLst/>
              </a:rPr>
              <a:t>najbolj</a:t>
            </a:r>
            <a:r>
              <a:rPr lang="en-US" b="0" i="0" dirty="0">
                <a:solidFill>
                  <a:srgbClr val="406F70"/>
                </a:solidFill>
                <a:effectLst/>
              </a:rPr>
              <a:t> </a:t>
            </a:r>
            <a:r>
              <a:rPr lang="en-US" b="0" i="0" dirty="0" err="1">
                <a:solidFill>
                  <a:srgbClr val="406F70"/>
                </a:solidFill>
                <a:effectLst/>
              </a:rPr>
              <a:t>prijaznih</a:t>
            </a:r>
            <a:r>
              <a:rPr lang="en-US" b="0" i="0" dirty="0">
                <a:solidFill>
                  <a:srgbClr val="406F70"/>
                </a:solidFill>
                <a:effectLst/>
              </a:rPr>
              <a:t> </a:t>
            </a:r>
            <a:r>
              <a:rPr lang="en-US" b="0" i="0" dirty="0" err="1">
                <a:solidFill>
                  <a:srgbClr val="406F70"/>
                </a:solidFill>
                <a:effectLst/>
              </a:rPr>
              <a:t>možnosti</a:t>
            </a:r>
            <a:r>
              <a:rPr lang="en-US" b="0" i="0" dirty="0">
                <a:solidFill>
                  <a:srgbClr val="406F70"/>
                </a:solidFill>
                <a:effectLst/>
              </a:rPr>
              <a:t>, ki so </a:t>
            </a:r>
            <a:r>
              <a:rPr lang="en-US" b="0" i="0" dirty="0" err="1">
                <a:solidFill>
                  <a:srgbClr val="406F70"/>
                </a:solidFill>
                <a:effectLst/>
              </a:rPr>
              <a:t>trenutno</a:t>
            </a:r>
            <a:r>
              <a:rPr lang="en-US" b="0" i="0" dirty="0">
                <a:solidFill>
                  <a:srgbClr val="406F70"/>
                </a:solidFill>
                <a:effectLst/>
              </a:rPr>
              <a:t> na </a:t>
            </a:r>
            <a:r>
              <a:rPr lang="en-US" b="0" i="0" dirty="0" err="1">
                <a:solidFill>
                  <a:srgbClr val="406F70"/>
                </a:solidFill>
                <a:effectLst/>
              </a:rPr>
              <a:t>voljo</a:t>
            </a:r>
            <a:r>
              <a:rPr lang="en-US" b="0" i="0" dirty="0">
                <a:solidFill>
                  <a:srgbClr val="406F70"/>
                </a:solidFill>
                <a:effectLst/>
              </a:rPr>
              <a:t>.</a:t>
            </a:r>
          </a:p>
          <a:p>
            <a:pPr algn="just"/>
            <a:r>
              <a:rPr lang="en-US" b="0" i="0" dirty="0" err="1">
                <a:solidFill>
                  <a:srgbClr val="406F70"/>
                </a:solidFill>
                <a:effectLst/>
              </a:rPr>
              <a:t>Bagase</a:t>
            </a:r>
            <a:r>
              <a:rPr lang="en-US" b="0" i="0" dirty="0">
                <a:solidFill>
                  <a:srgbClr val="406F70"/>
                </a:solidFill>
                <a:effectLst/>
              </a:rPr>
              <a:t> je </a:t>
            </a:r>
            <a:r>
              <a:rPr lang="en-US" b="0" i="0" dirty="0" err="1">
                <a:solidFill>
                  <a:srgbClr val="406F70"/>
                </a:solidFill>
                <a:effectLst/>
              </a:rPr>
              <a:t>odpadek</a:t>
            </a:r>
            <a:r>
              <a:rPr lang="en-US" b="0" i="0" dirty="0">
                <a:solidFill>
                  <a:srgbClr val="406F70"/>
                </a:solidFill>
                <a:effectLst/>
              </a:rPr>
              <a:t>, ki </a:t>
            </a:r>
            <a:r>
              <a:rPr lang="en-US" b="0" i="0" dirty="0" err="1">
                <a:solidFill>
                  <a:srgbClr val="406F70"/>
                </a:solidFill>
                <a:effectLst/>
              </a:rPr>
              <a:t>nastane</a:t>
            </a:r>
            <a:r>
              <a:rPr lang="en-US" b="0" i="0" dirty="0">
                <a:solidFill>
                  <a:srgbClr val="406F70"/>
                </a:solidFill>
                <a:effectLst/>
              </a:rPr>
              <a:t> v </a:t>
            </a:r>
            <a:r>
              <a:rPr lang="en-US" b="0" i="0" dirty="0" err="1">
                <a:solidFill>
                  <a:srgbClr val="406F70"/>
                </a:solidFill>
                <a:effectLst/>
              </a:rPr>
              <a:t>rastlinah</a:t>
            </a:r>
            <a:r>
              <a:rPr lang="en-US" b="0" i="0" dirty="0">
                <a:solidFill>
                  <a:srgbClr val="406F70"/>
                </a:solidFill>
                <a:effectLst/>
              </a:rPr>
              <a:t> </a:t>
            </a:r>
            <a:r>
              <a:rPr lang="en-US" b="0" i="0" dirty="0" err="1">
                <a:solidFill>
                  <a:srgbClr val="406F70"/>
                </a:solidFill>
                <a:effectLst/>
              </a:rPr>
              <a:t>sladkornega</a:t>
            </a:r>
            <a:r>
              <a:rPr lang="en-US" b="0" i="0" dirty="0">
                <a:solidFill>
                  <a:srgbClr val="406F70"/>
                </a:solidFill>
                <a:effectLst/>
              </a:rPr>
              <a:t> </a:t>
            </a:r>
            <a:r>
              <a:rPr lang="en-US" b="0" i="0" dirty="0" err="1">
                <a:solidFill>
                  <a:srgbClr val="406F70"/>
                </a:solidFill>
                <a:effectLst/>
              </a:rPr>
              <a:t>trsa</a:t>
            </a:r>
            <a:r>
              <a:rPr lang="en-US" b="0" i="0" dirty="0">
                <a:solidFill>
                  <a:srgbClr val="406F70"/>
                </a:solidFill>
                <a:effectLst/>
              </a:rPr>
              <a:t> in </a:t>
            </a:r>
            <a:r>
              <a:rPr lang="en-US" b="0" i="0" dirty="0" err="1">
                <a:solidFill>
                  <a:srgbClr val="406F70"/>
                </a:solidFill>
                <a:effectLst/>
              </a:rPr>
              <a:t>ostane</a:t>
            </a:r>
            <a:r>
              <a:rPr lang="en-US" b="0" i="0" dirty="0">
                <a:solidFill>
                  <a:srgbClr val="406F70"/>
                </a:solidFill>
                <a:effectLst/>
              </a:rPr>
              <a:t> po </a:t>
            </a:r>
            <a:r>
              <a:rPr lang="en-US" b="0" i="0" dirty="0" err="1">
                <a:solidFill>
                  <a:srgbClr val="406F70"/>
                </a:solidFill>
                <a:effectLst/>
              </a:rPr>
              <a:t>pridobivanju</a:t>
            </a:r>
            <a:r>
              <a:rPr lang="en-US" b="0" i="0" dirty="0">
                <a:solidFill>
                  <a:srgbClr val="406F70"/>
                </a:solidFill>
                <a:effectLst/>
              </a:rPr>
              <a:t> </a:t>
            </a:r>
            <a:r>
              <a:rPr lang="en-US" b="0" i="0" dirty="0" err="1">
                <a:solidFill>
                  <a:srgbClr val="406F70"/>
                </a:solidFill>
                <a:effectLst/>
              </a:rPr>
              <a:t>sladkorja</a:t>
            </a:r>
            <a:r>
              <a:rPr lang="en-US" b="0" i="0" dirty="0">
                <a:solidFill>
                  <a:srgbClr val="406F70"/>
                </a:solidFill>
                <a:effectLst/>
              </a:rPr>
              <a:t>. </a:t>
            </a:r>
            <a:r>
              <a:rPr lang="en-US" b="0" i="0" dirty="0" err="1">
                <a:solidFill>
                  <a:srgbClr val="406F70"/>
                </a:solidFill>
                <a:effectLst/>
              </a:rPr>
              <a:t>Te</a:t>
            </a:r>
            <a:r>
              <a:rPr lang="en-US" b="0" i="0" dirty="0">
                <a:solidFill>
                  <a:srgbClr val="406F70"/>
                </a:solidFill>
                <a:effectLst/>
              </a:rPr>
              <a:t> </a:t>
            </a:r>
            <a:r>
              <a:rPr lang="en-US" b="0" i="0" dirty="0" err="1">
                <a:solidFill>
                  <a:srgbClr val="406F70"/>
                </a:solidFill>
                <a:effectLst/>
              </a:rPr>
              <a:t>škatle</a:t>
            </a:r>
            <a:r>
              <a:rPr lang="en-US" b="0" i="0" dirty="0">
                <a:solidFill>
                  <a:srgbClr val="406F70"/>
                </a:solidFill>
                <a:effectLst/>
              </a:rPr>
              <a:t> </a:t>
            </a:r>
            <a:r>
              <a:rPr lang="en-US" b="0" i="0" dirty="0" err="1">
                <a:solidFill>
                  <a:srgbClr val="406F70"/>
                </a:solidFill>
                <a:effectLst/>
              </a:rPr>
              <a:t>iz</a:t>
            </a:r>
            <a:r>
              <a:rPr lang="en-US" b="0" i="0" dirty="0">
                <a:solidFill>
                  <a:srgbClr val="406F70"/>
                </a:solidFill>
                <a:effectLst/>
              </a:rPr>
              <a:t> </a:t>
            </a:r>
            <a:r>
              <a:rPr lang="en-US" b="0" i="0" dirty="0" err="1">
                <a:solidFill>
                  <a:srgbClr val="406F70"/>
                </a:solidFill>
                <a:effectLst/>
              </a:rPr>
              <a:t>mehkega</a:t>
            </a:r>
            <a:r>
              <a:rPr lang="en-US" b="0" i="0" dirty="0">
                <a:solidFill>
                  <a:srgbClr val="406F70"/>
                </a:solidFill>
                <a:effectLst/>
              </a:rPr>
              <a:t> </a:t>
            </a:r>
            <a:r>
              <a:rPr lang="en-US" b="0" i="0" dirty="0" err="1">
                <a:solidFill>
                  <a:srgbClr val="406F70"/>
                </a:solidFill>
                <a:effectLst/>
              </a:rPr>
              <a:t>papirja</a:t>
            </a:r>
            <a:r>
              <a:rPr lang="en-US" b="0" i="0" dirty="0">
                <a:solidFill>
                  <a:srgbClr val="406F70"/>
                </a:solidFill>
                <a:effectLst/>
              </a:rPr>
              <a:t> se </a:t>
            </a:r>
            <a:r>
              <a:rPr lang="en-US" b="0" i="0" dirty="0" err="1">
                <a:solidFill>
                  <a:srgbClr val="406F70"/>
                </a:solidFill>
                <a:effectLst/>
              </a:rPr>
              <a:t>bodo</a:t>
            </a:r>
            <a:r>
              <a:rPr lang="en-US" b="0" i="0" dirty="0">
                <a:solidFill>
                  <a:srgbClr val="406F70"/>
                </a:solidFill>
                <a:effectLst/>
              </a:rPr>
              <a:t> </a:t>
            </a:r>
            <a:r>
              <a:rPr lang="en-US" b="0" i="0" dirty="0" err="1">
                <a:solidFill>
                  <a:srgbClr val="406F70"/>
                </a:solidFill>
                <a:effectLst/>
              </a:rPr>
              <a:t>naravno</a:t>
            </a:r>
            <a:r>
              <a:rPr lang="en-US" b="0" i="0" dirty="0">
                <a:solidFill>
                  <a:srgbClr val="406F70"/>
                </a:solidFill>
                <a:effectLst/>
              </a:rPr>
              <a:t> </a:t>
            </a:r>
            <a:r>
              <a:rPr lang="en-US" b="0" i="0" dirty="0" err="1">
                <a:solidFill>
                  <a:srgbClr val="406F70"/>
                </a:solidFill>
                <a:effectLst/>
              </a:rPr>
              <a:t>razgradile</a:t>
            </a:r>
            <a:r>
              <a:rPr lang="en-US" b="0" i="0" dirty="0">
                <a:solidFill>
                  <a:srgbClr val="406F70"/>
                </a:solidFill>
                <a:effectLst/>
              </a:rPr>
              <a:t>, </a:t>
            </a:r>
            <a:r>
              <a:rPr lang="en-US" b="0" i="0" dirty="0" err="1">
                <a:solidFill>
                  <a:srgbClr val="406F70"/>
                </a:solidFill>
                <a:effectLst/>
              </a:rPr>
              <a:t>če</a:t>
            </a:r>
            <a:r>
              <a:rPr lang="en-US" b="0" i="0" dirty="0">
                <a:solidFill>
                  <a:srgbClr val="406F70"/>
                </a:solidFill>
                <a:effectLst/>
              </a:rPr>
              <a:t> </a:t>
            </a:r>
            <a:r>
              <a:rPr lang="en-US" b="0" i="0" dirty="0" err="1">
                <a:solidFill>
                  <a:srgbClr val="406F70"/>
                </a:solidFill>
                <a:effectLst/>
              </a:rPr>
              <a:t>bodo</a:t>
            </a:r>
            <a:r>
              <a:rPr lang="en-US" b="0" i="0" dirty="0">
                <a:solidFill>
                  <a:srgbClr val="406F70"/>
                </a:solidFill>
                <a:effectLst/>
              </a:rPr>
              <a:t> </a:t>
            </a:r>
            <a:r>
              <a:rPr lang="en-US" b="0" i="0" dirty="0" err="1">
                <a:solidFill>
                  <a:srgbClr val="406F70"/>
                </a:solidFill>
                <a:effectLst/>
              </a:rPr>
              <a:t>postale</a:t>
            </a:r>
            <a:r>
              <a:rPr lang="en-US" b="0" i="0" dirty="0">
                <a:solidFill>
                  <a:srgbClr val="406F70"/>
                </a:solidFill>
                <a:effectLst/>
              </a:rPr>
              <a:t> </a:t>
            </a:r>
            <a:r>
              <a:rPr lang="en-US" b="0" i="0" dirty="0" err="1">
                <a:solidFill>
                  <a:srgbClr val="406F70"/>
                </a:solidFill>
                <a:effectLst/>
              </a:rPr>
              <a:t>smeti</a:t>
            </a:r>
            <a:r>
              <a:rPr lang="en-US" b="0" i="0" dirty="0">
                <a:solidFill>
                  <a:srgbClr val="406F70"/>
                </a:solidFill>
                <a:effectLst/>
              </a:rPr>
              <a:t>. </a:t>
            </a:r>
          </a:p>
          <a:p>
            <a:pPr algn="just"/>
            <a:r>
              <a:rPr lang="en-US" b="0" i="0" dirty="0">
                <a:solidFill>
                  <a:srgbClr val="406F70"/>
                </a:solidFill>
                <a:effectLst/>
              </a:rPr>
              <a:t>Poleg </a:t>
            </a:r>
            <a:r>
              <a:rPr lang="en-US" b="0" i="0" dirty="0" err="1">
                <a:solidFill>
                  <a:srgbClr val="406F70"/>
                </a:solidFill>
                <a:effectLst/>
              </a:rPr>
              <a:t>tega</a:t>
            </a:r>
            <a:r>
              <a:rPr lang="en-US" b="0" i="0" dirty="0">
                <a:solidFill>
                  <a:srgbClr val="406F70"/>
                </a:solidFill>
                <a:effectLst/>
              </a:rPr>
              <a:t> je </a:t>
            </a:r>
            <a:r>
              <a:rPr lang="en-US" b="0" i="0" dirty="0" err="1">
                <a:solidFill>
                  <a:srgbClr val="406F70"/>
                </a:solidFill>
                <a:effectLst/>
              </a:rPr>
              <a:t>treba</a:t>
            </a:r>
            <a:r>
              <a:rPr lang="en-US" b="0" i="0" dirty="0">
                <a:solidFill>
                  <a:srgbClr val="406F70"/>
                </a:solidFill>
                <a:effectLst/>
              </a:rPr>
              <a:t> </a:t>
            </a:r>
            <a:r>
              <a:rPr lang="en-US" b="0" i="0" dirty="0" err="1">
                <a:solidFill>
                  <a:srgbClr val="406F70"/>
                </a:solidFill>
                <a:effectLst/>
              </a:rPr>
              <a:t>opozoriti</a:t>
            </a:r>
            <a:r>
              <a:rPr lang="en-US" b="0" i="0" dirty="0">
                <a:solidFill>
                  <a:srgbClr val="406F70"/>
                </a:solidFill>
                <a:effectLst/>
              </a:rPr>
              <a:t>, da </a:t>
            </a:r>
            <a:r>
              <a:rPr lang="en-US" b="0" i="0" dirty="0" err="1">
                <a:solidFill>
                  <a:srgbClr val="406F70"/>
                </a:solidFill>
                <a:effectLst/>
              </a:rPr>
              <a:t>lahko</a:t>
            </a:r>
            <a:r>
              <a:rPr lang="en-US" b="0" i="0" dirty="0">
                <a:solidFill>
                  <a:srgbClr val="406F70"/>
                </a:solidFill>
                <a:effectLst/>
              </a:rPr>
              <a:t> to </a:t>
            </a:r>
            <a:r>
              <a:rPr lang="en-US" b="0" i="0" dirty="0" err="1">
                <a:solidFill>
                  <a:srgbClr val="406F70"/>
                </a:solidFill>
                <a:effectLst/>
              </a:rPr>
              <a:t>embalažo</a:t>
            </a:r>
            <a:r>
              <a:rPr lang="en-US" b="0" i="0" dirty="0">
                <a:solidFill>
                  <a:srgbClr val="406F70"/>
                </a:solidFill>
                <a:effectLst/>
              </a:rPr>
              <a:t>, </a:t>
            </a:r>
            <a:r>
              <a:rPr lang="en-US" b="0" i="0" dirty="0" err="1">
                <a:solidFill>
                  <a:srgbClr val="406F70"/>
                </a:solidFill>
                <a:effectLst/>
              </a:rPr>
              <a:t>če</a:t>
            </a:r>
            <a:r>
              <a:rPr lang="en-US" b="0" i="0" dirty="0">
                <a:solidFill>
                  <a:srgbClr val="406F70"/>
                </a:solidFill>
                <a:effectLst/>
              </a:rPr>
              <a:t> jo </a:t>
            </a:r>
            <a:r>
              <a:rPr lang="en-US" b="0" i="0" dirty="0" err="1">
                <a:solidFill>
                  <a:srgbClr val="406F70"/>
                </a:solidFill>
                <a:effectLst/>
              </a:rPr>
              <a:t>prinesete</a:t>
            </a:r>
            <a:r>
              <a:rPr lang="en-US" b="0" i="0" dirty="0">
                <a:solidFill>
                  <a:srgbClr val="406F70"/>
                </a:solidFill>
                <a:effectLst/>
              </a:rPr>
              <a:t> </a:t>
            </a:r>
            <a:r>
              <a:rPr lang="en-US" b="0" i="0" dirty="0" err="1">
                <a:solidFill>
                  <a:srgbClr val="406F70"/>
                </a:solidFill>
                <a:effectLst/>
              </a:rPr>
              <a:t>domov</a:t>
            </a:r>
            <a:r>
              <a:rPr lang="en-US" b="0" i="0" dirty="0">
                <a:solidFill>
                  <a:srgbClr val="406F70"/>
                </a:solidFill>
                <a:effectLst/>
              </a:rPr>
              <a:t>, </a:t>
            </a:r>
            <a:r>
              <a:rPr lang="en-US" b="0" i="0" dirty="0" err="1">
                <a:solidFill>
                  <a:srgbClr val="406F70"/>
                </a:solidFill>
                <a:effectLst/>
              </a:rPr>
              <a:t>odložite</a:t>
            </a:r>
            <a:r>
              <a:rPr lang="en-US" b="0" i="0" dirty="0">
                <a:solidFill>
                  <a:srgbClr val="406F70"/>
                </a:solidFill>
                <a:effectLst/>
              </a:rPr>
              <a:t> v </a:t>
            </a:r>
            <a:r>
              <a:rPr lang="en-US" b="0" i="0" dirty="0" err="1">
                <a:solidFill>
                  <a:srgbClr val="406F70"/>
                </a:solidFill>
                <a:effectLst/>
              </a:rPr>
              <a:t>domače</a:t>
            </a:r>
            <a:r>
              <a:rPr lang="en-US" b="0" i="0" dirty="0">
                <a:solidFill>
                  <a:srgbClr val="406F70"/>
                </a:solidFill>
                <a:effectLst/>
              </a:rPr>
              <a:t> </a:t>
            </a:r>
            <a:r>
              <a:rPr lang="en-US" b="0" i="0" dirty="0" err="1">
                <a:solidFill>
                  <a:srgbClr val="406F70"/>
                </a:solidFill>
                <a:effectLst/>
              </a:rPr>
              <a:t>kompostnike</a:t>
            </a:r>
            <a:r>
              <a:rPr lang="en-US" b="0" i="0" dirty="0">
                <a:solidFill>
                  <a:srgbClr val="406F70"/>
                </a:solidFill>
                <a:effectLst/>
              </a:rPr>
              <a:t>. </a:t>
            </a:r>
            <a:endParaRPr lang="en-IE" dirty="0"/>
          </a:p>
        </p:txBody>
      </p:sp>
      <p:pic>
        <p:nvPicPr>
          <p:cNvPr id="7" name="Picture Placeholder 6" descr="A close-up of a speaker&#10;&#10;Description automatically generated with low confidence">
            <a:extLst>
              <a:ext uri="{FF2B5EF4-FFF2-40B4-BE49-F238E27FC236}">
                <a16:creationId xmlns:a16="http://schemas.microsoft.com/office/drawing/2014/main" id="{1F82FC7F-D60E-4CCB-B405-657E8C8B25DE}"/>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l="-62943" t="-13971" r="-40371" b="-78875"/>
          <a:stretch/>
        </p:blipFill>
        <p:spPr>
          <a:xfrm>
            <a:off x="-1674688" y="-14990"/>
            <a:ext cx="7325980" cy="6950045"/>
          </a:xfrm>
        </p:spPr>
      </p:pic>
    </p:spTree>
    <p:extLst>
      <p:ext uri="{BB962C8B-B14F-4D97-AF65-F5344CB8AC3E}">
        <p14:creationId xmlns:p14="http://schemas.microsoft.com/office/powerpoint/2010/main" val="2916828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CB5B8-3FB0-4255-9393-6A3395E74FD1}"/>
              </a:ext>
            </a:extLst>
          </p:cNvPr>
          <p:cNvSpPr>
            <a:spLocks noGrp="1"/>
          </p:cNvSpPr>
          <p:nvPr>
            <p:ph type="body" sz="quarter" idx="19"/>
          </p:nvPr>
        </p:nvSpPr>
        <p:spPr/>
        <p:txBody>
          <a:bodyPr>
            <a:normAutofit/>
          </a:bodyPr>
          <a:lstStyle/>
          <a:p>
            <a:r>
              <a:rPr lang="sl-SI" b="1" dirty="0"/>
              <a:t>ZMANJŠANJE KOLIČINE PLASTIČNIH ODPADKOV in ODPADNA HRANA</a:t>
            </a:r>
            <a:endParaRPr lang="en-IE" b="1" dirty="0"/>
          </a:p>
        </p:txBody>
      </p:sp>
      <p:sp>
        <p:nvSpPr>
          <p:cNvPr id="3" name="Text Placeholder 2">
            <a:extLst>
              <a:ext uri="{FF2B5EF4-FFF2-40B4-BE49-F238E27FC236}">
                <a16:creationId xmlns:a16="http://schemas.microsoft.com/office/drawing/2014/main" id="{51087AFE-D9D2-45CD-9576-C969D54D5675}"/>
              </a:ext>
            </a:extLst>
          </p:cNvPr>
          <p:cNvSpPr>
            <a:spLocks noGrp="1"/>
          </p:cNvSpPr>
          <p:nvPr>
            <p:ph type="body" sz="quarter" idx="20"/>
          </p:nvPr>
        </p:nvSpPr>
        <p:spPr>
          <a:xfrm>
            <a:off x="466776" y="2195672"/>
            <a:ext cx="10968810" cy="4153886"/>
          </a:xfrm>
        </p:spPr>
        <p:txBody>
          <a:bodyPr/>
          <a:lstStyle/>
          <a:p>
            <a:pPr marL="342900" indent="-342900">
              <a:buFont typeface="Arial" panose="020B0604020202020204" pitchFamily="34" charset="0"/>
              <a:buChar char="•"/>
            </a:pPr>
            <a:r>
              <a:rPr lang="sl-SI" dirty="0">
                <a:solidFill>
                  <a:srgbClr val="085156"/>
                </a:solidFill>
              </a:rPr>
              <a:t>V verigi preskrbe s hrano se trenutno  vsi osredotočamo na </a:t>
            </a:r>
            <a:r>
              <a:rPr lang="en-IE" dirty="0" err="1">
                <a:solidFill>
                  <a:srgbClr val="085156"/>
                </a:solidFill>
              </a:rPr>
              <a:t>zmanjšanje</a:t>
            </a:r>
            <a:r>
              <a:rPr lang="en-IE" dirty="0">
                <a:solidFill>
                  <a:srgbClr val="085156"/>
                </a:solidFill>
              </a:rPr>
              <a:t> </a:t>
            </a:r>
            <a:r>
              <a:rPr lang="en-IE" dirty="0" err="1">
                <a:solidFill>
                  <a:srgbClr val="085156"/>
                </a:solidFill>
              </a:rPr>
              <a:t>količine</a:t>
            </a:r>
            <a:r>
              <a:rPr lang="en-IE" dirty="0">
                <a:solidFill>
                  <a:srgbClr val="085156"/>
                </a:solidFill>
              </a:rPr>
              <a:t> </a:t>
            </a:r>
            <a:r>
              <a:rPr lang="en-IE" dirty="0" err="1">
                <a:solidFill>
                  <a:srgbClr val="085156"/>
                </a:solidFill>
              </a:rPr>
              <a:t>plastike</a:t>
            </a:r>
            <a:r>
              <a:rPr lang="en-IE" dirty="0">
                <a:solidFill>
                  <a:srgbClr val="085156"/>
                </a:solidFill>
              </a:rPr>
              <a:t>. </a:t>
            </a:r>
          </a:p>
          <a:p>
            <a:pPr marL="342900" indent="-342900">
              <a:buFont typeface="Arial" panose="020B0604020202020204" pitchFamily="34" charset="0"/>
              <a:buChar char="•"/>
            </a:pPr>
            <a:r>
              <a:rPr lang="en-IE" dirty="0" err="1">
                <a:solidFill>
                  <a:srgbClr val="085156"/>
                </a:solidFill>
              </a:rPr>
              <a:t>Verige</a:t>
            </a:r>
            <a:r>
              <a:rPr lang="en-IE" dirty="0">
                <a:solidFill>
                  <a:srgbClr val="085156"/>
                </a:solidFill>
              </a:rPr>
              <a:t> </a:t>
            </a:r>
            <a:r>
              <a:rPr lang="en-IE" dirty="0" err="1">
                <a:solidFill>
                  <a:srgbClr val="085156"/>
                </a:solidFill>
              </a:rPr>
              <a:t>preskrbe</a:t>
            </a:r>
            <a:r>
              <a:rPr lang="en-IE" dirty="0">
                <a:solidFill>
                  <a:srgbClr val="085156"/>
                </a:solidFill>
              </a:rPr>
              <a:t> s </a:t>
            </a:r>
            <a:r>
              <a:rPr lang="en-IE" dirty="0" err="1">
                <a:solidFill>
                  <a:srgbClr val="085156"/>
                </a:solidFill>
              </a:rPr>
              <a:t>hrano</a:t>
            </a:r>
            <a:r>
              <a:rPr lang="en-IE" dirty="0">
                <a:solidFill>
                  <a:srgbClr val="085156"/>
                </a:solidFill>
              </a:rPr>
              <a:t> so </a:t>
            </a:r>
            <a:r>
              <a:rPr lang="en-IE" dirty="0" err="1">
                <a:solidFill>
                  <a:srgbClr val="085156"/>
                </a:solidFill>
              </a:rPr>
              <a:t>zapletena</a:t>
            </a:r>
            <a:r>
              <a:rPr lang="en-IE" dirty="0">
                <a:solidFill>
                  <a:srgbClr val="085156"/>
                </a:solidFill>
              </a:rPr>
              <a:t> </a:t>
            </a:r>
            <a:r>
              <a:rPr lang="en-IE" dirty="0" err="1">
                <a:solidFill>
                  <a:srgbClr val="085156"/>
                </a:solidFill>
              </a:rPr>
              <a:t>omrežja</a:t>
            </a:r>
            <a:r>
              <a:rPr lang="en-IE" dirty="0">
                <a:solidFill>
                  <a:srgbClr val="085156"/>
                </a:solidFill>
              </a:rPr>
              <a:t> z </a:t>
            </a:r>
            <a:r>
              <a:rPr lang="en-IE" dirty="0" err="1">
                <a:solidFill>
                  <a:srgbClr val="085156"/>
                </a:solidFill>
              </a:rPr>
              <a:t>veliko</a:t>
            </a:r>
            <a:r>
              <a:rPr lang="en-IE" dirty="0">
                <a:solidFill>
                  <a:srgbClr val="085156"/>
                </a:solidFill>
              </a:rPr>
              <a:t> deli. </a:t>
            </a:r>
            <a:r>
              <a:rPr lang="en-IE" dirty="0" err="1">
                <a:solidFill>
                  <a:srgbClr val="085156"/>
                </a:solidFill>
              </a:rPr>
              <a:t>Samo</a:t>
            </a:r>
            <a:r>
              <a:rPr lang="en-IE" dirty="0">
                <a:solidFill>
                  <a:srgbClr val="085156"/>
                </a:solidFill>
              </a:rPr>
              <a:t> v </a:t>
            </a:r>
            <a:r>
              <a:rPr lang="en-IE" dirty="0" err="1">
                <a:solidFill>
                  <a:srgbClr val="085156"/>
                </a:solidFill>
              </a:rPr>
              <a:t>Evropi</a:t>
            </a:r>
            <a:r>
              <a:rPr lang="en-IE" dirty="0">
                <a:solidFill>
                  <a:srgbClr val="085156"/>
                </a:solidFill>
              </a:rPr>
              <a:t> 12 </a:t>
            </a:r>
            <a:r>
              <a:rPr lang="en-IE" dirty="0" err="1">
                <a:solidFill>
                  <a:srgbClr val="085156"/>
                </a:solidFill>
              </a:rPr>
              <a:t>milijonov</a:t>
            </a:r>
            <a:r>
              <a:rPr lang="en-IE" dirty="0">
                <a:solidFill>
                  <a:srgbClr val="085156"/>
                </a:solidFill>
              </a:rPr>
              <a:t> </a:t>
            </a:r>
            <a:r>
              <a:rPr lang="en-IE" dirty="0" err="1">
                <a:solidFill>
                  <a:srgbClr val="085156"/>
                </a:solidFill>
              </a:rPr>
              <a:t>kmetij</a:t>
            </a:r>
            <a:r>
              <a:rPr lang="en-IE" dirty="0">
                <a:solidFill>
                  <a:srgbClr val="085156"/>
                </a:solidFill>
              </a:rPr>
              <a:t> </a:t>
            </a:r>
            <a:r>
              <a:rPr lang="en-IE" dirty="0" err="1">
                <a:solidFill>
                  <a:srgbClr val="085156"/>
                </a:solidFill>
              </a:rPr>
              <a:t>proizvaja</a:t>
            </a:r>
            <a:r>
              <a:rPr lang="en-IE" dirty="0">
                <a:solidFill>
                  <a:srgbClr val="085156"/>
                </a:solidFill>
              </a:rPr>
              <a:t> </a:t>
            </a:r>
            <a:r>
              <a:rPr lang="en-IE" dirty="0" err="1">
                <a:solidFill>
                  <a:srgbClr val="085156"/>
                </a:solidFill>
              </a:rPr>
              <a:t>kmetijske</a:t>
            </a:r>
            <a:r>
              <a:rPr lang="en-IE" dirty="0">
                <a:solidFill>
                  <a:srgbClr val="085156"/>
                </a:solidFill>
              </a:rPr>
              <a:t> </a:t>
            </a:r>
            <a:r>
              <a:rPr lang="en-IE" dirty="0" err="1">
                <a:solidFill>
                  <a:srgbClr val="085156"/>
                </a:solidFill>
              </a:rPr>
              <a:t>proizvode</a:t>
            </a:r>
            <a:r>
              <a:rPr lang="en-IE" dirty="0">
                <a:solidFill>
                  <a:srgbClr val="085156"/>
                </a:solidFill>
              </a:rPr>
              <a:t>, ki </a:t>
            </a:r>
            <a:r>
              <a:rPr lang="en-IE" dirty="0" err="1">
                <a:solidFill>
                  <a:srgbClr val="085156"/>
                </a:solidFill>
              </a:rPr>
              <a:t>jih</a:t>
            </a:r>
            <a:r>
              <a:rPr lang="en-IE" dirty="0">
                <a:solidFill>
                  <a:srgbClr val="085156"/>
                </a:solidFill>
              </a:rPr>
              <a:t> </a:t>
            </a:r>
            <a:r>
              <a:rPr lang="en-IE" dirty="0" err="1">
                <a:solidFill>
                  <a:srgbClr val="085156"/>
                </a:solidFill>
              </a:rPr>
              <a:t>predeluje</a:t>
            </a:r>
            <a:r>
              <a:rPr lang="en-IE" dirty="0">
                <a:solidFill>
                  <a:srgbClr val="085156"/>
                </a:solidFill>
              </a:rPr>
              <a:t> </a:t>
            </a:r>
            <a:r>
              <a:rPr lang="en-IE" dirty="0" err="1">
                <a:solidFill>
                  <a:srgbClr val="085156"/>
                </a:solidFill>
              </a:rPr>
              <a:t>približno</a:t>
            </a:r>
            <a:r>
              <a:rPr lang="en-IE" dirty="0">
                <a:solidFill>
                  <a:srgbClr val="085156"/>
                </a:solidFill>
              </a:rPr>
              <a:t> 300.000 </a:t>
            </a:r>
            <a:r>
              <a:rPr lang="en-IE" dirty="0" err="1">
                <a:solidFill>
                  <a:srgbClr val="085156"/>
                </a:solidFill>
              </a:rPr>
              <a:t>podjetij</a:t>
            </a:r>
            <a:r>
              <a:rPr lang="en-IE" dirty="0">
                <a:solidFill>
                  <a:srgbClr val="085156"/>
                </a:solidFill>
              </a:rPr>
              <a:t> za </a:t>
            </a:r>
            <a:r>
              <a:rPr lang="en-IE" dirty="0" err="1">
                <a:solidFill>
                  <a:srgbClr val="085156"/>
                </a:solidFill>
              </a:rPr>
              <a:t>proizvodnjo</a:t>
            </a:r>
            <a:r>
              <a:rPr lang="en-IE" dirty="0">
                <a:solidFill>
                  <a:srgbClr val="085156"/>
                </a:solidFill>
              </a:rPr>
              <a:t> </a:t>
            </a:r>
            <a:r>
              <a:rPr lang="en-IE" dirty="0" err="1">
                <a:solidFill>
                  <a:srgbClr val="085156"/>
                </a:solidFill>
              </a:rPr>
              <a:t>hrane</a:t>
            </a:r>
            <a:r>
              <a:rPr lang="en-IE" dirty="0">
                <a:solidFill>
                  <a:srgbClr val="085156"/>
                </a:solidFill>
              </a:rPr>
              <a:t> in </a:t>
            </a:r>
            <a:r>
              <a:rPr lang="en-IE" dirty="0" err="1">
                <a:solidFill>
                  <a:srgbClr val="085156"/>
                </a:solidFill>
              </a:rPr>
              <a:t>pijače</a:t>
            </a:r>
            <a:r>
              <a:rPr lang="en-IE" dirty="0">
                <a:solidFill>
                  <a:srgbClr val="085156"/>
                </a:solidFill>
              </a:rPr>
              <a:t>. </a:t>
            </a:r>
            <a:r>
              <a:rPr lang="en-IE" dirty="0" err="1">
                <a:solidFill>
                  <a:srgbClr val="085156"/>
                </a:solidFill>
              </a:rPr>
              <a:t>Te</a:t>
            </a:r>
            <a:r>
              <a:rPr lang="en-IE" dirty="0">
                <a:solidFill>
                  <a:srgbClr val="085156"/>
                </a:solidFill>
              </a:rPr>
              <a:t> </a:t>
            </a:r>
            <a:r>
              <a:rPr lang="en-IE" dirty="0" err="1">
                <a:solidFill>
                  <a:srgbClr val="085156"/>
                </a:solidFill>
              </a:rPr>
              <a:t>nato</a:t>
            </a:r>
            <a:r>
              <a:rPr lang="en-IE" dirty="0">
                <a:solidFill>
                  <a:srgbClr val="085156"/>
                </a:solidFill>
              </a:rPr>
              <a:t> </a:t>
            </a:r>
            <a:r>
              <a:rPr lang="en-IE" dirty="0" err="1">
                <a:solidFill>
                  <a:srgbClr val="085156"/>
                </a:solidFill>
              </a:rPr>
              <a:t>distribuira</a:t>
            </a:r>
            <a:r>
              <a:rPr lang="en-IE" dirty="0">
                <a:solidFill>
                  <a:srgbClr val="085156"/>
                </a:solidFill>
              </a:rPr>
              <a:t> 2,8 </a:t>
            </a:r>
            <a:r>
              <a:rPr lang="en-IE" dirty="0" err="1">
                <a:solidFill>
                  <a:srgbClr val="085156"/>
                </a:solidFill>
              </a:rPr>
              <a:t>milijona</a:t>
            </a:r>
            <a:r>
              <a:rPr lang="en-IE" dirty="0">
                <a:solidFill>
                  <a:srgbClr val="085156"/>
                </a:solidFill>
              </a:rPr>
              <a:t> </a:t>
            </a:r>
            <a:r>
              <a:rPr lang="en-IE" dirty="0" err="1">
                <a:solidFill>
                  <a:srgbClr val="085156"/>
                </a:solidFill>
              </a:rPr>
              <a:t>trgovcev</a:t>
            </a:r>
            <a:r>
              <a:rPr lang="en-IE" dirty="0">
                <a:solidFill>
                  <a:srgbClr val="085156"/>
                </a:solidFill>
              </a:rPr>
              <a:t> na </a:t>
            </a:r>
            <a:r>
              <a:rPr lang="en-IE" dirty="0" err="1">
                <a:solidFill>
                  <a:srgbClr val="085156"/>
                </a:solidFill>
              </a:rPr>
              <a:t>drobno</a:t>
            </a:r>
            <a:r>
              <a:rPr lang="en-IE" dirty="0">
                <a:solidFill>
                  <a:srgbClr val="085156"/>
                </a:solidFill>
              </a:rPr>
              <a:t> in </a:t>
            </a:r>
            <a:r>
              <a:rPr lang="en-IE" dirty="0" err="1">
                <a:solidFill>
                  <a:srgbClr val="085156"/>
                </a:solidFill>
              </a:rPr>
              <a:t>ponudnikov</a:t>
            </a:r>
            <a:r>
              <a:rPr lang="en-IE" dirty="0">
                <a:solidFill>
                  <a:srgbClr val="085156"/>
                </a:solidFill>
              </a:rPr>
              <a:t> prehrambenih </a:t>
            </a:r>
            <a:r>
              <a:rPr lang="en-IE" dirty="0" err="1">
                <a:solidFill>
                  <a:srgbClr val="085156"/>
                </a:solidFill>
              </a:rPr>
              <a:t>storitev</a:t>
            </a:r>
            <a:r>
              <a:rPr lang="en-IE" dirty="0">
                <a:solidFill>
                  <a:srgbClr val="085156"/>
                </a:solidFill>
              </a:rPr>
              <a:t>, ki </a:t>
            </a:r>
            <a:r>
              <a:rPr lang="en-IE" dirty="0" err="1">
                <a:solidFill>
                  <a:srgbClr val="085156"/>
                </a:solidFill>
              </a:rPr>
              <a:t>oskrbujejo</a:t>
            </a:r>
            <a:r>
              <a:rPr lang="en-IE" dirty="0">
                <a:solidFill>
                  <a:srgbClr val="085156"/>
                </a:solidFill>
              </a:rPr>
              <a:t> </a:t>
            </a:r>
            <a:r>
              <a:rPr lang="en-IE" dirty="0" err="1">
                <a:solidFill>
                  <a:srgbClr val="085156"/>
                </a:solidFill>
              </a:rPr>
              <a:t>približno</a:t>
            </a:r>
            <a:r>
              <a:rPr lang="en-IE" dirty="0">
                <a:solidFill>
                  <a:srgbClr val="085156"/>
                </a:solidFill>
              </a:rPr>
              <a:t> 500 </a:t>
            </a:r>
            <a:r>
              <a:rPr lang="en-IE" dirty="0" err="1">
                <a:solidFill>
                  <a:srgbClr val="085156"/>
                </a:solidFill>
              </a:rPr>
              <a:t>milijonov</a:t>
            </a:r>
            <a:r>
              <a:rPr lang="en-IE" dirty="0">
                <a:solidFill>
                  <a:srgbClr val="085156"/>
                </a:solidFill>
              </a:rPr>
              <a:t> </a:t>
            </a:r>
            <a:r>
              <a:rPr lang="en-IE" dirty="0" err="1">
                <a:solidFill>
                  <a:srgbClr val="085156"/>
                </a:solidFill>
              </a:rPr>
              <a:t>potrošnikov</a:t>
            </a:r>
            <a:r>
              <a:rPr lang="en-IE" dirty="0">
                <a:solidFill>
                  <a:srgbClr val="085156"/>
                </a:solidFill>
              </a:rPr>
              <a:t>.</a:t>
            </a:r>
            <a:endParaRPr lang="sl-SI" dirty="0">
              <a:solidFill>
                <a:srgbClr val="085156"/>
              </a:solidFill>
            </a:endParaRPr>
          </a:p>
          <a:p>
            <a:endParaRPr lang="en-IE" dirty="0">
              <a:solidFill>
                <a:srgbClr val="085156"/>
              </a:solidFill>
            </a:endParaRPr>
          </a:p>
          <a:p>
            <a:r>
              <a:rPr lang="en-IE" sz="1800" u="sng" dirty="0">
                <a:hlinkClick r:id="rId2"/>
              </a:rPr>
              <a:t>https://www.europeansources.info/record/you-are-part-of-the-food-chain-key-facts-and-figures-on-the-food-supply-chain-in-the-european-union</a:t>
            </a:r>
            <a:r>
              <a:rPr lang="en-IE" u="sng" dirty="0">
                <a:hlinkClick r:id="rId2"/>
              </a:rPr>
              <a:t>/</a:t>
            </a:r>
            <a:endParaRPr lang="en-IE" dirty="0"/>
          </a:p>
          <a:p>
            <a:endParaRPr lang="en-IE" dirty="0"/>
          </a:p>
        </p:txBody>
      </p:sp>
    </p:spTree>
    <p:extLst>
      <p:ext uri="{BB962C8B-B14F-4D97-AF65-F5344CB8AC3E}">
        <p14:creationId xmlns:p14="http://schemas.microsoft.com/office/powerpoint/2010/main" val="40451847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B26D33-C9C5-4D78-BE4A-B7ABC4548D81}"/>
              </a:ext>
            </a:extLst>
          </p:cNvPr>
          <p:cNvSpPr>
            <a:spLocks noGrp="1"/>
          </p:cNvSpPr>
          <p:nvPr>
            <p:ph type="body" sz="quarter" idx="19"/>
          </p:nvPr>
        </p:nvSpPr>
        <p:spPr/>
        <p:txBody>
          <a:bodyPr/>
          <a:lstStyle/>
          <a:p>
            <a:r>
              <a:rPr lang="sl-SI" b="1" dirty="0"/>
              <a:t>ZMANJŠANJE KOLIČINE PLASTIČNIH ODPADKOV in ODPADNA HRANA</a:t>
            </a:r>
            <a:endParaRPr lang="en-IE" b="1" dirty="0"/>
          </a:p>
          <a:p>
            <a:endParaRPr lang="en-IE" dirty="0"/>
          </a:p>
        </p:txBody>
      </p:sp>
      <p:sp>
        <p:nvSpPr>
          <p:cNvPr id="3" name="Text Placeholder 2">
            <a:extLst>
              <a:ext uri="{FF2B5EF4-FFF2-40B4-BE49-F238E27FC236}">
                <a16:creationId xmlns:a16="http://schemas.microsoft.com/office/drawing/2014/main" id="{FD186DA2-E97A-4C41-AD03-6BB01560732F}"/>
              </a:ext>
            </a:extLst>
          </p:cNvPr>
          <p:cNvSpPr>
            <a:spLocks noGrp="1"/>
          </p:cNvSpPr>
          <p:nvPr>
            <p:ph type="body" sz="quarter" idx="20"/>
          </p:nvPr>
        </p:nvSpPr>
        <p:spPr>
          <a:xfrm>
            <a:off x="525360" y="2141057"/>
            <a:ext cx="10968810" cy="4503620"/>
          </a:xfrm>
        </p:spPr>
        <p:txBody>
          <a:bodyPr/>
          <a:lstStyle/>
          <a:p>
            <a:pPr marL="342900" indent="-342900">
              <a:buFont typeface="Arial" panose="020B0604020202020204" pitchFamily="34" charset="0"/>
              <a:buChar char="•"/>
            </a:pPr>
            <a:r>
              <a:rPr lang="en-IE" dirty="0" err="1">
                <a:solidFill>
                  <a:srgbClr val="085156"/>
                </a:solidFill>
              </a:rPr>
              <a:t>Plastična</a:t>
            </a:r>
            <a:r>
              <a:rPr lang="en-IE" dirty="0">
                <a:solidFill>
                  <a:srgbClr val="085156"/>
                </a:solidFill>
              </a:rPr>
              <a:t> </a:t>
            </a:r>
            <a:r>
              <a:rPr lang="en-IE" dirty="0" err="1">
                <a:solidFill>
                  <a:srgbClr val="085156"/>
                </a:solidFill>
              </a:rPr>
              <a:t>embalaža</a:t>
            </a:r>
            <a:r>
              <a:rPr lang="en-IE" dirty="0">
                <a:solidFill>
                  <a:srgbClr val="085156"/>
                </a:solidFill>
              </a:rPr>
              <a:t> se </a:t>
            </a:r>
            <a:r>
              <a:rPr lang="en-IE" dirty="0" err="1">
                <a:solidFill>
                  <a:srgbClr val="085156"/>
                </a:solidFill>
              </a:rPr>
              <a:t>uporablja</a:t>
            </a:r>
            <a:r>
              <a:rPr lang="en-IE" dirty="0">
                <a:solidFill>
                  <a:srgbClr val="085156"/>
                </a:solidFill>
              </a:rPr>
              <a:t> v </a:t>
            </a:r>
            <a:r>
              <a:rPr lang="en-IE" dirty="0" err="1">
                <a:solidFill>
                  <a:srgbClr val="085156"/>
                </a:solidFill>
              </a:rPr>
              <a:t>verigi</a:t>
            </a:r>
            <a:r>
              <a:rPr lang="en-IE" dirty="0">
                <a:solidFill>
                  <a:srgbClr val="085156"/>
                </a:solidFill>
              </a:rPr>
              <a:t> </a:t>
            </a:r>
            <a:r>
              <a:rPr lang="en-IE" dirty="0" err="1">
                <a:solidFill>
                  <a:srgbClr val="085156"/>
                </a:solidFill>
              </a:rPr>
              <a:t>preskrbe</a:t>
            </a:r>
            <a:r>
              <a:rPr lang="en-IE" dirty="0">
                <a:solidFill>
                  <a:srgbClr val="085156"/>
                </a:solidFill>
              </a:rPr>
              <a:t> s </a:t>
            </a:r>
            <a:r>
              <a:rPr lang="en-IE" dirty="0" err="1">
                <a:solidFill>
                  <a:srgbClr val="085156"/>
                </a:solidFill>
              </a:rPr>
              <a:t>hrano</a:t>
            </a:r>
            <a:r>
              <a:rPr lang="en-IE" dirty="0">
                <a:solidFill>
                  <a:srgbClr val="085156"/>
                </a:solidFill>
              </a:rPr>
              <a:t>, </a:t>
            </a:r>
            <a:r>
              <a:rPr lang="en-IE" dirty="0" err="1">
                <a:solidFill>
                  <a:srgbClr val="085156"/>
                </a:solidFill>
              </a:rPr>
              <a:t>ker</a:t>
            </a:r>
            <a:r>
              <a:rPr lang="en-IE" dirty="0">
                <a:solidFill>
                  <a:srgbClr val="085156"/>
                </a:solidFill>
              </a:rPr>
              <a:t> </a:t>
            </a:r>
            <a:r>
              <a:rPr lang="en-IE" dirty="0" err="1">
                <a:solidFill>
                  <a:srgbClr val="085156"/>
                </a:solidFill>
              </a:rPr>
              <a:t>omogoča</a:t>
            </a:r>
            <a:r>
              <a:rPr lang="en-IE" dirty="0">
                <a:solidFill>
                  <a:srgbClr val="085156"/>
                </a:solidFill>
              </a:rPr>
              <a:t> </a:t>
            </a:r>
            <a:r>
              <a:rPr lang="en-IE" dirty="0" err="1">
                <a:solidFill>
                  <a:srgbClr val="085156"/>
                </a:solidFill>
              </a:rPr>
              <a:t>varno</a:t>
            </a:r>
            <a:r>
              <a:rPr lang="en-IE" dirty="0">
                <a:solidFill>
                  <a:srgbClr val="085156"/>
                </a:solidFill>
              </a:rPr>
              <a:t> </a:t>
            </a:r>
            <a:r>
              <a:rPr lang="en-IE" dirty="0" err="1">
                <a:solidFill>
                  <a:srgbClr val="085156"/>
                </a:solidFill>
              </a:rPr>
              <a:t>distribucijo</a:t>
            </a:r>
            <a:r>
              <a:rPr lang="en-IE" dirty="0">
                <a:solidFill>
                  <a:srgbClr val="085156"/>
                </a:solidFill>
              </a:rPr>
              <a:t> </a:t>
            </a:r>
            <a:r>
              <a:rPr lang="en-IE" dirty="0" err="1">
                <a:solidFill>
                  <a:srgbClr val="085156"/>
                </a:solidFill>
              </a:rPr>
              <a:t>hrane</a:t>
            </a:r>
            <a:r>
              <a:rPr lang="en-IE" dirty="0">
                <a:solidFill>
                  <a:srgbClr val="085156"/>
                </a:solidFill>
              </a:rPr>
              <a:t> na </a:t>
            </a:r>
            <a:r>
              <a:rPr lang="en-IE" dirty="0" err="1">
                <a:solidFill>
                  <a:srgbClr val="085156"/>
                </a:solidFill>
              </a:rPr>
              <a:t>dolge</a:t>
            </a:r>
            <a:r>
              <a:rPr lang="en-IE" dirty="0">
                <a:solidFill>
                  <a:srgbClr val="085156"/>
                </a:solidFill>
              </a:rPr>
              <a:t> </a:t>
            </a:r>
            <a:r>
              <a:rPr lang="en-IE" dirty="0" err="1">
                <a:solidFill>
                  <a:srgbClr val="085156"/>
                </a:solidFill>
              </a:rPr>
              <a:t>razdalje</a:t>
            </a:r>
            <a:r>
              <a:rPr lang="en-IE" dirty="0">
                <a:solidFill>
                  <a:srgbClr val="085156"/>
                </a:solidFill>
              </a:rPr>
              <a:t> in </a:t>
            </a:r>
            <a:r>
              <a:rPr lang="en-IE" dirty="0" err="1">
                <a:solidFill>
                  <a:srgbClr val="085156"/>
                </a:solidFill>
              </a:rPr>
              <a:t>zmanjšuje</a:t>
            </a:r>
            <a:r>
              <a:rPr lang="en-IE" dirty="0">
                <a:solidFill>
                  <a:srgbClr val="085156"/>
                </a:solidFill>
              </a:rPr>
              <a:t> </a:t>
            </a:r>
            <a:r>
              <a:rPr lang="en-IE" dirty="0" err="1">
                <a:solidFill>
                  <a:srgbClr val="085156"/>
                </a:solidFill>
              </a:rPr>
              <a:t>količino</a:t>
            </a:r>
            <a:r>
              <a:rPr lang="en-IE" dirty="0">
                <a:solidFill>
                  <a:srgbClr val="085156"/>
                </a:solidFill>
              </a:rPr>
              <a:t> </a:t>
            </a:r>
            <a:r>
              <a:rPr lang="en-IE" dirty="0" err="1">
                <a:solidFill>
                  <a:srgbClr val="085156"/>
                </a:solidFill>
              </a:rPr>
              <a:t>zavržene</a:t>
            </a:r>
            <a:r>
              <a:rPr lang="en-IE" dirty="0">
                <a:solidFill>
                  <a:srgbClr val="085156"/>
                </a:solidFill>
              </a:rPr>
              <a:t> </a:t>
            </a:r>
            <a:r>
              <a:rPr lang="en-IE" dirty="0" err="1">
                <a:solidFill>
                  <a:srgbClr val="085156"/>
                </a:solidFill>
              </a:rPr>
              <a:t>hrane</a:t>
            </a:r>
            <a:r>
              <a:rPr lang="en-IE" dirty="0">
                <a:solidFill>
                  <a:srgbClr val="085156"/>
                </a:solidFill>
              </a:rPr>
              <a:t>, </a:t>
            </a:r>
            <a:r>
              <a:rPr lang="en-IE" dirty="0" err="1">
                <a:solidFill>
                  <a:srgbClr val="085156"/>
                </a:solidFill>
              </a:rPr>
              <a:t>saj</a:t>
            </a:r>
            <a:r>
              <a:rPr lang="en-IE" dirty="0">
                <a:solidFill>
                  <a:srgbClr val="085156"/>
                </a:solidFill>
              </a:rPr>
              <a:t> jo </a:t>
            </a:r>
            <a:r>
              <a:rPr lang="en-IE" dirty="0" err="1">
                <a:solidFill>
                  <a:srgbClr val="085156"/>
                </a:solidFill>
              </a:rPr>
              <a:t>ohranja</a:t>
            </a:r>
            <a:r>
              <a:rPr lang="en-IE" dirty="0">
                <a:solidFill>
                  <a:srgbClr val="085156"/>
                </a:solidFill>
              </a:rPr>
              <a:t> </a:t>
            </a:r>
            <a:r>
              <a:rPr lang="en-IE" dirty="0" err="1">
                <a:solidFill>
                  <a:srgbClr val="085156"/>
                </a:solidFill>
              </a:rPr>
              <a:t>dlje</a:t>
            </a:r>
            <a:r>
              <a:rPr lang="en-IE" dirty="0">
                <a:solidFill>
                  <a:srgbClr val="085156"/>
                </a:solidFill>
              </a:rPr>
              <a:t> </a:t>
            </a:r>
            <a:r>
              <a:rPr lang="en-IE" dirty="0" err="1">
                <a:solidFill>
                  <a:srgbClr val="085156"/>
                </a:solidFill>
              </a:rPr>
              <a:t>časa</a:t>
            </a:r>
            <a:r>
              <a:rPr lang="en-IE" dirty="0">
                <a:solidFill>
                  <a:srgbClr val="085156"/>
                </a:solidFill>
              </a:rPr>
              <a:t> </a:t>
            </a:r>
            <a:r>
              <a:rPr lang="en-IE" dirty="0" err="1">
                <a:solidFill>
                  <a:srgbClr val="085156"/>
                </a:solidFill>
              </a:rPr>
              <a:t>svežo</a:t>
            </a:r>
            <a:r>
              <a:rPr lang="en-IE" dirty="0">
                <a:solidFill>
                  <a:srgbClr val="085156"/>
                </a:solidFill>
              </a:rPr>
              <a:t>. </a:t>
            </a:r>
          </a:p>
          <a:p>
            <a:pPr marL="342900" indent="-342900">
              <a:buFont typeface="Arial" panose="020B0604020202020204" pitchFamily="34" charset="0"/>
              <a:buChar char="•"/>
            </a:pPr>
            <a:r>
              <a:rPr lang="en-IE" dirty="0" err="1">
                <a:solidFill>
                  <a:srgbClr val="085156"/>
                </a:solidFill>
              </a:rPr>
              <a:t>Pregled</a:t>
            </a:r>
            <a:r>
              <a:rPr lang="en-IE" dirty="0">
                <a:solidFill>
                  <a:srgbClr val="085156"/>
                </a:solidFill>
              </a:rPr>
              <a:t> </a:t>
            </a:r>
            <a:r>
              <a:rPr lang="en-IE" dirty="0" err="1">
                <a:solidFill>
                  <a:srgbClr val="085156"/>
                </a:solidFill>
              </a:rPr>
              <a:t>študij</a:t>
            </a:r>
            <a:r>
              <a:rPr lang="en-IE" dirty="0">
                <a:solidFill>
                  <a:srgbClr val="085156"/>
                </a:solidFill>
              </a:rPr>
              <a:t> o </a:t>
            </a:r>
            <a:r>
              <a:rPr lang="en-IE" dirty="0" err="1">
                <a:solidFill>
                  <a:srgbClr val="085156"/>
                </a:solidFill>
              </a:rPr>
              <a:t>zavrženi</a:t>
            </a:r>
            <a:r>
              <a:rPr lang="en-IE" dirty="0">
                <a:solidFill>
                  <a:srgbClr val="085156"/>
                </a:solidFill>
              </a:rPr>
              <a:t> </a:t>
            </a:r>
            <a:r>
              <a:rPr lang="en-IE" dirty="0" err="1">
                <a:solidFill>
                  <a:srgbClr val="085156"/>
                </a:solidFill>
              </a:rPr>
              <a:t>hrani</a:t>
            </a:r>
            <a:r>
              <a:rPr lang="en-IE" dirty="0">
                <a:solidFill>
                  <a:srgbClr val="085156"/>
                </a:solidFill>
              </a:rPr>
              <a:t> </a:t>
            </a:r>
            <a:r>
              <a:rPr lang="en-IE" dirty="0" err="1">
                <a:solidFill>
                  <a:srgbClr val="085156"/>
                </a:solidFill>
              </a:rPr>
              <a:t>iz</a:t>
            </a:r>
            <a:r>
              <a:rPr lang="en-IE" dirty="0">
                <a:solidFill>
                  <a:srgbClr val="085156"/>
                </a:solidFill>
              </a:rPr>
              <a:t> </a:t>
            </a:r>
            <a:r>
              <a:rPr lang="en-IE" dirty="0" err="1">
                <a:solidFill>
                  <a:srgbClr val="085156"/>
                </a:solidFill>
              </a:rPr>
              <a:t>leta</a:t>
            </a:r>
            <a:r>
              <a:rPr lang="en-IE" dirty="0">
                <a:solidFill>
                  <a:srgbClr val="085156"/>
                </a:solidFill>
              </a:rPr>
              <a:t> 2016 je </a:t>
            </a:r>
            <a:r>
              <a:rPr lang="en-IE" dirty="0" err="1">
                <a:solidFill>
                  <a:srgbClr val="085156"/>
                </a:solidFill>
              </a:rPr>
              <a:t>pokazal</a:t>
            </a:r>
            <a:r>
              <a:rPr lang="en-IE" dirty="0">
                <a:solidFill>
                  <a:srgbClr val="085156"/>
                </a:solidFill>
              </a:rPr>
              <a:t>, da se v EU </a:t>
            </a:r>
            <a:r>
              <a:rPr lang="en-IE" dirty="0" err="1">
                <a:solidFill>
                  <a:srgbClr val="085156"/>
                </a:solidFill>
              </a:rPr>
              <a:t>vsako</a:t>
            </a:r>
            <a:r>
              <a:rPr lang="en-IE" dirty="0">
                <a:solidFill>
                  <a:srgbClr val="085156"/>
                </a:solidFill>
              </a:rPr>
              <a:t> </a:t>
            </a:r>
            <a:r>
              <a:rPr lang="en-IE" dirty="0" err="1">
                <a:solidFill>
                  <a:srgbClr val="085156"/>
                </a:solidFill>
              </a:rPr>
              <a:t>leto</a:t>
            </a:r>
            <a:r>
              <a:rPr lang="en-IE" dirty="0">
                <a:solidFill>
                  <a:srgbClr val="085156"/>
                </a:solidFill>
              </a:rPr>
              <a:t> </a:t>
            </a:r>
            <a:r>
              <a:rPr lang="en-IE" dirty="0" err="1">
                <a:solidFill>
                  <a:srgbClr val="085156"/>
                </a:solidFill>
              </a:rPr>
              <a:t>zavrže</a:t>
            </a:r>
            <a:r>
              <a:rPr lang="en-IE" dirty="0">
                <a:solidFill>
                  <a:srgbClr val="085156"/>
                </a:solidFill>
              </a:rPr>
              <a:t> 88 </a:t>
            </a:r>
            <a:r>
              <a:rPr lang="en-IE" dirty="0" err="1">
                <a:solidFill>
                  <a:srgbClr val="085156"/>
                </a:solidFill>
              </a:rPr>
              <a:t>milijonov</a:t>
            </a:r>
            <a:r>
              <a:rPr lang="en-IE" dirty="0">
                <a:solidFill>
                  <a:srgbClr val="085156"/>
                </a:solidFill>
              </a:rPr>
              <a:t> ton </a:t>
            </a:r>
            <a:r>
              <a:rPr lang="en-IE" dirty="0" err="1">
                <a:solidFill>
                  <a:srgbClr val="085156"/>
                </a:solidFill>
              </a:rPr>
              <a:t>hrane</a:t>
            </a:r>
            <a:r>
              <a:rPr lang="en-IE" dirty="0">
                <a:solidFill>
                  <a:srgbClr val="085156"/>
                </a:solidFill>
              </a:rPr>
              <a:t> - to je 173 kg na </a:t>
            </a:r>
            <a:r>
              <a:rPr lang="en-IE" dirty="0" err="1">
                <a:solidFill>
                  <a:srgbClr val="085156"/>
                </a:solidFill>
              </a:rPr>
              <a:t>osebo</a:t>
            </a:r>
            <a:r>
              <a:rPr lang="en-IE" dirty="0">
                <a:solidFill>
                  <a:srgbClr val="085156"/>
                </a:solidFill>
              </a:rPr>
              <a:t> in </a:t>
            </a:r>
            <a:r>
              <a:rPr lang="en-IE" dirty="0" err="1">
                <a:solidFill>
                  <a:srgbClr val="085156"/>
                </a:solidFill>
              </a:rPr>
              <a:t>pomeni</a:t>
            </a:r>
            <a:r>
              <a:rPr lang="en-IE" dirty="0">
                <a:solidFill>
                  <a:srgbClr val="085156"/>
                </a:solidFill>
              </a:rPr>
              <a:t> </a:t>
            </a:r>
            <a:r>
              <a:rPr lang="en-IE" dirty="0" err="1">
                <a:solidFill>
                  <a:srgbClr val="085156"/>
                </a:solidFill>
              </a:rPr>
              <a:t>približno</a:t>
            </a:r>
            <a:r>
              <a:rPr lang="en-IE" dirty="0">
                <a:solidFill>
                  <a:srgbClr val="085156"/>
                </a:solidFill>
              </a:rPr>
              <a:t> 20 % </a:t>
            </a:r>
            <a:r>
              <a:rPr lang="en-IE" dirty="0" err="1">
                <a:solidFill>
                  <a:srgbClr val="085156"/>
                </a:solidFill>
              </a:rPr>
              <a:t>proizvedene</a:t>
            </a:r>
            <a:r>
              <a:rPr lang="en-IE" dirty="0">
                <a:solidFill>
                  <a:srgbClr val="085156"/>
                </a:solidFill>
              </a:rPr>
              <a:t> </a:t>
            </a:r>
            <a:r>
              <a:rPr lang="en-IE" dirty="0" err="1">
                <a:solidFill>
                  <a:srgbClr val="085156"/>
                </a:solidFill>
              </a:rPr>
              <a:t>hrane</a:t>
            </a:r>
            <a:r>
              <a:rPr lang="en-IE" dirty="0">
                <a:solidFill>
                  <a:srgbClr val="085156"/>
                </a:solidFill>
              </a:rPr>
              <a:t>.</a:t>
            </a:r>
            <a:r>
              <a:rPr lang="en-IE" b="1" dirty="0"/>
              <a:t> </a:t>
            </a:r>
            <a:endParaRPr lang="sl-SI" b="1" dirty="0"/>
          </a:p>
          <a:p>
            <a:pPr marL="342900" indent="-342900">
              <a:buFont typeface="Arial" panose="020B0604020202020204" pitchFamily="34" charset="0"/>
              <a:buChar char="•"/>
            </a:pPr>
            <a:endParaRPr lang="en-IE" dirty="0"/>
          </a:p>
          <a:p>
            <a:r>
              <a:rPr lang="en-IE" sz="1800" u="sng" dirty="0">
                <a:hlinkClick r:id="rId2"/>
              </a:rPr>
              <a:t>https://ec.europa.eu/food/sites/food/files/safety/docs/fw_lib_fw_expo2015_fusions_data-set_151015.pdf</a:t>
            </a:r>
            <a:endParaRPr lang="en-IE" sz="1800" u="sng" dirty="0"/>
          </a:p>
          <a:p>
            <a:endParaRPr lang="en-IE" sz="1800" u="sng" dirty="0"/>
          </a:p>
          <a:p>
            <a:r>
              <a:rPr lang="en-IE" sz="1800" u="sng" dirty="0">
                <a:hlinkClick r:id="rId3"/>
              </a:rPr>
              <a:t>https://www.foeeurope.org/sites/default/files/materials_and_waste/2018/unwrapped_-_throwaway_plastic_failing_to_solve_europes_food_waste_problem.pdf</a:t>
            </a:r>
            <a:endParaRPr lang="en-IE" sz="1800" dirty="0"/>
          </a:p>
          <a:p>
            <a:endParaRPr lang="en-IE" sz="1800" dirty="0"/>
          </a:p>
          <a:p>
            <a:endParaRPr lang="en-IE" dirty="0"/>
          </a:p>
        </p:txBody>
      </p:sp>
    </p:spTree>
    <p:extLst>
      <p:ext uri="{BB962C8B-B14F-4D97-AF65-F5344CB8AC3E}">
        <p14:creationId xmlns:p14="http://schemas.microsoft.com/office/powerpoint/2010/main" val="3846706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A3B0E-0DEB-42C1-830C-44666C895434}"/>
              </a:ext>
            </a:extLst>
          </p:cNvPr>
          <p:cNvSpPr>
            <a:spLocks noGrp="1"/>
          </p:cNvSpPr>
          <p:nvPr>
            <p:ph type="body" sz="quarter" idx="19"/>
          </p:nvPr>
        </p:nvSpPr>
        <p:spPr>
          <a:xfrm>
            <a:off x="579603" y="652821"/>
            <a:ext cx="8857251" cy="785561"/>
          </a:xfrm>
        </p:spPr>
        <p:txBody>
          <a:bodyPr>
            <a:normAutofit fontScale="92500"/>
          </a:bodyPr>
          <a:lstStyle/>
          <a:p>
            <a:r>
              <a:rPr lang="en-US" b="1" dirty="0" err="1"/>
              <a:t>Prehranska</a:t>
            </a:r>
            <a:r>
              <a:rPr lang="en-US" b="1" dirty="0"/>
              <a:t> </a:t>
            </a:r>
            <a:r>
              <a:rPr lang="en-US" b="1" dirty="0" err="1"/>
              <a:t>veriga</a:t>
            </a:r>
            <a:r>
              <a:rPr lang="en-US" b="1" dirty="0"/>
              <a:t> in </a:t>
            </a:r>
            <a:r>
              <a:rPr lang="en-US" b="1" dirty="0" err="1"/>
              <a:t>emisije</a:t>
            </a:r>
            <a:r>
              <a:rPr lang="en-US" b="1" dirty="0"/>
              <a:t> </a:t>
            </a:r>
            <a:r>
              <a:rPr lang="en-US" b="1" dirty="0" err="1"/>
              <a:t>toplogrednih</a:t>
            </a:r>
            <a:r>
              <a:rPr lang="en-US" b="1" dirty="0"/>
              <a:t> </a:t>
            </a:r>
            <a:r>
              <a:rPr lang="en-US" b="1" dirty="0" err="1"/>
              <a:t>plinov</a:t>
            </a:r>
            <a:endParaRPr lang="en-IE" b="1" dirty="0"/>
          </a:p>
        </p:txBody>
      </p:sp>
      <p:sp>
        <p:nvSpPr>
          <p:cNvPr id="5" name="Arrow: Chevron 4">
            <a:extLst>
              <a:ext uri="{FF2B5EF4-FFF2-40B4-BE49-F238E27FC236}">
                <a16:creationId xmlns:a16="http://schemas.microsoft.com/office/drawing/2014/main" id="{09B7C55E-A8F9-4818-A0E1-52BFCB4716AC}"/>
              </a:ext>
            </a:extLst>
          </p:cNvPr>
          <p:cNvSpPr/>
          <p:nvPr/>
        </p:nvSpPr>
        <p:spPr>
          <a:xfrm>
            <a:off x="421240" y="2332232"/>
            <a:ext cx="2372918" cy="1096766"/>
          </a:xfrm>
          <a:prstGeom prst="chevron">
            <a:avLst/>
          </a:prstGeom>
          <a:solidFill>
            <a:srgbClr val="F5C0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tx1"/>
                </a:solidFill>
              </a:rPr>
              <a:t>PROIZVODNJA</a:t>
            </a:r>
            <a:endParaRPr lang="en-IE" sz="1400" b="1" dirty="0">
              <a:solidFill>
                <a:schemeClr val="tx1"/>
              </a:solidFill>
            </a:endParaRPr>
          </a:p>
        </p:txBody>
      </p:sp>
      <p:sp>
        <p:nvSpPr>
          <p:cNvPr id="6" name="Arrow: Chevron 5">
            <a:extLst>
              <a:ext uri="{FF2B5EF4-FFF2-40B4-BE49-F238E27FC236}">
                <a16:creationId xmlns:a16="http://schemas.microsoft.com/office/drawing/2014/main" id="{6CB7D9C3-4958-4BDE-A618-8E5F64133F6A}"/>
              </a:ext>
            </a:extLst>
          </p:cNvPr>
          <p:cNvSpPr/>
          <p:nvPr/>
        </p:nvSpPr>
        <p:spPr>
          <a:xfrm>
            <a:off x="2348694" y="2345077"/>
            <a:ext cx="2250530" cy="1096766"/>
          </a:xfrm>
          <a:prstGeom prst="chevron">
            <a:avLst/>
          </a:prstGeom>
          <a:solidFill>
            <a:srgbClr val="406F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tx1"/>
                </a:solidFill>
              </a:rPr>
              <a:t>PREDELAVA</a:t>
            </a:r>
            <a:endParaRPr lang="en-IE" sz="1400" b="1" dirty="0">
              <a:solidFill>
                <a:schemeClr val="tx1"/>
              </a:solidFill>
            </a:endParaRPr>
          </a:p>
        </p:txBody>
      </p:sp>
      <p:sp>
        <p:nvSpPr>
          <p:cNvPr id="7" name="Arrow: Chevron 6">
            <a:extLst>
              <a:ext uri="{FF2B5EF4-FFF2-40B4-BE49-F238E27FC236}">
                <a16:creationId xmlns:a16="http://schemas.microsoft.com/office/drawing/2014/main" id="{F8F2DBBD-2B02-456B-A8E2-3E24A0266BC0}"/>
              </a:ext>
            </a:extLst>
          </p:cNvPr>
          <p:cNvSpPr/>
          <p:nvPr/>
        </p:nvSpPr>
        <p:spPr>
          <a:xfrm>
            <a:off x="4177684" y="2345077"/>
            <a:ext cx="2372918" cy="1096765"/>
          </a:xfrm>
          <a:prstGeom prst="chevron">
            <a:avLst/>
          </a:prstGeom>
          <a:solidFill>
            <a:srgbClr val="CC91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tx1"/>
                </a:solidFill>
              </a:rPr>
              <a:t>RAZVOZ</a:t>
            </a:r>
            <a:endParaRPr lang="en-IE" sz="1400" b="1" dirty="0">
              <a:solidFill>
                <a:schemeClr val="tx1"/>
              </a:solidFill>
            </a:endParaRPr>
          </a:p>
        </p:txBody>
      </p:sp>
      <p:sp>
        <p:nvSpPr>
          <p:cNvPr id="8" name="Arrow: Chevron 7">
            <a:extLst>
              <a:ext uri="{FF2B5EF4-FFF2-40B4-BE49-F238E27FC236}">
                <a16:creationId xmlns:a16="http://schemas.microsoft.com/office/drawing/2014/main" id="{036249CE-A0A5-496A-B3C5-500747BF79A2}"/>
              </a:ext>
            </a:extLst>
          </p:cNvPr>
          <p:cNvSpPr/>
          <p:nvPr/>
        </p:nvSpPr>
        <p:spPr>
          <a:xfrm>
            <a:off x="6129062" y="2345079"/>
            <a:ext cx="2449778" cy="1096764"/>
          </a:xfrm>
          <a:prstGeom prst="chevron">
            <a:avLst/>
          </a:prstGeom>
          <a:solidFill>
            <a:srgbClr val="406F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tx1"/>
                </a:solidFill>
              </a:rPr>
              <a:t>POTROŠNJA</a:t>
            </a:r>
            <a:endParaRPr lang="en-IE" sz="1400" b="1" dirty="0">
              <a:solidFill>
                <a:schemeClr val="tx1"/>
              </a:solidFill>
            </a:endParaRPr>
          </a:p>
        </p:txBody>
      </p:sp>
      <p:sp>
        <p:nvSpPr>
          <p:cNvPr id="9" name="Arrow: Chevron 8">
            <a:extLst>
              <a:ext uri="{FF2B5EF4-FFF2-40B4-BE49-F238E27FC236}">
                <a16:creationId xmlns:a16="http://schemas.microsoft.com/office/drawing/2014/main" id="{94591099-472D-47FB-B12E-C9F5D1BAFAAD}"/>
              </a:ext>
            </a:extLst>
          </p:cNvPr>
          <p:cNvSpPr/>
          <p:nvPr/>
        </p:nvSpPr>
        <p:spPr>
          <a:xfrm>
            <a:off x="8181225" y="2332232"/>
            <a:ext cx="2110484" cy="1096764"/>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400" b="1" dirty="0">
                <a:solidFill>
                  <a:schemeClr val="tx1"/>
                </a:solidFill>
              </a:rPr>
              <a:t>ODPADKI</a:t>
            </a:r>
            <a:endParaRPr lang="en-IE" sz="1400" b="1" dirty="0">
              <a:solidFill>
                <a:schemeClr val="tx1"/>
              </a:solidFill>
            </a:endParaRPr>
          </a:p>
        </p:txBody>
      </p:sp>
      <p:sp>
        <p:nvSpPr>
          <p:cNvPr id="12" name="TextBox 11">
            <a:extLst>
              <a:ext uri="{FF2B5EF4-FFF2-40B4-BE49-F238E27FC236}">
                <a16:creationId xmlns:a16="http://schemas.microsoft.com/office/drawing/2014/main" id="{13F949D5-8217-45E4-A9F7-595BD5249066}"/>
              </a:ext>
            </a:extLst>
          </p:cNvPr>
          <p:cNvSpPr txBox="1"/>
          <p:nvPr/>
        </p:nvSpPr>
        <p:spPr>
          <a:xfrm>
            <a:off x="579602" y="1259055"/>
            <a:ext cx="8629711" cy="830997"/>
          </a:xfrm>
          <a:prstGeom prst="rect">
            <a:avLst/>
          </a:prstGeom>
          <a:noFill/>
        </p:spPr>
        <p:txBody>
          <a:bodyPr wrap="square">
            <a:spAutoFit/>
          </a:bodyPr>
          <a:lstStyle/>
          <a:p>
            <a:r>
              <a:rPr lang="en-US" sz="2400" dirty="0" err="1">
                <a:solidFill>
                  <a:srgbClr val="085156"/>
                </a:solidFill>
              </a:rPr>
              <a:t>Emisije</a:t>
            </a:r>
            <a:r>
              <a:rPr lang="en-US" sz="2400" dirty="0">
                <a:solidFill>
                  <a:srgbClr val="085156"/>
                </a:solidFill>
              </a:rPr>
              <a:t> </a:t>
            </a:r>
            <a:r>
              <a:rPr lang="en-US" sz="2400" dirty="0" err="1">
                <a:solidFill>
                  <a:srgbClr val="085156"/>
                </a:solidFill>
              </a:rPr>
              <a:t>toplogrednih</a:t>
            </a:r>
            <a:r>
              <a:rPr lang="en-US" sz="2400" dirty="0">
                <a:solidFill>
                  <a:srgbClr val="085156"/>
                </a:solidFill>
              </a:rPr>
              <a:t> </a:t>
            </a:r>
            <a:r>
              <a:rPr lang="en-US" sz="2400" dirty="0" err="1">
                <a:solidFill>
                  <a:srgbClr val="085156"/>
                </a:solidFill>
              </a:rPr>
              <a:t>plinov</a:t>
            </a:r>
            <a:r>
              <a:rPr lang="sl-SI" sz="2400" dirty="0">
                <a:solidFill>
                  <a:srgbClr val="085156"/>
                </a:solidFill>
              </a:rPr>
              <a:t> </a:t>
            </a:r>
            <a:r>
              <a:rPr lang="en-US" sz="2400" dirty="0" err="1">
                <a:solidFill>
                  <a:srgbClr val="085156"/>
                </a:solidFill>
              </a:rPr>
              <a:t>nastajajo</a:t>
            </a:r>
            <a:r>
              <a:rPr lang="en-US" sz="2400" dirty="0">
                <a:solidFill>
                  <a:srgbClr val="085156"/>
                </a:solidFill>
              </a:rPr>
              <a:t> na </a:t>
            </a:r>
            <a:r>
              <a:rPr lang="en-US" sz="2400" dirty="0" err="1">
                <a:solidFill>
                  <a:srgbClr val="085156"/>
                </a:solidFill>
              </a:rPr>
              <a:t>vsakem</a:t>
            </a:r>
            <a:r>
              <a:rPr lang="en-US" sz="2400" dirty="0">
                <a:solidFill>
                  <a:srgbClr val="085156"/>
                </a:solidFill>
              </a:rPr>
              <a:t> </a:t>
            </a:r>
            <a:r>
              <a:rPr lang="en-US" sz="2400" dirty="0" err="1">
                <a:solidFill>
                  <a:srgbClr val="085156"/>
                </a:solidFill>
              </a:rPr>
              <a:t>koraku</a:t>
            </a:r>
            <a:r>
              <a:rPr lang="en-US" sz="2400" dirty="0">
                <a:solidFill>
                  <a:srgbClr val="085156"/>
                </a:solidFill>
              </a:rPr>
              <a:t> </a:t>
            </a:r>
            <a:r>
              <a:rPr lang="en-US" sz="2400" dirty="0" err="1">
                <a:solidFill>
                  <a:srgbClr val="085156"/>
                </a:solidFill>
              </a:rPr>
              <a:t>sodobne</a:t>
            </a:r>
            <a:r>
              <a:rPr lang="en-US" sz="2400" dirty="0">
                <a:solidFill>
                  <a:srgbClr val="085156"/>
                </a:solidFill>
              </a:rPr>
              <a:t> </a:t>
            </a:r>
            <a:r>
              <a:rPr lang="en-US" sz="2400" dirty="0" err="1">
                <a:solidFill>
                  <a:srgbClr val="085156"/>
                </a:solidFill>
              </a:rPr>
              <a:t>prehranske</a:t>
            </a:r>
            <a:r>
              <a:rPr lang="en-US" sz="2400" dirty="0">
                <a:solidFill>
                  <a:srgbClr val="085156"/>
                </a:solidFill>
              </a:rPr>
              <a:t> </a:t>
            </a:r>
            <a:r>
              <a:rPr lang="en-US" sz="2400" dirty="0" err="1">
                <a:solidFill>
                  <a:srgbClr val="085156"/>
                </a:solidFill>
              </a:rPr>
              <a:t>verige</a:t>
            </a:r>
            <a:r>
              <a:rPr lang="en-US" sz="2400" dirty="0">
                <a:solidFill>
                  <a:srgbClr val="085156"/>
                </a:solidFill>
              </a:rPr>
              <a:t> - od </a:t>
            </a:r>
            <a:r>
              <a:rPr lang="en-US" sz="2400" dirty="0" err="1">
                <a:solidFill>
                  <a:srgbClr val="085156"/>
                </a:solidFill>
              </a:rPr>
              <a:t>semena</a:t>
            </a:r>
            <a:r>
              <a:rPr lang="en-US" sz="2400" dirty="0">
                <a:solidFill>
                  <a:srgbClr val="085156"/>
                </a:solidFill>
              </a:rPr>
              <a:t> </a:t>
            </a:r>
            <a:r>
              <a:rPr lang="sl-SI" sz="2400" dirty="0">
                <a:solidFill>
                  <a:srgbClr val="085156"/>
                </a:solidFill>
              </a:rPr>
              <a:t>preko</a:t>
            </a:r>
            <a:r>
              <a:rPr lang="en-US" sz="2400" dirty="0">
                <a:solidFill>
                  <a:srgbClr val="085156"/>
                </a:solidFill>
              </a:rPr>
              <a:t> </a:t>
            </a:r>
            <a:r>
              <a:rPr lang="en-US" sz="2400" dirty="0" err="1">
                <a:solidFill>
                  <a:srgbClr val="085156"/>
                </a:solidFill>
              </a:rPr>
              <a:t>krožnika</a:t>
            </a:r>
            <a:r>
              <a:rPr lang="en-US" sz="2400" dirty="0">
                <a:solidFill>
                  <a:srgbClr val="085156"/>
                </a:solidFill>
              </a:rPr>
              <a:t> </a:t>
            </a:r>
            <a:r>
              <a:rPr lang="sl-SI" sz="2400" dirty="0">
                <a:solidFill>
                  <a:srgbClr val="085156"/>
                </a:solidFill>
              </a:rPr>
              <a:t>do</a:t>
            </a:r>
            <a:r>
              <a:rPr lang="en-US" sz="2400" dirty="0">
                <a:solidFill>
                  <a:srgbClr val="085156"/>
                </a:solidFill>
              </a:rPr>
              <a:t> </a:t>
            </a:r>
            <a:r>
              <a:rPr lang="en-US" sz="2400" dirty="0" err="1">
                <a:solidFill>
                  <a:srgbClr val="085156"/>
                </a:solidFill>
              </a:rPr>
              <a:t>odlagališč</a:t>
            </a:r>
            <a:r>
              <a:rPr lang="sl-SI" sz="2400" dirty="0">
                <a:solidFill>
                  <a:srgbClr val="085156"/>
                </a:solidFill>
              </a:rPr>
              <a:t> </a:t>
            </a:r>
            <a:r>
              <a:rPr lang="en-US" sz="2400" dirty="0">
                <a:solidFill>
                  <a:srgbClr val="085156"/>
                </a:solidFill>
              </a:rPr>
              <a:t>...</a:t>
            </a:r>
            <a:endParaRPr lang="en-IE" sz="2400" dirty="0">
              <a:solidFill>
                <a:srgbClr val="085156"/>
              </a:solidFill>
            </a:endParaRPr>
          </a:p>
        </p:txBody>
      </p:sp>
      <p:sp>
        <p:nvSpPr>
          <p:cNvPr id="13" name="TextBox 12">
            <a:extLst>
              <a:ext uri="{FF2B5EF4-FFF2-40B4-BE49-F238E27FC236}">
                <a16:creationId xmlns:a16="http://schemas.microsoft.com/office/drawing/2014/main" id="{E1EC9DE0-FBC7-4EF2-9FA5-51A0C698FC04}"/>
              </a:ext>
            </a:extLst>
          </p:cNvPr>
          <p:cNvSpPr txBox="1"/>
          <p:nvPr/>
        </p:nvSpPr>
        <p:spPr>
          <a:xfrm>
            <a:off x="579601" y="3922264"/>
            <a:ext cx="10687113" cy="1446550"/>
          </a:xfrm>
          <a:prstGeom prst="rect">
            <a:avLst/>
          </a:prstGeom>
          <a:noFill/>
        </p:spPr>
        <p:txBody>
          <a:bodyPr wrap="square">
            <a:spAutoFit/>
          </a:bodyPr>
          <a:lstStyle/>
          <a:p>
            <a:r>
              <a:rPr lang="sl-SI" sz="2200" i="0" dirty="0">
                <a:solidFill>
                  <a:srgbClr val="085156"/>
                </a:solidFill>
                <a:effectLst/>
              </a:rPr>
              <a:t>T</a:t>
            </a:r>
            <a:r>
              <a:rPr lang="en-GB" sz="2200" i="0" dirty="0" err="1">
                <a:solidFill>
                  <a:srgbClr val="085156"/>
                </a:solidFill>
                <a:effectLst/>
              </a:rPr>
              <a:t>oplogredn</a:t>
            </a:r>
            <a:r>
              <a:rPr lang="sl-SI" sz="2200" i="0" dirty="0">
                <a:solidFill>
                  <a:srgbClr val="085156"/>
                </a:solidFill>
                <a:effectLst/>
              </a:rPr>
              <a:t>e</a:t>
            </a:r>
            <a:r>
              <a:rPr lang="en-GB" sz="2200" i="0" dirty="0">
                <a:solidFill>
                  <a:srgbClr val="085156"/>
                </a:solidFill>
                <a:effectLst/>
              </a:rPr>
              <a:t> </a:t>
            </a:r>
            <a:r>
              <a:rPr lang="en-GB" sz="2200" i="0" dirty="0" err="1">
                <a:solidFill>
                  <a:srgbClr val="085156"/>
                </a:solidFill>
                <a:effectLst/>
              </a:rPr>
              <a:t>plin</a:t>
            </a:r>
            <a:r>
              <a:rPr lang="sl-SI" sz="2200" i="0" dirty="0">
                <a:solidFill>
                  <a:srgbClr val="085156"/>
                </a:solidFill>
                <a:effectLst/>
              </a:rPr>
              <a:t>e </a:t>
            </a:r>
            <a:r>
              <a:rPr lang="en-GB" sz="2200" i="0" dirty="0">
                <a:solidFill>
                  <a:srgbClr val="085156"/>
                </a:solidFill>
                <a:effectLst/>
              </a:rPr>
              <a:t>v </a:t>
            </a:r>
            <a:r>
              <a:rPr lang="en-GB" sz="2200" i="0" dirty="0" err="1">
                <a:solidFill>
                  <a:srgbClr val="085156"/>
                </a:solidFill>
                <a:effectLst/>
              </a:rPr>
              <a:t>zemeljsko</a:t>
            </a:r>
            <a:r>
              <a:rPr lang="en-GB" sz="2200" i="0" dirty="0">
                <a:solidFill>
                  <a:srgbClr val="085156"/>
                </a:solidFill>
                <a:effectLst/>
              </a:rPr>
              <a:t> </a:t>
            </a:r>
            <a:r>
              <a:rPr lang="en-GB" sz="2200" i="0" dirty="0" err="1">
                <a:solidFill>
                  <a:srgbClr val="085156"/>
                </a:solidFill>
                <a:effectLst/>
              </a:rPr>
              <a:t>ozračje</a:t>
            </a:r>
            <a:r>
              <a:rPr lang="en-GB" sz="2200" i="0" dirty="0">
                <a:solidFill>
                  <a:srgbClr val="085156"/>
                </a:solidFill>
                <a:effectLst/>
              </a:rPr>
              <a:t> </a:t>
            </a:r>
            <a:r>
              <a:rPr lang="en-GB" sz="2200" i="0" dirty="0" err="1">
                <a:solidFill>
                  <a:srgbClr val="085156"/>
                </a:solidFill>
                <a:effectLst/>
              </a:rPr>
              <a:t>izpuščamo</a:t>
            </a:r>
            <a:r>
              <a:rPr lang="en-GB" sz="2200" i="0" dirty="0">
                <a:solidFill>
                  <a:srgbClr val="085156"/>
                </a:solidFill>
                <a:effectLst/>
              </a:rPr>
              <a:t> </a:t>
            </a:r>
            <a:r>
              <a:rPr lang="en-GB" sz="2200" i="0" dirty="0" err="1">
                <a:solidFill>
                  <a:srgbClr val="085156"/>
                </a:solidFill>
                <a:effectLst/>
              </a:rPr>
              <a:t>ljudje</a:t>
            </a:r>
            <a:r>
              <a:rPr lang="en-GB" sz="2200" i="0" dirty="0">
                <a:solidFill>
                  <a:srgbClr val="085156"/>
                </a:solidFill>
                <a:effectLst/>
              </a:rPr>
              <a:t>. </a:t>
            </a:r>
            <a:r>
              <a:rPr lang="en-GB" sz="2200" i="0" dirty="0" err="1">
                <a:solidFill>
                  <a:srgbClr val="085156"/>
                </a:solidFill>
                <a:effectLst/>
              </a:rPr>
              <a:t>Zmanjšanje</a:t>
            </a:r>
            <a:r>
              <a:rPr lang="en-GB" sz="2200" i="0" dirty="0">
                <a:solidFill>
                  <a:srgbClr val="085156"/>
                </a:solidFill>
                <a:effectLst/>
              </a:rPr>
              <a:t> </a:t>
            </a:r>
            <a:r>
              <a:rPr lang="en-GB" sz="2200" i="0" dirty="0" err="1">
                <a:solidFill>
                  <a:srgbClr val="085156"/>
                </a:solidFill>
                <a:effectLst/>
              </a:rPr>
              <a:t>emisij</a:t>
            </a:r>
            <a:r>
              <a:rPr lang="en-GB" sz="2200" i="0" dirty="0">
                <a:solidFill>
                  <a:srgbClr val="085156"/>
                </a:solidFill>
                <a:effectLst/>
              </a:rPr>
              <a:t> </a:t>
            </a:r>
            <a:r>
              <a:rPr lang="en-GB" sz="2200" i="0" dirty="0" err="1">
                <a:solidFill>
                  <a:srgbClr val="085156"/>
                </a:solidFill>
                <a:effectLst/>
              </a:rPr>
              <a:t>pri</a:t>
            </a:r>
            <a:r>
              <a:rPr lang="en-GB" sz="2200" i="0" dirty="0">
                <a:solidFill>
                  <a:srgbClr val="085156"/>
                </a:solidFill>
                <a:effectLst/>
              </a:rPr>
              <a:t> </a:t>
            </a:r>
            <a:r>
              <a:rPr lang="en-GB" sz="2200" i="0" dirty="0" err="1">
                <a:solidFill>
                  <a:srgbClr val="085156"/>
                </a:solidFill>
                <a:effectLst/>
              </a:rPr>
              <a:t>proizvodnji</a:t>
            </a:r>
            <a:r>
              <a:rPr lang="en-GB" sz="2200" i="0" dirty="0">
                <a:solidFill>
                  <a:srgbClr val="085156"/>
                </a:solidFill>
                <a:effectLst/>
              </a:rPr>
              <a:t> </a:t>
            </a:r>
            <a:r>
              <a:rPr lang="en-GB" sz="2200" i="0" dirty="0" err="1">
                <a:solidFill>
                  <a:srgbClr val="085156"/>
                </a:solidFill>
                <a:effectLst/>
              </a:rPr>
              <a:t>hrane</a:t>
            </a:r>
            <a:r>
              <a:rPr lang="en-GB" sz="2200" i="0" dirty="0">
                <a:solidFill>
                  <a:srgbClr val="085156"/>
                </a:solidFill>
                <a:effectLst/>
              </a:rPr>
              <a:t> </a:t>
            </a:r>
            <a:r>
              <a:rPr lang="en-GB" sz="2200" i="0" dirty="0" err="1">
                <a:solidFill>
                  <a:srgbClr val="085156"/>
                </a:solidFill>
                <a:effectLst/>
              </a:rPr>
              <a:t>bo</a:t>
            </a:r>
            <a:r>
              <a:rPr lang="en-GB" sz="2200" i="0" dirty="0">
                <a:solidFill>
                  <a:srgbClr val="085156"/>
                </a:solidFill>
                <a:effectLst/>
              </a:rPr>
              <a:t> </a:t>
            </a:r>
            <a:r>
              <a:rPr lang="en-GB" sz="2200" i="0" dirty="0" err="1">
                <a:solidFill>
                  <a:srgbClr val="085156"/>
                </a:solidFill>
                <a:effectLst/>
              </a:rPr>
              <a:t>eden</a:t>
            </a:r>
            <a:r>
              <a:rPr lang="en-GB" sz="2200" i="0" dirty="0">
                <a:solidFill>
                  <a:srgbClr val="085156"/>
                </a:solidFill>
                <a:effectLst/>
              </a:rPr>
              <a:t> </a:t>
            </a:r>
            <a:r>
              <a:rPr lang="en-GB" sz="2200" i="0" dirty="0" err="1">
                <a:solidFill>
                  <a:srgbClr val="085156"/>
                </a:solidFill>
                <a:effectLst/>
              </a:rPr>
              <a:t>naših</a:t>
            </a:r>
            <a:r>
              <a:rPr lang="en-GB" sz="2200" i="0" dirty="0">
                <a:solidFill>
                  <a:srgbClr val="085156"/>
                </a:solidFill>
                <a:effectLst/>
              </a:rPr>
              <a:t> </a:t>
            </a:r>
            <a:r>
              <a:rPr lang="en-GB" sz="2200" i="0" dirty="0" err="1">
                <a:solidFill>
                  <a:srgbClr val="085156"/>
                </a:solidFill>
                <a:effectLst/>
              </a:rPr>
              <a:t>največjih</a:t>
            </a:r>
            <a:r>
              <a:rPr lang="en-GB" sz="2200" i="0" dirty="0">
                <a:solidFill>
                  <a:srgbClr val="085156"/>
                </a:solidFill>
                <a:effectLst/>
              </a:rPr>
              <a:t> </a:t>
            </a:r>
            <a:r>
              <a:rPr lang="en-GB" sz="2200" i="0" dirty="0" err="1">
                <a:solidFill>
                  <a:srgbClr val="085156"/>
                </a:solidFill>
                <a:effectLst/>
              </a:rPr>
              <a:t>izzivov</a:t>
            </a:r>
            <a:r>
              <a:rPr lang="en-GB" sz="2200" i="0" dirty="0">
                <a:solidFill>
                  <a:srgbClr val="085156"/>
                </a:solidFill>
                <a:effectLst/>
              </a:rPr>
              <a:t> v </a:t>
            </a:r>
            <a:r>
              <a:rPr lang="en-GB" sz="2200" i="0" dirty="0" err="1">
                <a:solidFill>
                  <a:srgbClr val="085156"/>
                </a:solidFill>
                <a:effectLst/>
              </a:rPr>
              <a:t>prihodnjih</a:t>
            </a:r>
            <a:r>
              <a:rPr lang="en-GB" sz="2200" i="0" dirty="0">
                <a:solidFill>
                  <a:srgbClr val="085156"/>
                </a:solidFill>
                <a:effectLst/>
              </a:rPr>
              <a:t> </a:t>
            </a:r>
            <a:r>
              <a:rPr lang="en-GB" sz="2200" i="0" dirty="0" err="1">
                <a:solidFill>
                  <a:srgbClr val="085156"/>
                </a:solidFill>
                <a:effectLst/>
              </a:rPr>
              <a:t>desetletjih</a:t>
            </a:r>
            <a:r>
              <a:rPr lang="en-GB" sz="2200" i="0" dirty="0">
                <a:solidFill>
                  <a:srgbClr val="085156"/>
                </a:solidFill>
                <a:effectLst/>
              </a:rPr>
              <a:t>.</a:t>
            </a:r>
            <a:endParaRPr lang="sl-SI" sz="2200" i="0" dirty="0">
              <a:solidFill>
                <a:srgbClr val="085156"/>
              </a:solidFill>
              <a:effectLst/>
            </a:endParaRPr>
          </a:p>
          <a:p>
            <a:endParaRPr lang="en-GB" sz="2200" dirty="0">
              <a:solidFill>
                <a:srgbClr val="085156"/>
              </a:solidFill>
            </a:endParaRPr>
          </a:p>
          <a:p>
            <a:r>
              <a:rPr lang="sl-SI" sz="2200" b="1" dirty="0">
                <a:solidFill>
                  <a:srgbClr val="085156"/>
                </a:solidFill>
                <a:highlight>
                  <a:srgbClr val="F5C05B"/>
                </a:highlight>
              </a:rPr>
              <a:t>PREBERI</a:t>
            </a:r>
            <a:r>
              <a:rPr lang="en-GB" sz="2200" b="1" dirty="0">
                <a:solidFill>
                  <a:srgbClr val="085156"/>
                </a:solidFill>
              </a:rPr>
              <a:t>  </a:t>
            </a:r>
            <a:r>
              <a:rPr lang="en-GB" sz="1600" dirty="0">
                <a:hlinkClick r:id="rId2"/>
              </a:rPr>
              <a:t>Food production is responsible for one-quarter of the world’s greenhouse gas emissions - Our World in Data</a:t>
            </a:r>
            <a:endParaRPr lang="en-IE" sz="1600" b="1" dirty="0">
              <a:solidFill>
                <a:srgbClr val="085156"/>
              </a:solidFill>
              <a:highlight>
                <a:srgbClr val="F5C05B"/>
              </a:highlight>
            </a:endParaRPr>
          </a:p>
        </p:txBody>
      </p:sp>
    </p:spTree>
    <p:extLst>
      <p:ext uri="{BB962C8B-B14F-4D97-AF65-F5344CB8AC3E}">
        <p14:creationId xmlns:p14="http://schemas.microsoft.com/office/powerpoint/2010/main" val="3878499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3EFBEE-F281-49C9-8389-55F82EBB8C63}"/>
              </a:ext>
            </a:extLst>
          </p:cNvPr>
          <p:cNvSpPr>
            <a:spLocks noGrp="1"/>
          </p:cNvSpPr>
          <p:nvPr>
            <p:ph type="body" sz="quarter" idx="19"/>
          </p:nvPr>
        </p:nvSpPr>
        <p:spPr>
          <a:xfrm>
            <a:off x="579603" y="652821"/>
            <a:ext cx="8857251" cy="1449843"/>
          </a:xfrm>
        </p:spPr>
        <p:txBody>
          <a:bodyPr>
            <a:normAutofit fontScale="92500" lnSpcReduction="10000"/>
          </a:bodyPr>
          <a:lstStyle/>
          <a:p>
            <a:r>
              <a:rPr lang="sl-SI" b="1" dirty="0"/>
              <a:t>ZMANJŠANJE KOLIČINE PLASTIČNIH ODPADKOV in ODPADNA HRANA</a:t>
            </a:r>
            <a:endParaRPr lang="en-IE" b="1" dirty="0"/>
          </a:p>
          <a:p>
            <a:r>
              <a:rPr lang="sl-SI" b="1" dirty="0"/>
              <a:t>Razprava</a:t>
            </a:r>
            <a:endParaRPr lang="en-IE" b="1" dirty="0"/>
          </a:p>
          <a:p>
            <a:endParaRPr lang="en-IE" dirty="0"/>
          </a:p>
        </p:txBody>
      </p:sp>
      <p:sp>
        <p:nvSpPr>
          <p:cNvPr id="3" name="Text Placeholder 2">
            <a:extLst>
              <a:ext uri="{FF2B5EF4-FFF2-40B4-BE49-F238E27FC236}">
                <a16:creationId xmlns:a16="http://schemas.microsoft.com/office/drawing/2014/main" id="{ED39B385-0D50-414B-B5C9-DEFF20AF5FD8}"/>
              </a:ext>
            </a:extLst>
          </p:cNvPr>
          <p:cNvSpPr>
            <a:spLocks noGrp="1"/>
          </p:cNvSpPr>
          <p:nvPr>
            <p:ph type="body" sz="quarter" idx="20"/>
          </p:nvPr>
        </p:nvSpPr>
        <p:spPr>
          <a:xfrm>
            <a:off x="579603" y="2102664"/>
            <a:ext cx="10968810" cy="3897444"/>
          </a:xfrm>
        </p:spPr>
        <p:txBody>
          <a:bodyPr/>
          <a:lstStyle/>
          <a:p>
            <a:pPr algn="just"/>
            <a:r>
              <a:rPr lang="en-IE" dirty="0" err="1">
                <a:solidFill>
                  <a:srgbClr val="406F70"/>
                </a:solidFill>
              </a:rPr>
              <a:t>Edinstvene</a:t>
            </a:r>
            <a:r>
              <a:rPr lang="en-IE" dirty="0">
                <a:solidFill>
                  <a:srgbClr val="406F70"/>
                </a:solidFill>
              </a:rPr>
              <a:t> </a:t>
            </a:r>
            <a:r>
              <a:rPr lang="en-IE" dirty="0" err="1">
                <a:solidFill>
                  <a:srgbClr val="406F70"/>
                </a:solidFill>
              </a:rPr>
              <a:t>lastnosti</a:t>
            </a:r>
            <a:r>
              <a:rPr lang="en-IE" dirty="0">
                <a:solidFill>
                  <a:srgbClr val="406F70"/>
                </a:solidFill>
              </a:rPr>
              <a:t> </a:t>
            </a:r>
            <a:r>
              <a:rPr lang="en-IE" dirty="0" err="1">
                <a:solidFill>
                  <a:srgbClr val="406F70"/>
                </a:solidFill>
              </a:rPr>
              <a:t>plastike</a:t>
            </a:r>
            <a:r>
              <a:rPr lang="en-IE" dirty="0">
                <a:solidFill>
                  <a:srgbClr val="406F70"/>
                </a:solidFill>
              </a:rPr>
              <a:t>, ki je </a:t>
            </a:r>
            <a:r>
              <a:rPr lang="en-IE" dirty="0" err="1">
                <a:solidFill>
                  <a:srgbClr val="406F70"/>
                </a:solidFill>
              </a:rPr>
              <a:t>poceni</a:t>
            </a:r>
            <a:r>
              <a:rPr lang="en-IE" dirty="0">
                <a:solidFill>
                  <a:srgbClr val="406F70"/>
                </a:solidFill>
              </a:rPr>
              <a:t>, </a:t>
            </a:r>
            <a:r>
              <a:rPr lang="en-IE" dirty="0" err="1">
                <a:solidFill>
                  <a:srgbClr val="406F70"/>
                </a:solidFill>
              </a:rPr>
              <a:t>lahka</a:t>
            </a:r>
            <a:r>
              <a:rPr lang="en-IE" dirty="0">
                <a:solidFill>
                  <a:srgbClr val="406F70"/>
                </a:solidFill>
              </a:rPr>
              <a:t>, </a:t>
            </a:r>
            <a:r>
              <a:rPr lang="en-IE" dirty="0" err="1">
                <a:solidFill>
                  <a:srgbClr val="406F70"/>
                </a:solidFill>
              </a:rPr>
              <a:t>prožna</a:t>
            </a:r>
            <a:r>
              <a:rPr lang="en-IE" dirty="0">
                <a:solidFill>
                  <a:srgbClr val="406F70"/>
                </a:solidFill>
              </a:rPr>
              <a:t> in </a:t>
            </a:r>
            <a:r>
              <a:rPr lang="en-IE" dirty="0" err="1">
                <a:solidFill>
                  <a:srgbClr val="406F70"/>
                </a:solidFill>
              </a:rPr>
              <a:t>neprepustna</a:t>
            </a:r>
            <a:r>
              <a:rPr lang="en-IE" dirty="0">
                <a:solidFill>
                  <a:srgbClr val="406F70"/>
                </a:solidFill>
              </a:rPr>
              <a:t> za </a:t>
            </a:r>
            <a:r>
              <a:rPr lang="en-IE" dirty="0" err="1">
                <a:solidFill>
                  <a:srgbClr val="406F70"/>
                </a:solidFill>
              </a:rPr>
              <a:t>vodo</a:t>
            </a:r>
            <a:r>
              <a:rPr lang="en-IE" dirty="0">
                <a:solidFill>
                  <a:srgbClr val="406F70"/>
                </a:solidFill>
              </a:rPr>
              <a:t>, jo </a:t>
            </a:r>
            <a:r>
              <a:rPr lang="en-IE" dirty="0" err="1">
                <a:solidFill>
                  <a:srgbClr val="406F70"/>
                </a:solidFill>
              </a:rPr>
              <a:t>razlikujejo</a:t>
            </a:r>
            <a:r>
              <a:rPr lang="en-IE" dirty="0">
                <a:solidFill>
                  <a:srgbClr val="406F70"/>
                </a:solidFill>
              </a:rPr>
              <a:t> od </a:t>
            </a:r>
            <a:r>
              <a:rPr lang="en-IE" dirty="0" err="1">
                <a:solidFill>
                  <a:srgbClr val="406F70"/>
                </a:solidFill>
              </a:rPr>
              <a:t>drugih</a:t>
            </a:r>
            <a:r>
              <a:rPr lang="en-IE" dirty="0">
                <a:solidFill>
                  <a:srgbClr val="406F70"/>
                </a:solidFill>
              </a:rPr>
              <a:t> </a:t>
            </a:r>
            <a:r>
              <a:rPr lang="en-IE" dirty="0" err="1">
                <a:solidFill>
                  <a:srgbClr val="406F70"/>
                </a:solidFill>
              </a:rPr>
              <a:t>materialov</a:t>
            </a:r>
            <a:r>
              <a:rPr lang="en-IE" dirty="0">
                <a:solidFill>
                  <a:srgbClr val="406F70"/>
                </a:solidFill>
              </a:rPr>
              <a:t>. </a:t>
            </a:r>
            <a:r>
              <a:rPr lang="en-IE" dirty="0" err="1">
                <a:solidFill>
                  <a:srgbClr val="406F70"/>
                </a:solidFill>
              </a:rPr>
              <a:t>Uporablja</a:t>
            </a:r>
            <a:r>
              <a:rPr lang="en-IE" dirty="0">
                <a:solidFill>
                  <a:srgbClr val="406F70"/>
                </a:solidFill>
              </a:rPr>
              <a:t> se za </a:t>
            </a:r>
            <a:r>
              <a:rPr lang="en-IE" dirty="0" err="1">
                <a:solidFill>
                  <a:srgbClr val="406F70"/>
                </a:solidFill>
              </a:rPr>
              <a:t>izdelavo</a:t>
            </a:r>
            <a:r>
              <a:rPr lang="en-IE" dirty="0">
                <a:solidFill>
                  <a:srgbClr val="406F70"/>
                </a:solidFill>
              </a:rPr>
              <a:t> </a:t>
            </a:r>
            <a:r>
              <a:rPr lang="en-IE" dirty="0" err="1">
                <a:solidFill>
                  <a:srgbClr val="406F70"/>
                </a:solidFill>
              </a:rPr>
              <a:t>številnih</a:t>
            </a:r>
            <a:r>
              <a:rPr lang="en-IE" dirty="0">
                <a:solidFill>
                  <a:srgbClr val="406F70"/>
                </a:solidFill>
              </a:rPr>
              <a:t> </a:t>
            </a:r>
            <a:r>
              <a:rPr lang="en-IE" dirty="0" err="1">
                <a:solidFill>
                  <a:srgbClr val="406F70"/>
                </a:solidFill>
              </a:rPr>
              <a:t>izdelkov</a:t>
            </a:r>
            <a:r>
              <a:rPr lang="en-IE" dirty="0">
                <a:solidFill>
                  <a:srgbClr val="406F70"/>
                </a:solidFill>
              </a:rPr>
              <a:t> in </a:t>
            </a:r>
            <a:r>
              <a:rPr lang="en-IE" dirty="0" err="1">
                <a:solidFill>
                  <a:srgbClr val="406F70"/>
                </a:solidFill>
              </a:rPr>
              <a:t>ima</a:t>
            </a:r>
            <a:r>
              <a:rPr lang="en-IE" dirty="0">
                <a:solidFill>
                  <a:srgbClr val="406F70"/>
                </a:solidFill>
              </a:rPr>
              <a:t> </a:t>
            </a:r>
            <a:r>
              <a:rPr lang="en-IE" dirty="0" err="1">
                <a:solidFill>
                  <a:srgbClr val="406F70"/>
                </a:solidFill>
              </a:rPr>
              <a:t>danes</a:t>
            </a:r>
            <a:r>
              <a:rPr lang="en-IE" dirty="0">
                <a:solidFill>
                  <a:srgbClr val="406F70"/>
                </a:solidFill>
              </a:rPr>
              <a:t> </a:t>
            </a:r>
            <a:r>
              <a:rPr lang="en-IE" dirty="0" err="1">
                <a:solidFill>
                  <a:srgbClr val="406F70"/>
                </a:solidFill>
              </a:rPr>
              <a:t>osrednjo</a:t>
            </a:r>
            <a:r>
              <a:rPr lang="en-IE" dirty="0">
                <a:solidFill>
                  <a:srgbClr val="406F70"/>
                </a:solidFill>
              </a:rPr>
              <a:t> </a:t>
            </a:r>
            <a:r>
              <a:rPr lang="en-IE" dirty="0" err="1">
                <a:solidFill>
                  <a:srgbClr val="406F70"/>
                </a:solidFill>
              </a:rPr>
              <a:t>vlogo</a:t>
            </a:r>
            <a:r>
              <a:rPr lang="en-IE" dirty="0">
                <a:solidFill>
                  <a:srgbClr val="406F70"/>
                </a:solidFill>
              </a:rPr>
              <a:t> v </a:t>
            </a:r>
            <a:r>
              <a:rPr lang="en-IE" dirty="0" err="1">
                <a:solidFill>
                  <a:srgbClr val="406F70"/>
                </a:solidFill>
              </a:rPr>
              <a:t>življenju</a:t>
            </a:r>
            <a:r>
              <a:rPr lang="en-IE" dirty="0">
                <a:solidFill>
                  <a:srgbClr val="406F70"/>
                </a:solidFill>
              </a:rPr>
              <a:t> </a:t>
            </a:r>
            <a:r>
              <a:rPr lang="en-IE" dirty="0" err="1">
                <a:solidFill>
                  <a:srgbClr val="406F70"/>
                </a:solidFill>
              </a:rPr>
              <a:t>mnogih</a:t>
            </a:r>
            <a:r>
              <a:rPr lang="en-IE" dirty="0">
                <a:solidFill>
                  <a:srgbClr val="406F70"/>
                </a:solidFill>
              </a:rPr>
              <a:t> </a:t>
            </a:r>
            <a:r>
              <a:rPr lang="en-IE" dirty="0" err="1">
                <a:solidFill>
                  <a:srgbClr val="406F70"/>
                </a:solidFill>
              </a:rPr>
              <a:t>ljudi</a:t>
            </a:r>
            <a:r>
              <a:rPr lang="en-IE" dirty="0">
                <a:solidFill>
                  <a:srgbClr val="406F70"/>
                </a:solidFill>
              </a:rPr>
              <a:t>. </a:t>
            </a:r>
            <a:r>
              <a:rPr lang="sl-SI" dirty="0">
                <a:solidFill>
                  <a:srgbClr val="406F70"/>
                </a:solidFill>
              </a:rPr>
              <a:t>Prav tako se je uporaba plastike zelo razmahnila v obliki embalaže ob nakupu </a:t>
            </a:r>
            <a:r>
              <a:rPr lang="sl-SI" dirty="0" err="1">
                <a:solidFill>
                  <a:srgbClr val="406F70"/>
                </a:solidFill>
              </a:rPr>
              <a:t>predpripravljenih</a:t>
            </a:r>
            <a:r>
              <a:rPr lang="sl-SI" dirty="0">
                <a:solidFill>
                  <a:srgbClr val="406F70"/>
                </a:solidFill>
              </a:rPr>
              <a:t> živil, saj je sodoben način življenja veliko ljudi prisilil v prehranjevanju na hitro in izven domačega okolja.</a:t>
            </a:r>
            <a:r>
              <a:rPr lang="en-IE" dirty="0">
                <a:solidFill>
                  <a:srgbClr val="406F70"/>
                </a:solidFill>
              </a:rPr>
              <a:t> </a:t>
            </a:r>
            <a:r>
              <a:rPr lang="sl-SI" dirty="0">
                <a:solidFill>
                  <a:srgbClr val="406F70"/>
                </a:solidFill>
              </a:rPr>
              <a:t>Ta način življenja pa je s seboj prinesel tudi </a:t>
            </a:r>
            <a:r>
              <a:rPr lang="en-IE" dirty="0" err="1">
                <a:solidFill>
                  <a:srgbClr val="406F70"/>
                </a:solidFill>
              </a:rPr>
              <a:t>večj</a:t>
            </a:r>
            <a:r>
              <a:rPr lang="sl-SI" dirty="0">
                <a:solidFill>
                  <a:srgbClr val="406F70"/>
                </a:solidFill>
              </a:rPr>
              <a:t>e</a:t>
            </a:r>
            <a:r>
              <a:rPr lang="en-IE" dirty="0">
                <a:solidFill>
                  <a:srgbClr val="406F70"/>
                </a:solidFill>
              </a:rPr>
              <a:t> </a:t>
            </a:r>
            <a:r>
              <a:rPr lang="sl-SI" dirty="0">
                <a:solidFill>
                  <a:srgbClr val="406F70"/>
                </a:solidFill>
              </a:rPr>
              <a:t>količine</a:t>
            </a:r>
            <a:r>
              <a:rPr lang="en-IE" dirty="0">
                <a:solidFill>
                  <a:srgbClr val="406F70"/>
                </a:solidFill>
              </a:rPr>
              <a:t> </a:t>
            </a:r>
            <a:r>
              <a:rPr lang="en-IE" dirty="0" err="1">
                <a:solidFill>
                  <a:srgbClr val="406F70"/>
                </a:solidFill>
              </a:rPr>
              <a:t>odpadkov</a:t>
            </a:r>
            <a:r>
              <a:rPr lang="en-IE" dirty="0">
                <a:solidFill>
                  <a:srgbClr val="406F70"/>
                </a:solidFill>
              </a:rPr>
              <a:t>. </a:t>
            </a:r>
          </a:p>
          <a:p>
            <a:pPr algn="just"/>
            <a:r>
              <a:rPr lang="en-IE" dirty="0" err="1">
                <a:solidFill>
                  <a:srgbClr val="406F70"/>
                </a:solidFill>
              </a:rPr>
              <a:t>Vendar</a:t>
            </a:r>
            <a:r>
              <a:rPr lang="en-IE" dirty="0">
                <a:solidFill>
                  <a:srgbClr val="406F70"/>
                </a:solidFill>
              </a:rPr>
              <a:t> pa </a:t>
            </a:r>
            <a:r>
              <a:rPr lang="en-IE" dirty="0" err="1">
                <a:solidFill>
                  <a:srgbClr val="406F70"/>
                </a:solidFill>
              </a:rPr>
              <a:t>nedavne</a:t>
            </a:r>
            <a:r>
              <a:rPr lang="en-IE" dirty="0">
                <a:solidFill>
                  <a:srgbClr val="406F70"/>
                </a:solidFill>
              </a:rPr>
              <a:t> </a:t>
            </a:r>
            <a:r>
              <a:rPr lang="en-IE" dirty="0" err="1">
                <a:solidFill>
                  <a:srgbClr val="406F70"/>
                </a:solidFill>
              </a:rPr>
              <a:t>ocene</a:t>
            </a:r>
            <a:r>
              <a:rPr lang="en-IE" dirty="0">
                <a:solidFill>
                  <a:srgbClr val="406F70"/>
                </a:solidFill>
              </a:rPr>
              <a:t> Zero Waste Scotland </a:t>
            </a:r>
            <a:r>
              <a:rPr lang="en-IE" dirty="0" err="1">
                <a:solidFill>
                  <a:srgbClr val="406F70"/>
                </a:solidFill>
              </a:rPr>
              <a:t>kažejo</a:t>
            </a:r>
            <a:r>
              <a:rPr lang="en-IE" dirty="0">
                <a:solidFill>
                  <a:srgbClr val="406F70"/>
                </a:solidFill>
              </a:rPr>
              <a:t>, da je </a:t>
            </a:r>
            <a:r>
              <a:rPr lang="en-IE" dirty="0" err="1">
                <a:solidFill>
                  <a:srgbClr val="406F70"/>
                </a:solidFill>
              </a:rPr>
              <a:t>lahko</a:t>
            </a:r>
            <a:r>
              <a:rPr lang="en-IE" dirty="0">
                <a:solidFill>
                  <a:srgbClr val="406F70"/>
                </a:solidFill>
              </a:rPr>
              <a:t> </a:t>
            </a:r>
            <a:r>
              <a:rPr lang="en-IE" dirty="0" err="1">
                <a:solidFill>
                  <a:srgbClr val="406F70"/>
                </a:solidFill>
              </a:rPr>
              <a:t>ogljični</a:t>
            </a:r>
            <a:r>
              <a:rPr lang="en-IE" dirty="0">
                <a:solidFill>
                  <a:srgbClr val="406F70"/>
                </a:solidFill>
              </a:rPr>
              <a:t> </a:t>
            </a:r>
            <a:r>
              <a:rPr lang="en-IE" dirty="0" err="1">
                <a:solidFill>
                  <a:srgbClr val="406F70"/>
                </a:solidFill>
              </a:rPr>
              <a:t>odtis</a:t>
            </a:r>
            <a:r>
              <a:rPr lang="en-IE" dirty="0">
                <a:solidFill>
                  <a:srgbClr val="406F70"/>
                </a:solidFill>
              </a:rPr>
              <a:t> </a:t>
            </a:r>
            <a:r>
              <a:rPr lang="en-IE" dirty="0" err="1">
                <a:solidFill>
                  <a:srgbClr val="406F70"/>
                </a:solidFill>
              </a:rPr>
              <a:t>nastale</a:t>
            </a:r>
            <a:r>
              <a:rPr lang="en-IE" dirty="0">
                <a:solidFill>
                  <a:srgbClr val="406F70"/>
                </a:solidFill>
              </a:rPr>
              <a:t> </a:t>
            </a:r>
            <a:r>
              <a:rPr lang="en-IE" dirty="0" err="1">
                <a:solidFill>
                  <a:srgbClr val="406F70"/>
                </a:solidFill>
              </a:rPr>
              <a:t>odpadne</a:t>
            </a:r>
            <a:r>
              <a:rPr lang="en-IE" dirty="0">
                <a:solidFill>
                  <a:srgbClr val="406F70"/>
                </a:solidFill>
              </a:rPr>
              <a:t> </a:t>
            </a:r>
            <a:r>
              <a:rPr lang="en-IE" dirty="0" err="1">
                <a:solidFill>
                  <a:srgbClr val="406F70"/>
                </a:solidFill>
              </a:rPr>
              <a:t>hrane</a:t>
            </a:r>
            <a:r>
              <a:rPr lang="en-IE" dirty="0">
                <a:solidFill>
                  <a:srgbClr val="406F70"/>
                </a:solidFill>
              </a:rPr>
              <a:t> </a:t>
            </a:r>
            <a:r>
              <a:rPr lang="en-IE" dirty="0" err="1">
                <a:solidFill>
                  <a:srgbClr val="406F70"/>
                </a:solidFill>
              </a:rPr>
              <a:t>večji</a:t>
            </a:r>
            <a:r>
              <a:rPr lang="en-IE" dirty="0">
                <a:solidFill>
                  <a:srgbClr val="406F70"/>
                </a:solidFill>
              </a:rPr>
              <a:t> od ogljičnega </a:t>
            </a:r>
            <a:r>
              <a:rPr lang="en-IE" dirty="0" err="1">
                <a:solidFill>
                  <a:srgbClr val="406F70"/>
                </a:solidFill>
              </a:rPr>
              <a:t>odtisa</a:t>
            </a:r>
            <a:r>
              <a:rPr lang="en-IE" dirty="0">
                <a:solidFill>
                  <a:srgbClr val="406F70"/>
                </a:solidFill>
              </a:rPr>
              <a:t> </a:t>
            </a:r>
            <a:r>
              <a:rPr lang="en-IE" dirty="0" err="1">
                <a:solidFill>
                  <a:srgbClr val="406F70"/>
                </a:solidFill>
              </a:rPr>
              <a:t>plastike</a:t>
            </a:r>
            <a:r>
              <a:rPr lang="en-IE" dirty="0">
                <a:solidFill>
                  <a:srgbClr val="406F70"/>
                </a:solidFill>
              </a:rPr>
              <a:t>. </a:t>
            </a:r>
            <a:r>
              <a:rPr lang="sl-SI" dirty="0">
                <a:solidFill>
                  <a:srgbClr val="406F70"/>
                </a:solidFill>
              </a:rPr>
              <a:t>Ugotovljeno </a:t>
            </a:r>
            <a:r>
              <a:rPr lang="en-IE" dirty="0">
                <a:solidFill>
                  <a:srgbClr val="406F70"/>
                </a:solidFill>
              </a:rPr>
              <a:t>je </a:t>
            </a:r>
            <a:r>
              <a:rPr lang="sl-SI" dirty="0">
                <a:solidFill>
                  <a:srgbClr val="406F70"/>
                </a:solidFill>
              </a:rPr>
              <a:t>namreč </a:t>
            </a:r>
            <a:r>
              <a:rPr lang="en-IE" dirty="0" err="1">
                <a:solidFill>
                  <a:srgbClr val="406F70"/>
                </a:solidFill>
              </a:rPr>
              <a:t>bilo</a:t>
            </a:r>
            <a:r>
              <a:rPr lang="en-IE" dirty="0">
                <a:solidFill>
                  <a:srgbClr val="406F70"/>
                </a:solidFill>
              </a:rPr>
              <a:t>, da 456.000 ton </a:t>
            </a:r>
            <a:r>
              <a:rPr lang="en-IE" dirty="0" err="1">
                <a:solidFill>
                  <a:srgbClr val="406F70"/>
                </a:solidFill>
              </a:rPr>
              <a:t>živilskih</a:t>
            </a:r>
            <a:r>
              <a:rPr lang="en-IE" dirty="0">
                <a:solidFill>
                  <a:srgbClr val="406F70"/>
                </a:solidFill>
              </a:rPr>
              <a:t> </a:t>
            </a:r>
            <a:r>
              <a:rPr lang="en-IE" dirty="0" err="1">
                <a:solidFill>
                  <a:srgbClr val="406F70"/>
                </a:solidFill>
              </a:rPr>
              <a:t>odpadkov</a:t>
            </a:r>
            <a:r>
              <a:rPr lang="en-IE" dirty="0">
                <a:solidFill>
                  <a:srgbClr val="406F70"/>
                </a:solidFill>
              </a:rPr>
              <a:t>, </a:t>
            </a:r>
            <a:r>
              <a:rPr lang="en-IE" dirty="0" err="1">
                <a:solidFill>
                  <a:srgbClr val="406F70"/>
                </a:solidFill>
              </a:rPr>
              <a:t>nastalih</a:t>
            </a:r>
            <a:r>
              <a:rPr lang="en-IE" dirty="0">
                <a:solidFill>
                  <a:srgbClr val="406F70"/>
                </a:solidFill>
              </a:rPr>
              <a:t> v </a:t>
            </a:r>
            <a:r>
              <a:rPr lang="en-IE" dirty="0" err="1">
                <a:solidFill>
                  <a:srgbClr val="406F70"/>
                </a:solidFill>
              </a:rPr>
              <a:t>škotskih</a:t>
            </a:r>
            <a:r>
              <a:rPr lang="en-IE" dirty="0">
                <a:solidFill>
                  <a:srgbClr val="406F70"/>
                </a:solidFill>
              </a:rPr>
              <a:t> </a:t>
            </a:r>
            <a:r>
              <a:rPr lang="en-IE" dirty="0" err="1">
                <a:solidFill>
                  <a:srgbClr val="406F70"/>
                </a:solidFill>
              </a:rPr>
              <a:t>gospodinjstvih</a:t>
            </a:r>
            <a:r>
              <a:rPr lang="en-IE" dirty="0">
                <a:solidFill>
                  <a:srgbClr val="406F70"/>
                </a:solidFill>
              </a:rPr>
              <a:t>, </a:t>
            </a:r>
            <a:r>
              <a:rPr lang="en-IE" dirty="0" err="1">
                <a:solidFill>
                  <a:srgbClr val="406F70"/>
                </a:solidFill>
              </a:rPr>
              <a:t>prispeva</a:t>
            </a:r>
            <a:r>
              <a:rPr lang="en-IE" dirty="0">
                <a:solidFill>
                  <a:srgbClr val="406F70"/>
                </a:solidFill>
              </a:rPr>
              <a:t> k </a:t>
            </a:r>
            <a:r>
              <a:rPr lang="en-IE" dirty="0" err="1">
                <a:solidFill>
                  <a:srgbClr val="406F70"/>
                </a:solidFill>
              </a:rPr>
              <a:t>približno</a:t>
            </a:r>
            <a:r>
              <a:rPr lang="en-IE" dirty="0">
                <a:solidFill>
                  <a:srgbClr val="406F70"/>
                </a:solidFill>
              </a:rPr>
              <a:t> 1,9 </a:t>
            </a:r>
            <a:r>
              <a:rPr lang="en-IE" dirty="0" err="1">
                <a:solidFill>
                  <a:srgbClr val="406F70"/>
                </a:solidFill>
              </a:rPr>
              <a:t>milijona</a:t>
            </a:r>
            <a:r>
              <a:rPr lang="en-IE" dirty="0">
                <a:solidFill>
                  <a:srgbClr val="406F70"/>
                </a:solidFill>
              </a:rPr>
              <a:t> ton CO₂, </a:t>
            </a:r>
            <a:r>
              <a:rPr lang="en-IE" dirty="0" err="1">
                <a:solidFill>
                  <a:srgbClr val="406F70"/>
                </a:solidFill>
              </a:rPr>
              <a:t>kar</a:t>
            </a:r>
            <a:r>
              <a:rPr lang="en-IE" dirty="0">
                <a:solidFill>
                  <a:srgbClr val="406F70"/>
                </a:solidFill>
              </a:rPr>
              <a:t> je </a:t>
            </a:r>
            <a:r>
              <a:rPr lang="en-IE" dirty="0" err="1">
                <a:solidFill>
                  <a:srgbClr val="406F70"/>
                </a:solidFill>
              </a:rPr>
              <a:t>trikrat</a:t>
            </a:r>
            <a:r>
              <a:rPr lang="en-IE" dirty="0">
                <a:solidFill>
                  <a:srgbClr val="406F70"/>
                </a:solidFill>
              </a:rPr>
              <a:t> </a:t>
            </a:r>
            <a:r>
              <a:rPr lang="en-IE" dirty="0" err="1">
                <a:solidFill>
                  <a:srgbClr val="406F70"/>
                </a:solidFill>
              </a:rPr>
              <a:t>več</a:t>
            </a:r>
            <a:r>
              <a:rPr lang="en-IE" dirty="0">
                <a:solidFill>
                  <a:srgbClr val="406F70"/>
                </a:solidFill>
              </a:rPr>
              <a:t> </a:t>
            </a:r>
            <a:r>
              <a:rPr lang="en-IE" dirty="0" err="1">
                <a:solidFill>
                  <a:srgbClr val="406F70"/>
                </a:solidFill>
              </a:rPr>
              <a:t>kot</a:t>
            </a:r>
            <a:r>
              <a:rPr lang="en-IE" dirty="0">
                <a:solidFill>
                  <a:srgbClr val="406F70"/>
                </a:solidFill>
              </a:rPr>
              <a:t> 224.000 ton CO₂</a:t>
            </a:r>
            <a:r>
              <a:rPr lang="sl-SI" dirty="0">
                <a:solidFill>
                  <a:srgbClr val="406F70"/>
                </a:solidFill>
              </a:rPr>
              <a:t> iz</a:t>
            </a:r>
            <a:r>
              <a:rPr lang="en-IE" dirty="0">
                <a:solidFill>
                  <a:srgbClr val="406F70"/>
                </a:solidFill>
              </a:rPr>
              <a:t> </a:t>
            </a:r>
            <a:r>
              <a:rPr lang="en-IE" dirty="0" err="1">
                <a:solidFill>
                  <a:srgbClr val="406F70"/>
                </a:solidFill>
              </a:rPr>
              <a:t>plastičnih</a:t>
            </a:r>
            <a:r>
              <a:rPr lang="en-IE" dirty="0">
                <a:solidFill>
                  <a:srgbClr val="406F70"/>
                </a:solidFill>
              </a:rPr>
              <a:t> </a:t>
            </a:r>
            <a:r>
              <a:rPr lang="en-IE" dirty="0" err="1">
                <a:solidFill>
                  <a:srgbClr val="406F70"/>
                </a:solidFill>
              </a:rPr>
              <a:t>odpadkov</a:t>
            </a:r>
            <a:r>
              <a:rPr lang="en-IE" dirty="0">
                <a:solidFill>
                  <a:srgbClr val="406F70"/>
                </a:solidFill>
              </a:rPr>
              <a:t>.</a:t>
            </a:r>
          </a:p>
          <a:p>
            <a:r>
              <a:rPr lang="en-IE" dirty="0"/>
              <a:t> </a:t>
            </a:r>
          </a:p>
          <a:p>
            <a:endParaRPr lang="en-IE" dirty="0"/>
          </a:p>
        </p:txBody>
      </p:sp>
    </p:spTree>
    <p:extLst>
      <p:ext uri="{BB962C8B-B14F-4D97-AF65-F5344CB8AC3E}">
        <p14:creationId xmlns:p14="http://schemas.microsoft.com/office/powerpoint/2010/main" val="3297385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406F70"/>
        </a:solidFill>
        <a:effectLst/>
      </p:bgPr>
    </p:bg>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4CD41822-0B1A-40B7-BDAD-A3915B4D441B}"/>
              </a:ext>
            </a:extLst>
          </p:cNvPr>
          <p:cNvPicPr>
            <a:picLocks noChangeAspect="1"/>
          </p:cNvPicPr>
          <p:nvPr/>
        </p:nvPicPr>
        <p:blipFill>
          <a:blip r:embed="rId2"/>
          <a:stretch/>
        </p:blipFill>
        <p:spPr>
          <a:xfrm>
            <a:off x="713327" y="349553"/>
            <a:ext cx="10765346" cy="5571066"/>
          </a:xfrm>
          <a:prstGeom prst="rect">
            <a:avLst/>
          </a:prstGeom>
        </p:spPr>
      </p:pic>
      <p:sp>
        <p:nvSpPr>
          <p:cNvPr id="6" name="Rectangle: Rounded Corners 5">
            <a:extLst>
              <a:ext uri="{FF2B5EF4-FFF2-40B4-BE49-F238E27FC236}">
                <a16:creationId xmlns:a16="http://schemas.microsoft.com/office/drawing/2014/main" id="{F1F2966D-FEBA-4847-B953-7D09E8C2C306}"/>
              </a:ext>
            </a:extLst>
          </p:cNvPr>
          <p:cNvSpPr/>
          <p:nvPr/>
        </p:nvSpPr>
        <p:spPr>
          <a:xfrm>
            <a:off x="713327" y="6052457"/>
            <a:ext cx="10765345" cy="6858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extBox 6">
            <a:extLst>
              <a:ext uri="{FF2B5EF4-FFF2-40B4-BE49-F238E27FC236}">
                <a16:creationId xmlns:a16="http://schemas.microsoft.com/office/drawing/2014/main" id="{28C6FB25-2881-4CD9-B3F6-C40D46F8717A}"/>
              </a:ext>
            </a:extLst>
          </p:cNvPr>
          <p:cNvSpPr txBox="1"/>
          <p:nvPr/>
        </p:nvSpPr>
        <p:spPr>
          <a:xfrm>
            <a:off x="1805169" y="6046782"/>
            <a:ext cx="7415030" cy="923330"/>
          </a:xfrm>
          <a:prstGeom prst="rect">
            <a:avLst/>
          </a:prstGeom>
          <a:noFill/>
        </p:spPr>
        <p:txBody>
          <a:bodyPr wrap="square" rtlCol="0">
            <a:spAutoFit/>
          </a:bodyPr>
          <a:lstStyle/>
          <a:p>
            <a:pPr algn="just">
              <a:spcAft>
                <a:spcPts val="0"/>
              </a:spcAft>
            </a:pPr>
            <a:r>
              <a:rPr lang="en-IE" sz="1200" dirty="0">
                <a:latin typeface="FreeSans"/>
                <a:ea typeface="Calibri" panose="020F0502020204030204" pitchFamily="34" charset="0"/>
              </a:rPr>
              <a:t>Eurostat. Packaging waste by waste operations and waste flow.</a:t>
            </a:r>
          </a:p>
          <a:p>
            <a:pPr algn="just">
              <a:spcAft>
                <a:spcPts val="0"/>
              </a:spcAft>
            </a:pPr>
            <a:r>
              <a:rPr lang="en-IE" sz="1200" u="sng" dirty="0">
                <a:solidFill>
                  <a:srgbClr val="0563C1"/>
                </a:solidFill>
                <a:latin typeface="FreeSans"/>
                <a:ea typeface="Calibri" panose="020F0502020204030204" pitchFamily="34" charset="0"/>
                <a:hlinkClick r:id="rId3"/>
              </a:rPr>
              <a:t>http://ec.europa.eu/eurostat/data/database?p_p_id=NavTreeportletprod_WAR_NavTreeportletprod_INSTANCE_nPqeVbPXRmWQ&amp;p_p_lifecycle=0&amp;p_p_state=normal&amp;p_p_mode=view&amp;p_p_col_id=column-2&amp;p_p_col_count=1.</a:t>
            </a:r>
            <a:endParaRPr lang="en-IE" sz="1200" dirty="0">
              <a:latin typeface="FreeSans"/>
              <a:ea typeface="Calibri" panose="020F0502020204030204" pitchFamily="34" charset="0"/>
            </a:endParaRPr>
          </a:p>
          <a:p>
            <a:endParaRPr lang="en-IE" dirty="0"/>
          </a:p>
        </p:txBody>
      </p:sp>
    </p:spTree>
    <p:extLst>
      <p:ext uri="{BB962C8B-B14F-4D97-AF65-F5344CB8AC3E}">
        <p14:creationId xmlns:p14="http://schemas.microsoft.com/office/powerpoint/2010/main" val="40876040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418A9A-19CA-44B4-9788-E8277FCC4D53}"/>
              </a:ext>
            </a:extLst>
          </p:cNvPr>
          <p:cNvSpPr>
            <a:spLocks noGrp="1"/>
          </p:cNvSpPr>
          <p:nvPr>
            <p:ph type="body" sz="quarter" idx="19"/>
          </p:nvPr>
        </p:nvSpPr>
        <p:spPr/>
        <p:txBody>
          <a:bodyPr/>
          <a:lstStyle/>
          <a:p>
            <a:r>
              <a:rPr lang="sl-SI" b="1" dirty="0"/>
              <a:t>ZMANJŠANJE KOLIČINE PLASTIČNIH ODPADKOV in ODPADNA HRANA</a:t>
            </a:r>
            <a:endParaRPr lang="en-IE" b="1" dirty="0"/>
          </a:p>
          <a:p>
            <a:endParaRPr lang="en-IE" dirty="0"/>
          </a:p>
        </p:txBody>
      </p:sp>
      <p:sp>
        <p:nvSpPr>
          <p:cNvPr id="3" name="Text Placeholder 2">
            <a:extLst>
              <a:ext uri="{FF2B5EF4-FFF2-40B4-BE49-F238E27FC236}">
                <a16:creationId xmlns:a16="http://schemas.microsoft.com/office/drawing/2014/main" id="{5877A862-B266-4A17-B9A5-13E0495A4AD0}"/>
              </a:ext>
            </a:extLst>
          </p:cNvPr>
          <p:cNvSpPr>
            <a:spLocks noGrp="1"/>
          </p:cNvSpPr>
          <p:nvPr>
            <p:ph type="body" sz="quarter" idx="20"/>
          </p:nvPr>
        </p:nvSpPr>
        <p:spPr>
          <a:xfrm>
            <a:off x="611595" y="2046263"/>
            <a:ext cx="8368018" cy="4158915"/>
          </a:xfrm>
        </p:spPr>
        <p:txBody>
          <a:bodyPr/>
          <a:lstStyle/>
          <a:p>
            <a:pPr algn="just"/>
            <a:r>
              <a:rPr lang="en-IE" dirty="0">
                <a:solidFill>
                  <a:srgbClr val="406F70"/>
                </a:solidFill>
              </a:rPr>
              <a:t>Ker je </a:t>
            </a:r>
            <a:r>
              <a:rPr lang="en-IE" dirty="0" err="1">
                <a:solidFill>
                  <a:srgbClr val="406F70"/>
                </a:solidFill>
              </a:rPr>
              <a:t>plastika</a:t>
            </a:r>
            <a:r>
              <a:rPr lang="en-IE" dirty="0">
                <a:solidFill>
                  <a:srgbClr val="406F70"/>
                </a:solidFill>
              </a:rPr>
              <a:t> </a:t>
            </a:r>
            <a:r>
              <a:rPr lang="en-IE" dirty="0" err="1">
                <a:solidFill>
                  <a:srgbClr val="406F70"/>
                </a:solidFill>
              </a:rPr>
              <a:t>najpogosteje</a:t>
            </a:r>
            <a:r>
              <a:rPr lang="en-IE" dirty="0">
                <a:solidFill>
                  <a:srgbClr val="406F70"/>
                </a:solidFill>
              </a:rPr>
              <a:t> </a:t>
            </a:r>
            <a:r>
              <a:rPr lang="en-IE" dirty="0" err="1">
                <a:solidFill>
                  <a:srgbClr val="406F70"/>
                </a:solidFill>
              </a:rPr>
              <a:t>zavržen</a:t>
            </a:r>
            <a:r>
              <a:rPr lang="en-IE" dirty="0">
                <a:solidFill>
                  <a:srgbClr val="406F70"/>
                </a:solidFill>
              </a:rPr>
              <a:t> material na </a:t>
            </a:r>
            <a:r>
              <a:rPr lang="en-IE" dirty="0" err="1">
                <a:solidFill>
                  <a:srgbClr val="406F70"/>
                </a:solidFill>
              </a:rPr>
              <a:t>svetu</a:t>
            </a:r>
            <a:r>
              <a:rPr lang="en-IE" dirty="0">
                <a:solidFill>
                  <a:srgbClr val="406F70"/>
                </a:solidFill>
              </a:rPr>
              <a:t>, je </a:t>
            </a:r>
            <a:r>
              <a:rPr lang="en-IE" dirty="0" err="1">
                <a:solidFill>
                  <a:srgbClr val="406F70"/>
                </a:solidFill>
              </a:rPr>
              <a:t>seveda</a:t>
            </a:r>
            <a:r>
              <a:rPr lang="en-IE" dirty="0">
                <a:solidFill>
                  <a:srgbClr val="406F70"/>
                </a:solidFill>
              </a:rPr>
              <a:t> </a:t>
            </a:r>
            <a:r>
              <a:rPr lang="en-IE" dirty="0" err="1">
                <a:solidFill>
                  <a:srgbClr val="406F70"/>
                </a:solidFill>
              </a:rPr>
              <a:t>tarča</a:t>
            </a:r>
            <a:r>
              <a:rPr lang="en-IE" dirty="0">
                <a:solidFill>
                  <a:srgbClr val="406F70"/>
                </a:solidFill>
              </a:rPr>
              <a:t> </a:t>
            </a:r>
            <a:r>
              <a:rPr lang="en-IE" dirty="0" err="1">
                <a:solidFill>
                  <a:srgbClr val="406F70"/>
                </a:solidFill>
              </a:rPr>
              <a:t>načrtov</a:t>
            </a:r>
            <a:r>
              <a:rPr lang="en-IE" dirty="0">
                <a:solidFill>
                  <a:srgbClr val="406F70"/>
                </a:solidFill>
              </a:rPr>
              <a:t> </a:t>
            </a:r>
            <a:r>
              <a:rPr lang="en-IE" dirty="0" err="1">
                <a:solidFill>
                  <a:srgbClr val="406F70"/>
                </a:solidFill>
              </a:rPr>
              <a:t>krožnega</a:t>
            </a:r>
            <a:r>
              <a:rPr lang="en-IE" dirty="0">
                <a:solidFill>
                  <a:srgbClr val="406F70"/>
                </a:solidFill>
              </a:rPr>
              <a:t> </a:t>
            </a:r>
            <a:r>
              <a:rPr lang="en-IE" dirty="0" err="1">
                <a:solidFill>
                  <a:srgbClr val="406F70"/>
                </a:solidFill>
              </a:rPr>
              <a:t>gospodarstva</a:t>
            </a:r>
            <a:r>
              <a:rPr lang="en-IE" dirty="0">
                <a:solidFill>
                  <a:srgbClr val="406F70"/>
                </a:solidFill>
              </a:rPr>
              <a:t>. </a:t>
            </a:r>
            <a:r>
              <a:rPr lang="en-IE" dirty="0" err="1">
                <a:solidFill>
                  <a:srgbClr val="406F70"/>
                </a:solidFill>
              </a:rPr>
              <a:t>Ti</a:t>
            </a:r>
            <a:r>
              <a:rPr lang="en-IE" dirty="0">
                <a:solidFill>
                  <a:srgbClr val="406F70"/>
                </a:solidFill>
              </a:rPr>
              <a:t> </a:t>
            </a:r>
            <a:r>
              <a:rPr lang="en-IE" dirty="0" err="1">
                <a:solidFill>
                  <a:srgbClr val="406F70"/>
                </a:solidFill>
              </a:rPr>
              <a:t>lahko</a:t>
            </a:r>
            <a:r>
              <a:rPr lang="en-IE" dirty="0">
                <a:solidFill>
                  <a:srgbClr val="406F70"/>
                </a:solidFill>
              </a:rPr>
              <a:t> </a:t>
            </a:r>
            <a:r>
              <a:rPr lang="en-IE" dirty="0" err="1">
                <a:solidFill>
                  <a:srgbClr val="406F70"/>
                </a:solidFill>
              </a:rPr>
              <a:t>vključujejo</a:t>
            </a:r>
            <a:r>
              <a:rPr lang="en-IE" dirty="0">
                <a:solidFill>
                  <a:srgbClr val="406F70"/>
                </a:solidFill>
              </a:rPr>
              <a:t> </a:t>
            </a:r>
            <a:r>
              <a:rPr lang="en-IE" dirty="0" err="1">
                <a:solidFill>
                  <a:srgbClr val="406F70"/>
                </a:solidFill>
              </a:rPr>
              <a:t>oblikovanje</a:t>
            </a:r>
            <a:r>
              <a:rPr lang="en-IE" dirty="0">
                <a:solidFill>
                  <a:srgbClr val="406F70"/>
                </a:solidFill>
              </a:rPr>
              <a:t> </a:t>
            </a:r>
            <a:r>
              <a:rPr lang="en-IE" dirty="0" err="1">
                <a:solidFill>
                  <a:srgbClr val="406F70"/>
                </a:solidFill>
              </a:rPr>
              <a:t>izdelkov</a:t>
            </a:r>
            <a:r>
              <a:rPr lang="en-IE" dirty="0">
                <a:solidFill>
                  <a:srgbClr val="406F70"/>
                </a:solidFill>
              </a:rPr>
              <a:t> za </a:t>
            </a:r>
            <a:r>
              <a:rPr lang="en-IE" dirty="0" err="1">
                <a:solidFill>
                  <a:srgbClr val="406F70"/>
                </a:solidFill>
              </a:rPr>
              <a:t>lažjo</a:t>
            </a:r>
            <a:r>
              <a:rPr lang="en-IE" dirty="0">
                <a:solidFill>
                  <a:srgbClr val="406F70"/>
                </a:solidFill>
              </a:rPr>
              <a:t> </a:t>
            </a:r>
            <a:r>
              <a:rPr lang="en-IE" dirty="0" err="1">
                <a:solidFill>
                  <a:srgbClr val="406F70"/>
                </a:solidFill>
              </a:rPr>
              <a:t>ponovno</a:t>
            </a:r>
            <a:r>
              <a:rPr lang="en-IE" dirty="0">
                <a:solidFill>
                  <a:srgbClr val="406F70"/>
                </a:solidFill>
              </a:rPr>
              <a:t> </a:t>
            </a:r>
            <a:r>
              <a:rPr lang="en-IE" dirty="0" err="1">
                <a:solidFill>
                  <a:srgbClr val="406F70"/>
                </a:solidFill>
              </a:rPr>
              <a:t>uporabo</a:t>
            </a:r>
            <a:r>
              <a:rPr lang="en-IE" dirty="0">
                <a:solidFill>
                  <a:srgbClr val="406F70"/>
                </a:solidFill>
              </a:rPr>
              <a:t> in </a:t>
            </a:r>
            <a:r>
              <a:rPr lang="en-IE" dirty="0" err="1">
                <a:solidFill>
                  <a:srgbClr val="406F70"/>
                </a:solidFill>
              </a:rPr>
              <a:t>izogibanje</a:t>
            </a:r>
            <a:r>
              <a:rPr lang="en-IE" dirty="0">
                <a:solidFill>
                  <a:srgbClr val="406F70"/>
                </a:solidFill>
              </a:rPr>
              <a:t> </a:t>
            </a:r>
            <a:r>
              <a:rPr lang="en-IE" dirty="0" err="1">
                <a:solidFill>
                  <a:srgbClr val="406F70"/>
                </a:solidFill>
              </a:rPr>
              <a:t>kompozitnim</a:t>
            </a:r>
            <a:r>
              <a:rPr lang="en-IE" dirty="0">
                <a:solidFill>
                  <a:srgbClr val="406F70"/>
                </a:solidFill>
              </a:rPr>
              <a:t> </a:t>
            </a:r>
            <a:r>
              <a:rPr lang="en-IE" dirty="0" err="1">
                <a:solidFill>
                  <a:srgbClr val="406F70"/>
                </a:solidFill>
              </a:rPr>
              <a:t>materialom</a:t>
            </a:r>
            <a:r>
              <a:rPr lang="en-IE" dirty="0">
                <a:solidFill>
                  <a:srgbClr val="406F70"/>
                </a:solidFill>
              </a:rPr>
              <a:t>, ki </a:t>
            </a:r>
            <a:r>
              <a:rPr lang="en-IE" dirty="0" err="1">
                <a:solidFill>
                  <a:srgbClr val="406F70"/>
                </a:solidFill>
              </a:rPr>
              <a:t>jih</a:t>
            </a:r>
            <a:r>
              <a:rPr lang="en-IE" dirty="0">
                <a:solidFill>
                  <a:srgbClr val="406F70"/>
                </a:solidFill>
              </a:rPr>
              <a:t> je </a:t>
            </a:r>
            <a:r>
              <a:rPr lang="en-IE" dirty="0" err="1">
                <a:solidFill>
                  <a:srgbClr val="406F70"/>
                </a:solidFill>
              </a:rPr>
              <a:t>težko</a:t>
            </a:r>
            <a:r>
              <a:rPr lang="en-IE" dirty="0">
                <a:solidFill>
                  <a:srgbClr val="406F70"/>
                </a:solidFill>
              </a:rPr>
              <a:t> </a:t>
            </a:r>
            <a:r>
              <a:rPr lang="en-IE" dirty="0" err="1">
                <a:solidFill>
                  <a:srgbClr val="406F70"/>
                </a:solidFill>
              </a:rPr>
              <a:t>reciklirati</a:t>
            </a:r>
            <a:r>
              <a:rPr lang="en-IE" dirty="0">
                <a:solidFill>
                  <a:srgbClr val="406F70"/>
                </a:solidFill>
              </a:rPr>
              <a:t>. </a:t>
            </a:r>
          </a:p>
          <a:p>
            <a:pPr algn="just"/>
            <a:r>
              <a:rPr lang="en-IE" dirty="0">
                <a:solidFill>
                  <a:srgbClr val="406F70"/>
                </a:solidFill>
              </a:rPr>
              <a:t>Dela se </a:t>
            </a:r>
            <a:r>
              <a:rPr lang="en-IE" dirty="0" err="1">
                <a:solidFill>
                  <a:srgbClr val="406F70"/>
                </a:solidFill>
              </a:rPr>
              <a:t>tudi</a:t>
            </a:r>
            <a:r>
              <a:rPr lang="en-IE" dirty="0">
                <a:solidFill>
                  <a:srgbClr val="406F70"/>
                </a:solidFill>
              </a:rPr>
              <a:t> na </a:t>
            </a:r>
            <a:r>
              <a:rPr lang="en-IE" dirty="0" err="1">
                <a:solidFill>
                  <a:srgbClr val="406F70"/>
                </a:solidFill>
              </a:rPr>
              <a:t>novi</a:t>
            </a:r>
            <a:r>
              <a:rPr lang="en-IE" dirty="0">
                <a:solidFill>
                  <a:srgbClr val="406F70"/>
                </a:solidFill>
              </a:rPr>
              <a:t> </a:t>
            </a:r>
            <a:r>
              <a:rPr lang="en-IE" dirty="0" err="1">
                <a:solidFill>
                  <a:srgbClr val="406F70"/>
                </a:solidFill>
              </a:rPr>
              <a:t>embalaži</a:t>
            </a:r>
            <a:r>
              <a:rPr lang="en-IE" dirty="0">
                <a:solidFill>
                  <a:srgbClr val="406F70"/>
                </a:solidFill>
              </a:rPr>
              <a:t> na </a:t>
            </a:r>
            <a:r>
              <a:rPr lang="en-IE" dirty="0" err="1">
                <a:solidFill>
                  <a:srgbClr val="406F70"/>
                </a:solidFill>
              </a:rPr>
              <a:t>biološki</a:t>
            </a:r>
            <a:r>
              <a:rPr lang="en-IE" dirty="0">
                <a:solidFill>
                  <a:srgbClr val="406F70"/>
                </a:solidFill>
              </a:rPr>
              <a:t> in </a:t>
            </a:r>
            <a:r>
              <a:rPr lang="en-IE" dirty="0" err="1">
                <a:solidFill>
                  <a:srgbClr val="406F70"/>
                </a:solidFill>
              </a:rPr>
              <a:t>naravni</a:t>
            </a:r>
            <a:r>
              <a:rPr lang="en-IE" dirty="0">
                <a:solidFill>
                  <a:srgbClr val="406F70"/>
                </a:solidFill>
              </a:rPr>
              <a:t> </a:t>
            </a:r>
            <a:r>
              <a:rPr lang="en-IE" dirty="0" err="1">
                <a:solidFill>
                  <a:srgbClr val="406F70"/>
                </a:solidFill>
              </a:rPr>
              <a:t>osnovi</a:t>
            </a:r>
            <a:r>
              <a:rPr lang="en-IE" dirty="0">
                <a:solidFill>
                  <a:srgbClr val="406F70"/>
                </a:solidFill>
              </a:rPr>
              <a:t>, ki </a:t>
            </a:r>
            <a:r>
              <a:rPr lang="en-IE" dirty="0" err="1">
                <a:solidFill>
                  <a:srgbClr val="406F70"/>
                </a:solidFill>
              </a:rPr>
              <a:t>ima</a:t>
            </a:r>
            <a:r>
              <a:rPr lang="en-IE" dirty="0">
                <a:solidFill>
                  <a:srgbClr val="406F70"/>
                </a:solidFill>
              </a:rPr>
              <a:t> </a:t>
            </a:r>
            <a:r>
              <a:rPr lang="en-IE" dirty="0" err="1">
                <a:solidFill>
                  <a:srgbClr val="406F70"/>
                </a:solidFill>
              </a:rPr>
              <a:t>lahko</a:t>
            </a:r>
            <a:r>
              <a:rPr lang="en-IE" dirty="0">
                <a:solidFill>
                  <a:srgbClr val="406F70"/>
                </a:solidFill>
              </a:rPr>
              <a:t> </a:t>
            </a:r>
            <a:r>
              <a:rPr lang="en-IE" dirty="0" err="1">
                <a:solidFill>
                  <a:srgbClr val="406F70"/>
                </a:solidFill>
              </a:rPr>
              <a:t>enako</a:t>
            </a:r>
            <a:r>
              <a:rPr lang="en-IE" dirty="0">
                <a:solidFill>
                  <a:srgbClr val="406F70"/>
                </a:solidFill>
              </a:rPr>
              <a:t> </a:t>
            </a:r>
            <a:r>
              <a:rPr lang="en-IE" dirty="0" err="1">
                <a:solidFill>
                  <a:srgbClr val="406F70"/>
                </a:solidFill>
              </a:rPr>
              <a:t>vlogo</a:t>
            </a:r>
            <a:r>
              <a:rPr lang="en-IE" dirty="0">
                <a:solidFill>
                  <a:srgbClr val="406F70"/>
                </a:solidFill>
              </a:rPr>
              <a:t> </a:t>
            </a:r>
            <a:r>
              <a:rPr lang="en-IE" dirty="0" err="1">
                <a:solidFill>
                  <a:srgbClr val="406F70"/>
                </a:solidFill>
              </a:rPr>
              <a:t>kot</a:t>
            </a:r>
            <a:r>
              <a:rPr lang="en-IE" dirty="0">
                <a:solidFill>
                  <a:srgbClr val="406F70"/>
                </a:solidFill>
              </a:rPr>
              <a:t> </a:t>
            </a:r>
            <a:r>
              <a:rPr lang="en-IE" dirty="0" err="1">
                <a:solidFill>
                  <a:srgbClr val="406F70"/>
                </a:solidFill>
              </a:rPr>
              <a:t>običajna</a:t>
            </a:r>
            <a:r>
              <a:rPr lang="en-IE" dirty="0">
                <a:solidFill>
                  <a:srgbClr val="406F70"/>
                </a:solidFill>
              </a:rPr>
              <a:t> </a:t>
            </a:r>
            <a:r>
              <a:rPr lang="en-IE" dirty="0" err="1">
                <a:solidFill>
                  <a:srgbClr val="406F70"/>
                </a:solidFill>
              </a:rPr>
              <a:t>plastika</a:t>
            </a:r>
            <a:r>
              <a:rPr lang="en-IE" dirty="0">
                <a:solidFill>
                  <a:srgbClr val="406F70"/>
                </a:solidFill>
              </a:rPr>
              <a:t> v </a:t>
            </a:r>
            <a:r>
              <a:rPr lang="en-IE" dirty="0" err="1">
                <a:solidFill>
                  <a:srgbClr val="406F70"/>
                </a:solidFill>
              </a:rPr>
              <a:t>smislu</a:t>
            </a:r>
            <a:r>
              <a:rPr lang="en-IE" dirty="0">
                <a:solidFill>
                  <a:srgbClr val="406F70"/>
                </a:solidFill>
              </a:rPr>
              <a:t> </a:t>
            </a:r>
            <a:r>
              <a:rPr lang="en-IE" dirty="0" err="1">
                <a:solidFill>
                  <a:srgbClr val="406F70"/>
                </a:solidFill>
              </a:rPr>
              <a:t>zaščite</a:t>
            </a:r>
            <a:r>
              <a:rPr lang="en-IE" dirty="0">
                <a:solidFill>
                  <a:srgbClr val="406F70"/>
                </a:solidFill>
              </a:rPr>
              <a:t> </a:t>
            </a:r>
            <a:r>
              <a:rPr lang="en-IE" dirty="0" err="1">
                <a:solidFill>
                  <a:srgbClr val="406F70"/>
                </a:solidFill>
              </a:rPr>
              <a:t>hrane</a:t>
            </a:r>
            <a:r>
              <a:rPr lang="en-IE" dirty="0">
                <a:solidFill>
                  <a:srgbClr val="406F70"/>
                </a:solidFill>
              </a:rPr>
              <a:t> in </a:t>
            </a:r>
            <a:r>
              <a:rPr lang="en-IE" dirty="0" err="1">
                <a:solidFill>
                  <a:srgbClr val="406F70"/>
                </a:solidFill>
              </a:rPr>
              <a:t>preprečevanja</a:t>
            </a:r>
            <a:r>
              <a:rPr lang="en-IE" dirty="0">
                <a:solidFill>
                  <a:srgbClr val="406F70"/>
                </a:solidFill>
              </a:rPr>
              <a:t> </a:t>
            </a:r>
            <a:r>
              <a:rPr lang="en-IE" dirty="0" err="1">
                <a:solidFill>
                  <a:srgbClr val="406F70"/>
                </a:solidFill>
              </a:rPr>
              <a:t>živilskih</a:t>
            </a:r>
            <a:r>
              <a:rPr lang="en-IE" dirty="0">
                <a:solidFill>
                  <a:srgbClr val="406F70"/>
                </a:solidFill>
              </a:rPr>
              <a:t> </a:t>
            </a:r>
            <a:r>
              <a:rPr lang="en-IE" dirty="0" err="1">
                <a:solidFill>
                  <a:srgbClr val="406F70"/>
                </a:solidFill>
              </a:rPr>
              <a:t>odpadkov</a:t>
            </a:r>
            <a:r>
              <a:rPr lang="en-IE" dirty="0">
                <a:solidFill>
                  <a:srgbClr val="406F70"/>
                </a:solidFill>
              </a:rPr>
              <a:t> - in je </a:t>
            </a:r>
            <a:r>
              <a:rPr lang="en-IE" dirty="0" err="1">
                <a:solidFill>
                  <a:srgbClr val="406F70"/>
                </a:solidFill>
              </a:rPr>
              <a:t>lahko</a:t>
            </a:r>
            <a:r>
              <a:rPr lang="en-IE" dirty="0">
                <a:solidFill>
                  <a:srgbClr val="406F70"/>
                </a:solidFill>
              </a:rPr>
              <a:t> </a:t>
            </a:r>
            <a:r>
              <a:rPr lang="en-IE" dirty="0" err="1">
                <a:solidFill>
                  <a:srgbClr val="406F70"/>
                </a:solidFill>
              </a:rPr>
              <a:t>tudi</a:t>
            </a:r>
            <a:r>
              <a:rPr lang="en-IE" dirty="0">
                <a:solidFill>
                  <a:srgbClr val="406F70"/>
                </a:solidFill>
              </a:rPr>
              <a:t> </a:t>
            </a:r>
            <a:r>
              <a:rPr lang="en-IE" dirty="0" err="1">
                <a:solidFill>
                  <a:srgbClr val="406F70"/>
                </a:solidFill>
              </a:rPr>
              <a:t>biološko</a:t>
            </a:r>
            <a:r>
              <a:rPr lang="en-IE" dirty="0">
                <a:solidFill>
                  <a:srgbClr val="406F70"/>
                </a:solidFill>
              </a:rPr>
              <a:t> </a:t>
            </a:r>
            <a:r>
              <a:rPr lang="en-IE" dirty="0" err="1">
                <a:solidFill>
                  <a:srgbClr val="406F70"/>
                </a:solidFill>
              </a:rPr>
              <a:t>razgradljiva</a:t>
            </a:r>
            <a:r>
              <a:rPr lang="en-IE" dirty="0">
                <a:solidFill>
                  <a:srgbClr val="406F70"/>
                </a:solidFill>
              </a:rPr>
              <a:t>. </a:t>
            </a:r>
            <a:r>
              <a:rPr lang="en-IE" dirty="0" err="1">
                <a:solidFill>
                  <a:srgbClr val="406F70"/>
                </a:solidFill>
              </a:rPr>
              <a:t>Vendar</a:t>
            </a:r>
            <a:r>
              <a:rPr lang="en-IE" dirty="0">
                <a:solidFill>
                  <a:srgbClr val="406F70"/>
                </a:solidFill>
              </a:rPr>
              <a:t> pa </a:t>
            </a:r>
            <a:r>
              <a:rPr lang="en-IE" dirty="0" err="1">
                <a:solidFill>
                  <a:srgbClr val="406F70"/>
                </a:solidFill>
              </a:rPr>
              <a:t>ostaja</a:t>
            </a:r>
            <a:r>
              <a:rPr lang="en-IE" dirty="0">
                <a:solidFill>
                  <a:srgbClr val="406F70"/>
                </a:solidFill>
              </a:rPr>
              <a:t> </a:t>
            </a:r>
            <a:r>
              <a:rPr lang="en-IE" dirty="0" err="1">
                <a:solidFill>
                  <a:srgbClr val="406F70"/>
                </a:solidFill>
              </a:rPr>
              <a:t>veliko</a:t>
            </a:r>
            <a:r>
              <a:rPr lang="en-IE" dirty="0">
                <a:solidFill>
                  <a:srgbClr val="406F70"/>
                </a:solidFill>
              </a:rPr>
              <a:t> </a:t>
            </a:r>
            <a:r>
              <a:rPr lang="en-IE" dirty="0" err="1">
                <a:solidFill>
                  <a:srgbClr val="406F70"/>
                </a:solidFill>
              </a:rPr>
              <a:t>vprašanj</a:t>
            </a:r>
            <a:r>
              <a:rPr lang="en-IE" dirty="0">
                <a:solidFill>
                  <a:srgbClr val="406F70"/>
                </a:solidFill>
              </a:rPr>
              <a:t>, </a:t>
            </a:r>
            <a:r>
              <a:rPr lang="en-IE" dirty="0" err="1">
                <a:solidFill>
                  <a:srgbClr val="406F70"/>
                </a:solidFill>
              </a:rPr>
              <a:t>ali</a:t>
            </a:r>
            <a:r>
              <a:rPr lang="en-IE" dirty="0">
                <a:solidFill>
                  <a:srgbClr val="406F70"/>
                </a:solidFill>
              </a:rPr>
              <a:t> je </a:t>
            </a:r>
            <a:r>
              <a:rPr lang="en-IE" dirty="0" err="1">
                <a:solidFill>
                  <a:srgbClr val="406F70"/>
                </a:solidFill>
              </a:rPr>
              <a:t>plastika</a:t>
            </a:r>
            <a:r>
              <a:rPr lang="sl-SI" dirty="0">
                <a:solidFill>
                  <a:srgbClr val="406F70"/>
                </a:solidFill>
              </a:rPr>
              <a:t>, izdelana na </a:t>
            </a:r>
            <a:r>
              <a:rPr lang="en-IE" dirty="0" err="1">
                <a:solidFill>
                  <a:srgbClr val="406F70"/>
                </a:solidFill>
              </a:rPr>
              <a:t>biološki</a:t>
            </a:r>
            <a:r>
              <a:rPr lang="en-IE" dirty="0">
                <a:solidFill>
                  <a:srgbClr val="406F70"/>
                </a:solidFill>
              </a:rPr>
              <a:t> </a:t>
            </a:r>
            <a:r>
              <a:rPr lang="en-IE" dirty="0" err="1">
                <a:solidFill>
                  <a:srgbClr val="406F70"/>
                </a:solidFill>
              </a:rPr>
              <a:t>osnovi</a:t>
            </a:r>
            <a:r>
              <a:rPr lang="sl-SI" dirty="0">
                <a:solidFill>
                  <a:srgbClr val="406F70"/>
                </a:solidFill>
              </a:rPr>
              <a:t>, </a:t>
            </a:r>
            <a:r>
              <a:rPr lang="en-IE" dirty="0" err="1">
                <a:solidFill>
                  <a:srgbClr val="406F70"/>
                </a:solidFill>
              </a:rPr>
              <a:t>dejansko</a:t>
            </a:r>
            <a:r>
              <a:rPr lang="en-IE" dirty="0">
                <a:solidFill>
                  <a:srgbClr val="406F70"/>
                </a:solidFill>
              </a:rPr>
              <a:t> </a:t>
            </a:r>
            <a:r>
              <a:rPr lang="en-IE" dirty="0" err="1">
                <a:solidFill>
                  <a:srgbClr val="406F70"/>
                </a:solidFill>
              </a:rPr>
              <a:t>dolgoročno</a:t>
            </a:r>
            <a:r>
              <a:rPr lang="en-IE" dirty="0">
                <a:solidFill>
                  <a:srgbClr val="406F70"/>
                </a:solidFill>
              </a:rPr>
              <a:t> </a:t>
            </a:r>
            <a:r>
              <a:rPr lang="en-IE" dirty="0" err="1">
                <a:solidFill>
                  <a:srgbClr val="406F70"/>
                </a:solidFill>
              </a:rPr>
              <a:t>trajnostna</a:t>
            </a:r>
            <a:r>
              <a:rPr lang="en-IE" dirty="0">
                <a:solidFill>
                  <a:srgbClr val="406F70"/>
                </a:solidFill>
              </a:rPr>
              <a:t>, </a:t>
            </a:r>
            <a:r>
              <a:rPr lang="en-IE" dirty="0" err="1">
                <a:solidFill>
                  <a:srgbClr val="406F70"/>
                </a:solidFill>
              </a:rPr>
              <a:t>zlasti</a:t>
            </a:r>
            <a:r>
              <a:rPr lang="en-IE" dirty="0">
                <a:solidFill>
                  <a:srgbClr val="406F70"/>
                </a:solidFill>
              </a:rPr>
              <a:t> </a:t>
            </a:r>
            <a:r>
              <a:rPr lang="en-IE" dirty="0" err="1">
                <a:solidFill>
                  <a:srgbClr val="406F70"/>
                </a:solidFill>
              </a:rPr>
              <a:t>če</a:t>
            </a:r>
            <a:r>
              <a:rPr lang="en-IE" dirty="0">
                <a:solidFill>
                  <a:srgbClr val="406F70"/>
                </a:solidFill>
              </a:rPr>
              <a:t> so za </a:t>
            </a:r>
            <a:r>
              <a:rPr lang="sl-SI" dirty="0">
                <a:solidFill>
                  <a:srgbClr val="406F70"/>
                </a:solidFill>
              </a:rPr>
              <a:t>njeno</a:t>
            </a:r>
            <a:r>
              <a:rPr lang="en-IE" dirty="0">
                <a:solidFill>
                  <a:srgbClr val="406F70"/>
                </a:solidFill>
              </a:rPr>
              <a:t> </a:t>
            </a:r>
            <a:r>
              <a:rPr lang="en-IE" dirty="0" err="1">
                <a:solidFill>
                  <a:srgbClr val="406F70"/>
                </a:solidFill>
              </a:rPr>
              <a:t>proizvodnjo</a:t>
            </a:r>
            <a:r>
              <a:rPr lang="en-IE" dirty="0">
                <a:solidFill>
                  <a:srgbClr val="406F70"/>
                </a:solidFill>
              </a:rPr>
              <a:t> </a:t>
            </a:r>
            <a:r>
              <a:rPr lang="en-IE" dirty="0" err="1">
                <a:solidFill>
                  <a:srgbClr val="406F70"/>
                </a:solidFill>
              </a:rPr>
              <a:t>potrebne</a:t>
            </a:r>
            <a:r>
              <a:rPr lang="en-IE" dirty="0">
                <a:solidFill>
                  <a:srgbClr val="406F70"/>
                </a:solidFill>
              </a:rPr>
              <a:t> </a:t>
            </a:r>
            <a:r>
              <a:rPr lang="en-IE" dirty="0" err="1">
                <a:solidFill>
                  <a:srgbClr val="406F70"/>
                </a:solidFill>
              </a:rPr>
              <a:t>velike</a:t>
            </a:r>
            <a:r>
              <a:rPr lang="en-IE" dirty="0">
                <a:solidFill>
                  <a:srgbClr val="406F70"/>
                </a:solidFill>
              </a:rPr>
              <a:t> </a:t>
            </a:r>
            <a:r>
              <a:rPr lang="en-IE" dirty="0" err="1">
                <a:solidFill>
                  <a:srgbClr val="406F70"/>
                </a:solidFill>
              </a:rPr>
              <a:t>količine</a:t>
            </a:r>
            <a:r>
              <a:rPr lang="en-IE" dirty="0">
                <a:solidFill>
                  <a:srgbClr val="406F70"/>
                </a:solidFill>
              </a:rPr>
              <a:t> </a:t>
            </a:r>
            <a:r>
              <a:rPr lang="en-IE" dirty="0" err="1">
                <a:solidFill>
                  <a:srgbClr val="406F70"/>
                </a:solidFill>
              </a:rPr>
              <a:t>virov</a:t>
            </a:r>
            <a:r>
              <a:rPr lang="en-IE" dirty="0">
                <a:solidFill>
                  <a:srgbClr val="406F70"/>
                </a:solidFill>
              </a:rPr>
              <a:t>.</a:t>
            </a:r>
            <a:endParaRPr lang="en-IE" dirty="0"/>
          </a:p>
        </p:txBody>
      </p:sp>
      <p:pic>
        <p:nvPicPr>
          <p:cNvPr id="4" name="Picture 3">
            <a:extLst>
              <a:ext uri="{FF2B5EF4-FFF2-40B4-BE49-F238E27FC236}">
                <a16:creationId xmlns:a16="http://schemas.microsoft.com/office/drawing/2014/main" id="{9A5496F9-2F83-4EBA-B499-7D8E36E9B67B}"/>
              </a:ext>
            </a:extLst>
          </p:cNvPr>
          <p:cNvPicPr>
            <a:picLocks noChangeAspect="1"/>
          </p:cNvPicPr>
          <p:nvPr/>
        </p:nvPicPr>
        <p:blipFill>
          <a:blip r:embed="rId2"/>
          <a:stretch>
            <a:fillRect/>
          </a:stretch>
        </p:blipFill>
        <p:spPr>
          <a:xfrm>
            <a:off x="9253805" y="3777839"/>
            <a:ext cx="2705100" cy="1770206"/>
          </a:xfrm>
          <a:prstGeom prst="rect">
            <a:avLst/>
          </a:prstGeom>
          <a:ln>
            <a:noFill/>
          </a:ln>
          <a:effectLst>
            <a:softEdge rad="112500"/>
          </a:effectLst>
        </p:spPr>
      </p:pic>
      <p:pic>
        <p:nvPicPr>
          <p:cNvPr id="5" name="Picture 4">
            <a:extLst>
              <a:ext uri="{FF2B5EF4-FFF2-40B4-BE49-F238E27FC236}">
                <a16:creationId xmlns:a16="http://schemas.microsoft.com/office/drawing/2014/main" id="{70653F4A-9831-4ADF-B0CB-08745BADDD0E}"/>
              </a:ext>
            </a:extLst>
          </p:cNvPr>
          <p:cNvPicPr>
            <a:picLocks noChangeAspect="1"/>
          </p:cNvPicPr>
          <p:nvPr/>
        </p:nvPicPr>
        <p:blipFill>
          <a:blip r:embed="rId3"/>
          <a:stretch>
            <a:fillRect/>
          </a:stretch>
        </p:blipFill>
        <p:spPr>
          <a:xfrm>
            <a:off x="8979613" y="1713728"/>
            <a:ext cx="2658325" cy="2064111"/>
          </a:xfrm>
          <a:prstGeom prst="rect">
            <a:avLst/>
          </a:prstGeom>
          <a:ln>
            <a:noFill/>
          </a:ln>
          <a:effectLst>
            <a:softEdge rad="112500"/>
          </a:effectLst>
        </p:spPr>
      </p:pic>
    </p:spTree>
    <p:extLst>
      <p:ext uri="{BB962C8B-B14F-4D97-AF65-F5344CB8AC3E}">
        <p14:creationId xmlns:p14="http://schemas.microsoft.com/office/powerpoint/2010/main" val="4063035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D08778-F758-4F07-9989-93A916048902}"/>
              </a:ext>
            </a:extLst>
          </p:cNvPr>
          <p:cNvSpPr>
            <a:spLocks noGrp="1"/>
          </p:cNvSpPr>
          <p:nvPr>
            <p:ph type="body" sz="quarter" idx="16"/>
          </p:nvPr>
        </p:nvSpPr>
        <p:spPr>
          <a:xfrm>
            <a:off x="6287797" y="369870"/>
            <a:ext cx="5279028" cy="1167631"/>
          </a:xfrm>
        </p:spPr>
        <p:txBody>
          <a:bodyPr vert="horz" lIns="91440" tIns="45720" rIns="91440" bIns="45720" rtlCol="0" anchor="t">
            <a:normAutofit lnSpcReduction="10000"/>
          </a:bodyPr>
          <a:lstStyle/>
          <a:p>
            <a:r>
              <a:rPr lang="sl-SI" b="1" dirty="0">
                <a:solidFill>
                  <a:srgbClr val="406F70"/>
                </a:solidFill>
              </a:rPr>
              <a:t>Trajnostne možnosti</a:t>
            </a:r>
            <a:r>
              <a:rPr lang="en-US" b="1" dirty="0">
                <a:solidFill>
                  <a:srgbClr val="406F70"/>
                </a:solidFill>
              </a:rPr>
              <a:t>: </a:t>
            </a:r>
          </a:p>
          <a:p>
            <a:r>
              <a:rPr lang="en-US" b="1" dirty="0">
                <a:solidFill>
                  <a:srgbClr val="406F70"/>
                </a:solidFill>
              </a:rPr>
              <a:t>2. </a:t>
            </a:r>
            <a:r>
              <a:rPr lang="sl-SI" b="1" dirty="0">
                <a:solidFill>
                  <a:srgbClr val="406F70"/>
                </a:solidFill>
              </a:rPr>
              <a:t>Ponovna raba</a:t>
            </a:r>
            <a:endParaRPr lang="en-IE" b="1" dirty="0">
              <a:solidFill>
                <a:srgbClr val="406F70"/>
              </a:solidFill>
            </a:endParaRPr>
          </a:p>
        </p:txBody>
      </p:sp>
      <p:sp>
        <p:nvSpPr>
          <p:cNvPr id="3" name="Text Placeholder 2">
            <a:extLst>
              <a:ext uri="{FF2B5EF4-FFF2-40B4-BE49-F238E27FC236}">
                <a16:creationId xmlns:a16="http://schemas.microsoft.com/office/drawing/2014/main" id="{F715D649-FFE1-4CE3-A01F-F36037620F25}"/>
              </a:ext>
            </a:extLst>
          </p:cNvPr>
          <p:cNvSpPr>
            <a:spLocks noGrp="1"/>
          </p:cNvSpPr>
          <p:nvPr>
            <p:ph type="body" sz="quarter" idx="17"/>
          </p:nvPr>
        </p:nvSpPr>
        <p:spPr>
          <a:xfrm>
            <a:off x="5149517" y="1706497"/>
            <a:ext cx="6881522" cy="4704577"/>
          </a:xfrm>
        </p:spPr>
        <p:txBody>
          <a:bodyPr/>
          <a:lstStyle/>
          <a:p>
            <a:pPr algn="just"/>
            <a:r>
              <a:rPr lang="en-US" dirty="0" err="1">
                <a:solidFill>
                  <a:srgbClr val="406F70"/>
                </a:solidFill>
              </a:rPr>
              <a:t>Pri</a:t>
            </a:r>
            <a:r>
              <a:rPr lang="en-US" dirty="0">
                <a:solidFill>
                  <a:srgbClr val="406F70"/>
                </a:solidFill>
              </a:rPr>
              <a:t> </a:t>
            </a:r>
            <a:r>
              <a:rPr lang="en-US" dirty="0" err="1">
                <a:solidFill>
                  <a:srgbClr val="406F70"/>
                </a:solidFill>
              </a:rPr>
              <a:t>izbiri</a:t>
            </a:r>
            <a:r>
              <a:rPr lang="en-US" dirty="0">
                <a:solidFill>
                  <a:srgbClr val="406F70"/>
                </a:solidFill>
              </a:rPr>
              <a:t> </a:t>
            </a:r>
            <a:r>
              <a:rPr lang="en-US" dirty="0" err="1">
                <a:solidFill>
                  <a:srgbClr val="406F70"/>
                </a:solidFill>
              </a:rPr>
              <a:t>izdelkov</a:t>
            </a:r>
            <a:r>
              <a:rPr lang="en-US" dirty="0">
                <a:solidFill>
                  <a:srgbClr val="406F70"/>
                </a:solidFill>
              </a:rPr>
              <a:t> in </a:t>
            </a:r>
            <a:r>
              <a:rPr lang="en-US" dirty="0" err="1">
                <a:solidFill>
                  <a:srgbClr val="406F70"/>
                </a:solidFill>
              </a:rPr>
              <a:t>embalaže</a:t>
            </a:r>
            <a:r>
              <a:rPr lang="en-US" dirty="0">
                <a:solidFill>
                  <a:srgbClr val="406F70"/>
                </a:solidFill>
              </a:rPr>
              <a:t> so </a:t>
            </a:r>
            <a:r>
              <a:rPr lang="en-US" b="1" dirty="0" err="1">
                <a:solidFill>
                  <a:srgbClr val="406F70"/>
                </a:solidFill>
              </a:rPr>
              <a:t>izdelki</a:t>
            </a:r>
            <a:r>
              <a:rPr lang="en-US" b="1" dirty="0">
                <a:solidFill>
                  <a:srgbClr val="406F70"/>
                </a:solidFill>
              </a:rPr>
              <a:t> za </a:t>
            </a:r>
            <a:r>
              <a:rPr lang="en-US" b="1" dirty="0" err="1">
                <a:solidFill>
                  <a:srgbClr val="406F70"/>
                </a:solidFill>
              </a:rPr>
              <a:t>večkratno</a:t>
            </a:r>
            <a:r>
              <a:rPr lang="en-US" b="1" dirty="0">
                <a:solidFill>
                  <a:srgbClr val="406F70"/>
                </a:solidFill>
              </a:rPr>
              <a:t> </a:t>
            </a:r>
            <a:r>
              <a:rPr lang="en-US" b="1" dirty="0" err="1">
                <a:solidFill>
                  <a:srgbClr val="406F70"/>
                </a:solidFill>
              </a:rPr>
              <a:t>uporabo</a:t>
            </a:r>
            <a:r>
              <a:rPr lang="en-US" dirty="0">
                <a:solidFill>
                  <a:srgbClr val="406F70"/>
                </a:solidFill>
              </a:rPr>
              <a:t> </a:t>
            </a:r>
            <a:r>
              <a:rPr lang="en-US" dirty="0" err="1">
                <a:solidFill>
                  <a:srgbClr val="406F70"/>
                </a:solidFill>
              </a:rPr>
              <a:t>najpogostejša</a:t>
            </a:r>
            <a:r>
              <a:rPr lang="en-US" dirty="0">
                <a:solidFill>
                  <a:srgbClr val="406F70"/>
                </a:solidFill>
              </a:rPr>
              <a:t> </a:t>
            </a:r>
            <a:r>
              <a:rPr lang="en-US" dirty="0" err="1">
                <a:solidFill>
                  <a:srgbClr val="406F70"/>
                </a:solidFill>
              </a:rPr>
              <a:t>izbira</a:t>
            </a:r>
            <a:r>
              <a:rPr lang="en-US" dirty="0">
                <a:solidFill>
                  <a:srgbClr val="406F70"/>
                </a:solidFill>
              </a:rPr>
              <a:t>.</a:t>
            </a:r>
          </a:p>
          <a:p>
            <a:pPr algn="just"/>
            <a:r>
              <a:rPr lang="en-US" dirty="0" err="1">
                <a:solidFill>
                  <a:srgbClr val="406F70"/>
                </a:solidFill>
              </a:rPr>
              <a:t>Kako</a:t>
            </a:r>
            <a:r>
              <a:rPr lang="en-US" dirty="0">
                <a:solidFill>
                  <a:srgbClr val="406F70"/>
                </a:solidFill>
              </a:rPr>
              <a:t> </a:t>
            </a:r>
            <a:r>
              <a:rPr lang="en-US" dirty="0" err="1">
                <a:solidFill>
                  <a:srgbClr val="406F70"/>
                </a:solidFill>
              </a:rPr>
              <a:t>povečati</a:t>
            </a:r>
            <a:r>
              <a:rPr lang="en-US" dirty="0">
                <a:solidFill>
                  <a:srgbClr val="406F70"/>
                </a:solidFill>
              </a:rPr>
              <a:t> </a:t>
            </a:r>
            <a:r>
              <a:rPr lang="en-US" dirty="0" err="1">
                <a:solidFill>
                  <a:srgbClr val="406F70"/>
                </a:solidFill>
              </a:rPr>
              <a:t>količino</a:t>
            </a:r>
            <a:r>
              <a:rPr lang="en-US" dirty="0">
                <a:solidFill>
                  <a:srgbClr val="406F70"/>
                </a:solidFill>
              </a:rPr>
              <a:t> </a:t>
            </a:r>
            <a:r>
              <a:rPr lang="en-US" dirty="0" err="1">
                <a:solidFill>
                  <a:srgbClr val="406F70"/>
                </a:solidFill>
              </a:rPr>
              <a:t>embalaže</a:t>
            </a:r>
            <a:r>
              <a:rPr lang="en-US" dirty="0">
                <a:solidFill>
                  <a:srgbClr val="406F70"/>
                </a:solidFill>
              </a:rPr>
              <a:t> za </a:t>
            </a:r>
            <a:r>
              <a:rPr lang="en-US" dirty="0" err="1">
                <a:solidFill>
                  <a:srgbClr val="406F70"/>
                </a:solidFill>
              </a:rPr>
              <a:t>večkratno</a:t>
            </a:r>
            <a:r>
              <a:rPr lang="en-US" dirty="0">
                <a:solidFill>
                  <a:srgbClr val="406F70"/>
                </a:solidFill>
              </a:rPr>
              <a:t> </a:t>
            </a:r>
            <a:r>
              <a:rPr lang="en-US" dirty="0" err="1">
                <a:solidFill>
                  <a:srgbClr val="406F70"/>
                </a:solidFill>
              </a:rPr>
              <a:t>uporabo</a:t>
            </a:r>
            <a:r>
              <a:rPr lang="en-US" dirty="0">
                <a:solidFill>
                  <a:srgbClr val="406F70"/>
                </a:solidFill>
              </a:rPr>
              <a:t> v </a:t>
            </a:r>
            <a:r>
              <a:rPr lang="en-US" dirty="0" err="1">
                <a:solidFill>
                  <a:srgbClr val="406F70"/>
                </a:solidFill>
              </a:rPr>
              <a:t>vaši</a:t>
            </a:r>
            <a:r>
              <a:rPr lang="en-US" dirty="0">
                <a:solidFill>
                  <a:srgbClr val="406F70"/>
                </a:solidFill>
              </a:rPr>
              <a:t> </a:t>
            </a:r>
            <a:r>
              <a:rPr lang="en-US" dirty="0" err="1">
                <a:solidFill>
                  <a:srgbClr val="406F70"/>
                </a:solidFill>
              </a:rPr>
              <a:t>restavraciji</a:t>
            </a:r>
            <a:r>
              <a:rPr lang="en-US" dirty="0">
                <a:solidFill>
                  <a:srgbClr val="406F70"/>
                </a:solidFill>
              </a:rPr>
              <a:t>:</a:t>
            </a:r>
          </a:p>
          <a:p>
            <a:pPr marL="342900" indent="-342900" algn="just">
              <a:buFont typeface="Arial" panose="020B0604020202020204" pitchFamily="34" charset="0"/>
              <a:buChar char="•"/>
            </a:pPr>
            <a:r>
              <a:rPr lang="sl-SI" dirty="0">
                <a:solidFill>
                  <a:srgbClr val="406F70"/>
                </a:solidFill>
              </a:rPr>
              <a:t>p</a:t>
            </a:r>
            <a:r>
              <a:rPr lang="en-US" dirty="0" err="1">
                <a:solidFill>
                  <a:srgbClr val="406F70"/>
                </a:solidFill>
              </a:rPr>
              <a:t>oskusite</a:t>
            </a:r>
            <a:r>
              <a:rPr lang="en-US" dirty="0">
                <a:solidFill>
                  <a:srgbClr val="406F70"/>
                </a:solidFill>
              </a:rPr>
              <a:t> </a:t>
            </a:r>
            <a:r>
              <a:rPr lang="en-US" dirty="0" err="1">
                <a:solidFill>
                  <a:srgbClr val="406F70"/>
                </a:solidFill>
              </a:rPr>
              <a:t>zamenjati</a:t>
            </a:r>
            <a:r>
              <a:rPr lang="en-US" dirty="0">
                <a:solidFill>
                  <a:srgbClr val="406F70"/>
                </a:solidFill>
              </a:rPr>
              <a:t> </a:t>
            </a:r>
            <a:r>
              <a:rPr lang="en-US" dirty="0" err="1">
                <a:solidFill>
                  <a:srgbClr val="406F70"/>
                </a:solidFill>
              </a:rPr>
              <a:t>folijo</a:t>
            </a:r>
            <a:r>
              <a:rPr lang="en-US" dirty="0">
                <a:solidFill>
                  <a:srgbClr val="406F70"/>
                </a:solidFill>
              </a:rPr>
              <a:t> za </a:t>
            </a:r>
            <a:r>
              <a:rPr lang="en-US" dirty="0" err="1">
                <a:solidFill>
                  <a:srgbClr val="406F70"/>
                </a:solidFill>
              </a:rPr>
              <a:t>živila</a:t>
            </a:r>
            <a:r>
              <a:rPr lang="en-US" dirty="0">
                <a:solidFill>
                  <a:srgbClr val="406F70"/>
                </a:solidFill>
              </a:rPr>
              <a:t> s </a:t>
            </a:r>
            <a:r>
              <a:rPr lang="en-US" dirty="0" err="1">
                <a:solidFill>
                  <a:srgbClr val="406F70"/>
                </a:solidFill>
              </a:rPr>
              <a:t>škatlicami</a:t>
            </a:r>
            <a:r>
              <a:rPr lang="en-US" dirty="0">
                <a:solidFill>
                  <a:srgbClr val="406F70"/>
                </a:solidFill>
              </a:rPr>
              <a:t> za </a:t>
            </a:r>
            <a:r>
              <a:rPr lang="en-US" dirty="0" err="1">
                <a:solidFill>
                  <a:srgbClr val="406F70"/>
                </a:solidFill>
              </a:rPr>
              <a:t>večkratno</a:t>
            </a:r>
            <a:r>
              <a:rPr lang="en-US" dirty="0">
                <a:solidFill>
                  <a:srgbClr val="406F70"/>
                </a:solidFill>
              </a:rPr>
              <a:t> </a:t>
            </a:r>
            <a:r>
              <a:rPr lang="en-US" dirty="0" err="1">
                <a:solidFill>
                  <a:srgbClr val="406F70"/>
                </a:solidFill>
              </a:rPr>
              <a:t>uporabo</a:t>
            </a:r>
            <a:r>
              <a:rPr lang="sl-SI" dirty="0">
                <a:solidFill>
                  <a:srgbClr val="406F70"/>
                </a:solidFill>
              </a:rPr>
              <a:t>,</a:t>
            </a:r>
            <a:endParaRPr lang="en-US" dirty="0">
              <a:solidFill>
                <a:srgbClr val="406F70"/>
              </a:solidFill>
            </a:endParaRPr>
          </a:p>
          <a:p>
            <a:pPr marL="342900" indent="-342900" algn="just">
              <a:buFont typeface="Arial" panose="020B0604020202020204" pitchFamily="34" charset="0"/>
              <a:buChar char="•"/>
            </a:pPr>
            <a:r>
              <a:rPr lang="en-US" dirty="0" err="1">
                <a:solidFill>
                  <a:srgbClr val="406F70"/>
                </a:solidFill>
              </a:rPr>
              <a:t>uvedite</a:t>
            </a:r>
            <a:r>
              <a:rPr lang="en-US" dirty="0">
                <a:solidFill>
                  <a:srgbClr val="406F70"/>
                </a:solidFill>
              </a:rPr>
              <a:t> </a:t>
            </a:r>
            <a:r>
              <a:rPr lang="en-US" dirty="0" err="1">
                <a:solidFill>
                  <a:srgbClr val="406F70"/>
                </a:solidFill>
              </a:rPr>
              <a:t>majhno</a:t>
            </a:r>
            <a:r>
              <a:rPr lang="en-US" dirty="0">
                <a:solidFill>
                  <a:srgbClr val="406F70"/>
                </a:solidFill>
              </a:rPr>
              <a:t> </a:t>
            </a:r>
            <a:r>
              <a:rPr lang="en-US" dirty="0" err="1">
                <a:solidFill>
                  <a:srgbClr val="406F70"/>
                </a:solidFill>
              </a:rPr>
              <a:t>pristojbino</a:t>
            </a:r>
            <a:r>
              <a:rPr lang="en-US" dirty="0">
                <a:solidFill>
                  <a:srgbClr val="406F70"/>
                </a:solidFill>
              </a:rPr>
              <a:t> za </a:t>
            </a:r>
            <a:r>
              <a:rPr lang="en-US" dirty="0" err="1">
                <a:solidFill>
                  <a:srgbClr val="406F70"/>
                </a:solidFill>
              </a:rPr>
              <a:t>embalažo</a:t>
            </a:r>
            <a:r>
              <a:rPr lang="en-US" dirty="0">
                <a:solidFill>
                  <a:srgbClr val="406F70"/>
                </a:solidFill>
              </a:rPr>
              <a:t> za </a:t>
            </a:r>
            <a:r>
              <a:rPr lang="en-US" dirty="0" err="1">
                <a:solidFill>
                  <a:srgbClr val="406F70"/>
                </a:solidFill>
              </a:rPr>
              <a:t>enkratno</a:t>
            </a:r>
            <a:r>
              <a:rPr lang="en-US" dirty="0">
                <a:solidFill>
                  <a:srgbClr val="406F70"/>
                </a:solidFill>
              </a:rPr>
              <a:t> </a:t>
            </a:r>
            <a:r>
              <a:rPr lang="en-US" dirty="0" err="1">
                <a:solidFill>
                  <a:srgbClr val="406F70"/>
                </a:solidFill>
              </a:rPr>
              <a:t>uporabo</a:t>
            </a:r>
            <a:r>
              <a:rPr lang="en-US" dirty="0">
                <a:solidFill>
                  <a:srgbClr val="406F70"/>
                </a:solidFill>
              </a:rPr>
              <a:t> </a:t>
            </a:r>
            <a:r>
              <a:rPr lang="en-US" dirty="0" err="1">
                <a:solidFill>
                  <a:srgbClr val="406F70"/>
                </a:solidFill>
              </a:rPr>
              <a:t>pri</a:t>
            </a:r>
            <a:r>
              <a:rPr lang="en-US" dirty="0">
                <a:solidFill>
                  <a:srgbClr val="406F70"/>
                </a:solidFill>
              </a:rPr>
              <a:t> </a:t>
            </a:r>
            <a:r>
              <a:rPr lang="en-US" dirty="0" err="1">
                <a:solidFill>
                  <a:srgbClr val="406F70"/>
                </a:solidFill>
              </a:rPr>
              <a:t>izdelkih</a:t>
            </a:r>
            <a:r>
              <a:rPr lang="en-US" dirty="0">
                <a:solidFill>
                  <a:srgbClr val="406F70"/>
                </a:solidFill>
              </a:rPr>
              <a:t> za s </a:t>
            </a:r>
            <a:r>
              <a:rPr lang="en-US" dirty="0" err="1">
                <a:solidFill>
                  <a:srgbClr val="406F70"/>
                </a:solidFill>
              </a:rPr>
              <a:t>seboj</a:t>
            </a:r>
            <a:r>
              <a:rPr lang="sl-SI" dirty="0">
                <a:solidFill>
                  <a:srgbClr val="406F70"/>
                </a:solidFill>
              </a:rPr>
              <a:t>,</a:t>
            </a:r>
            <a:endParaRPr lang="en-US" dirty="0">
              <a:solidFill>
                <a:srgbClr val="406F70"/>
              </a:solidFill>
            </a:endParaRPr>
          </a:p>
          <a:p>
            <a:pPr marL="342900" indent="-342900" algn="just">
              <a:buFont typeface="Arial" panose="020B0604020202020204" pitchFamily="34" charset="0"/>
              <a:buChar char="•"/>
            </a:pPr>
            <a:r>
              <a:rPr lang="sl-SI" dirty="0">
                <a:solidFill>
                  <a:srgbClr val="406F70"/>
                </a:solidFill>
              </a:rPr>
              <a:t>s</a:t>
            </a:r>
            <a:r>
              <a:rPr lang="en-US" dirty="0" err="1">
                <a:solidFill>
                  <a:srgbClr val="406F70"/>
                </a:solidFill>
              </a:rPr>
              <a:t>podbujaj</a:t>
            </a:r>
            <a:r>
              <a:rPr lang="sl-SI" dirty="0">
                <a:solidFill>
                  <a:srgbClr val="406F70"/>
                </a:solidFill>
              </a:rPr>
              <a:t>te goste</a:t>
            </a:r>
            <a:r>
              <a:rPr lang="en-US" dirty="0">
                <a:solidFill>
                  <a:srgbClr val="406F70"/>
                </a:solidFill>
              </a:rPr>
              <a:t> k </a:t>
            </a:r>
            <a:r>
              <a:rPr lang="en-US" dirty="0" err="1">
                <a:solidFill>
                  <a:srgbClr val="406F70"/>
                </a:solidFill>
              </a:rPr>
              <a:t>uporabi</a:t>
            </a:r>
            <a:r>
              <a:rPr lang="en-US" dirty="0">
                <a:solidFill>
                  <a:srgbClr val="406F70"/>
                </a:solidFill>
              </a:rPr>
              <a:t> </a:t>
            </a:r>
            <a:r>
              <a:rPr lang="en-US" dirty="0" err="1">
                <a:solidFill>
                  <a:srgbClr val="406F70"/>
                </a:solidFill>
              </a:rPr>
              <a:t>embalaže</a:t>
            </a:r>
            <a:r>
              <a:rPr lang="en-US" dirty="0">
                <a:solidFill>
                  <a:srgbClr val="406F70"/>
                </a:solidFill>
              </a:rPr>
              <a:t> za </a:t>
            </a:r>
            <a:r>
              <a:rPr lang="en-US" dirty="0" err="1">
                <a:solidFill>
                  <a:srgbClr val="406F70"/>
                </a:solidFill>
              </a:rPr>
              <a:t>večkratno</a:t>
            </a:r>
            <a:r>
              <a:rPr lang="en-US" dirty="0">
                <a:solidFill>
                  <a:srgbClr val="406F70"/>
                </a:solidFill>
              </a:rPr>
              <a:t> </a:t>
            </a:r>
            <a:r>
              <a:rPr lang="en-US" dirty="0" err="1">
                <a:solidFill>
                  <a:srgbClr val="406F70"/>
                </a:solidFill>
              </a:rPr>
              <a:t>uporabo</a:t>
            </a:r>
            <a:r>
              <a:rPr lang="en-US" dirty="0">
                <a:solidFill>
                  <a:srgbClr val="406F70"/>
                </a:solidFill>
              </a:rPr>
              <a:t> </a:t>
            </a:r>
            <a:r>
              <a:rPr lang="en-US" dirty="0" err="1">
                <a:solidFill>
                  <a:srgbClr val="406F70"/>
                </a:solidFill>
              </a:rPr>
              <a:t>ter</a:t>
            </a:r>
            <a:r>
              <a:rPr lang="en-US" dirty="0">
                <a:solidFill>
                  <a:srgbClr val="406F70"/>
                </a:solidFill>
              </a:rPr>
              <a:t> </a:t>
            </a:r>
            <a:r>
              <a:rPr lang="en-US" dirty="0" err="1">
                <a:solidFill>
                  <a:srgbClr val="406F70"/>
                </a:solidFill>
              </a:rPr>
              <a:t>prinašanju</a:t>
            </a:r>
            <a:r>
              <a:rPr lang="en-US" dirty="0">
                <a:solidFill>
                  <a:srgbClr val="406F70"/>
                </a:solidFill>
              </a:rPr>
              <a:t> </a:t>
            </a:r>
            <a:r>
              <a:rPr lang="en-US" dirty="0" err="1">
                <a:solidFill>
                  <a:srgbClr val="406F70"/>
                </a:solidFill>
              </a:rPr>
              <a:t>lastnih</a:t>
            </a:r>
            <a:r>
              <a:rPr lang="en-US" dirty="0">
                <a:solidFill>
                  <a:srgbClr val="406F70"/>
                </a:solidFill>
              </a:rPr>
              <a:t> </a:t>
            </a:r>
            <a:r>
              <a:rPr lang="en-US" dirty="0" err="1">
                <a:solidFill>
                  <a:srgbClr val="406F70"/>
                </a:solidFill>
              </a:rPr>
              <a:t>posod</a:t>
            </a:r>
            <a:r>
              <a:rPr lang="en-US" dirty="0">
                <a:solidFill>
                  <a:srgbClr val="406F70"/>
                </a:solidFill>
              </a:rPr>
              <a:t> in </a:t>
            </a:r>
            <a:r>
              <a:rPr lang="en-US" dirty="0" err="1">
                <a:solidFill>
                  <a:srgbClr val="406F70"/>
                </a:solidFill>
              </a:rPr>
              <a:t>skodelic</a:t>
            </a:r>
            <a:r>
              <a:rPr lang="en-US" dirty="0">
                <a:solidFill>
                  <a:srgbClr val="406F70"/>
                </a:solidFill>
              </a:rPr>
              <a:t>.</a:t>
            </a:r>
            <a:endParaRPr lang="sl-SI" dirty="0">
              <a:solidFill>
                <a:srgbClr val="406F70"/>
              </a:solidFill>
            </a:endParaRPr>
          </a:p>
          <a:p>
            <a:endParaRPr lang="en-IE" dirty="0"/>
          </a:p>
        </p:txBody>
      </p:sp>
      <p:pic>
        <p:nvPicPr>
          <p:cNvPr id="6" name="Picture Placeholder 5" descr="Chart, funnel chart&#10;&#10;Description automatically generated">
            <a:extLst>
              <a:ext uri="{FF2B5EF4-FFF2-40B4-BE49-F238E27FC236}">
                <a16:creationId xmlns:a16="http://schemas.microsoft.com/office/drawing/2014/main" id="{543BAE22-27AF-475C-9953-E2EB8723F996}"/>
              </a:ext>
            </a:extLst>
          </p:cNvPr>
          <p:cNvPicPr>
            <a:picLocks noGrp="1" noChangeAspect="1"/>
          </p:cNvPicPr>
          <p:nvPr>
            <p:ph type="pic" sz="quarter" idx="18"/>
          </p:nvPr>
        </p:nvPicPr>
        <p:blipFill rotWithShape="1">
          <a:blip r:embed="rId2" cstate="screen">
            <a:extLst>
              <a:ext uri="{28A0092B-C50C-407E-A947-70E740481C1C}">
                <a14:useLocalDpi xmlns:a14="http://schemas.microsoft.com/office/drawing/2010/main"/>
              </a:ext>
            </a:extLst>
          </a:blip>
          <a:srcRect l="19801" t="19853" r="-10065" b="-19853"/>
          <a:stretch/>
        </p:blipFill>
        <p:spPr>
          <a:xfrm>
            <a:off x="0" y="-14989"/>
            <a:ext cx="5651292" cy="6261962"/>
          </a:xfrm>
        </p:spPr>
      </p:pic>
    </p:spTree>
    <p:extLst>
      <p:ext uri="{BB962C8B-B14F-4D97-AF65-F5344CB8AC3E}">
        <p14:creationId xmlns:p14="http://schemas.microsoft.com/office/powerpoint/2010/main" val="4136141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88F7978-F56F-4385-A4D3-E5A1F9B5C7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60629" y="236305"/>
            <a:ext cx="7506556" cy="6005245"/>
          </a:xfrm>
          <a:prstGeom prst="rect">
            <a:avLst/>
          </a:prstGeom>
          <a:ln>
            <a:noFill/>
          </a:ln>
          <a:effectLst>
            <a:softEdge rad="112500"/>
          </a:effectLst>
        </p:spPr>
      </p:pic>
    </p:spTree>
    <p:extLst>
      <p:ext uri="{BB962C8B-B14F-4D97-AF65-F5344CB8AC3E}">
        <p14:creationId xmlns:p14="http://schemas.microsoft.com/office/powerpoint/2010/main" val="3731261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6A74CB-8E1E-418A-8CAF-205E016D725E}"/>
              </a:ext>
            </a:extLst>
          </p:cNvPr>
          <p:cNvSpPr>
            <a:spLocks noGrp="1"/>
          </p:cNvSpPr>
          <p:nvPr>
            <p:ph type="body" sz="quarter" idx="20"/>
          </p:nvPr>
        </p:nvSpPr>
        <p:spPr>
          <a:xfrm>
            <a:off x="779057" y="2784421"/>
            <a:ext cx="10968810" cy="3235706"/>
          </a:xfrm>
        </p:spPr>
        <p:txBody>
          <a:bodyPr/>
          <a:lstStyle/>
          <a:p>
            <a:r>
              <a:rPr lang="en-US" dirty="0"/>
              <a:t>Ta </a:t>
            </a:r>
            <a:r>
              <a:rPr lang="en-US" dirty="0" err="1"/>
              <a:t>irska</a:t>
            </a:r>
            <a:r>
              <a:rPr lang="en-US" dirty="0"/>
              <a:t> </a:t>
            </a:r>
            <a:r>
              <a:rPr lang="en-US" dirty="0" err="1"/>
              <a:t>kavarna</a:t>
            </a:r>
            <a:r>
              <a:rPr lang="en-US" dirty="0"/>
              <a:t> je </a:t>
            </a:r>
            <a:r>
              <a:rPr lang="en-US" dirty="0" err="1"/>
              <a:t>odličen</a:t>
            </a:r>
            <a:r>
              <a:rPr lang="en-US" dirty="0"/>
              <a:t> primer </a:t>
            </a:r>
            <a:r>
              <a:rPr lang="en-US" dirty="0" err="1"/>
              <a:t>podjetja</a:t>
            </a:r>
            <a:r>
              <a:rPr lang="en-US" dirty="0"/>
              <a:t>, ki se </a:t>
            </a:r>
            <a:r>
              <a:rPr lang="en-US" dirty="0" err="1"/>
              <a:t>izogiba</a:t>
            </a:r>
            <a:r>
              <a:rPr lang="en-US" dirty="0"/>
              <a:t> </a:t>
            </a:r>
            <a:r>
              <a:rPr lang="en-US" dirty="0" err="1"/>
              <a:t>embalaži</a:t>
            </a:r>
            <a:r>
              <a:rPr lang="en-US" dirty="0"/>
              <a:t> za </a:t>
            </a:r>
            <a:r>
              <a:rPr lang="en-US" dirty="0" err="1"/>
              <a:t>živila</a:t>
            </a:r>
            <a:r>
              <a:rPr lang="en-US" dirty="0"/>
              <a:t> in je </a:t>
            </a:r>
            <a:r>
              <a:rPr lang="en-US" dirty="0" err="1"/>
              <a:t>okoljsko</a:t>
            </a:r>
            <a:r>
              <a:rPr lang="en-US" dirty="0"/>
              <a:t> </a:t>
            </a:r>
            <a:r>
              <a:rPr lang="en-US" dirty="0" err="1"/>
              <a:t>ozaveščeno</a:t>
            </a:r>
            <a:r>
              <a:rPr lang="en-US" dirty="0"/>
              <a:t>. </a:t>
            </a:r>
            <a:r>
              <a:rPr lang="en-US" dirty="0" err="1"/>
              <a:t>Lastnica</a:t>
            </a:r>
            <a:r>
              <a:rPr lang="en-US" dirty="0"/>
              <a:t> Fiona </a:t>
            </a:r>
            <a:r>
              <a:rPr lang="sl-SI" dirty="0"/>
              <a:t>je s svojo </a:t>
            </a:r>
            <a:r>
              <a:rPr lang="en-US" dirty="0" err="1"/>
              <a:t>vegansk</a:t>
            </a:r>
            <a:r>
              <a:rPr lang="sl-SI" dirty="0"/>
              <a:t>o</a:t>
            </a:r>
            <a:r>
              <a:rPr lang="en-US" dirty="0"/>
              <a:t> </a:t>
            </a:r>
            <a:r>
              <a:rPr lang="en-US" dirty="0" err="1"/>
              <a:t>kavarn</a:t>
            </a:r>
            <a:r>
              <a:rPr lang="sl-SI" dirty="0"/>
              <a:t>o</a:t>
            </a:r>
            <a:r>
              <a:rPr lang="en-US" dirty="0"/>
              <a:t> </a:t>
            </a:r>
            <a:r>
              <a:rPr lang="sl-SI" dirty="0"/>
              <a:t>v </a:t>
            </a:r>
            <a:r>
              <a:rPr lang="en-US" dirty="0" err="1"/>
              <a:t>vseh</a:t>
            </a:r>
            <a:r>
              <a:rPr lang="en-US" dirty="0"/>
              <a:t> </a:t>
            </a:r>
            <a:r>
              <a:rPr lang="en-US" dirty="0" err="1"/>
              <a:t>vidikih</a:t>
            </a:r>
            <a:r>
              <a:rPr lang="en-US" dirty="0"/>
              <a:t> </a:t>
            </a:r>
            <a:r>
              <a:rPr lang="en-US" dirty="0" err="1"/>
              <a:t>poslovanja</a:t>
            </a:r>
            <a:r>
              <a:rPr lang="en-US" dirty="0"/>
              <a:t> </a:t>
            </a:r>
            <a:r>
              <a:rPr lang="en-US" dirty="0" err="1"/>
              <a:t>okolju</a:t>
            </a:r>
            <a:r>
              <a:rPr lang="en-US" dirty="0"/>
              <a:t> </a:t>
            </a:r>
            <a:r>
              <a:rPr lang="en-US" dirty="0" err="1"/>
              <a:t>prijazna</a:t>
            </a:r>
            <a:r>
              <a:rPr lang="en-US" dirty="0"/>
              <a:t> in </a:t>
            </a:r>
            <a:r>
              <a:rPr lang="en-US" dirty="0" err="1"/>
              <a:t>trajnostna</a:t>
            </a:r>
            <a:r>
              <a:rPr lang="en-US" dirty="0"/>
              <a:t>. Od </a:t>
            </a:r>
            <a:r>
              <a:rPr lang="en-US" dirty="0" err="1"/>
              <a:t>lokalnega</a:t>
            </a:r>
            <a:r>
              <a:rPr lang="en-US" dirty="0"/>
              <a:t> </a:t>
            </a:r>
            <a:r>
              <a:rPr lang="en-US" dirty="0" err="1"/>
              <a:t>pridobivanja</a:t>
            </a:r>
            <a:r>
              <a:rPr lang="en-US" dirty="0"/>
              <a:t> </a:t>
            </a:r>
            <a:r>
              <a:rPr lang="en-US" dirty="0" err="1"/>
              <a:t>pridelkov</a:t>
            </a:r>
            <a:r>
              <a:rPr lang="en-US" dirty="0"/>
              <a:t>, s </a:t>
            </a:r>
            <a:r>
              <a:rPr lang="en-US" dirty="0" err="1"/>
              <a:t>čimer</a:t>
            </a:r>
            <a:r>
              <a:rPr lang="en-US" dirty="0"/>
              <a:t> </a:t>
            </a:r>
            <a:r>
              <a:rPr lang="en-US" dirty="0" err="1"/>
              <a:t>zmanjšuje</a:t>
            </a:r>
            <a:r>
              <a:rPr lang="en-US" dirty="0"/>
              <a:t> </a:t>
            </a:r>
            <a:r>
              <a:rPr lang="en-US" dirty="0" err="1"/>
              <a:t>svoj</a:t>
            </a:r>
            <a:r>
              <a:rPr lang="en-US" dirty="0"/>
              <a:t> </a:t>
            </a:r>
            <a:r>
              <a:rPr lang="en-US" dirty="0" err="1"/>
              <a:t>ogljični</a:t>
            </a:r>
            <a:r>
              <a:rPr lang="en-US" dirty="0"/>
              <a:t> </a:t>
            </a:r>
            <a:r>
              <a:rPr lang="en-US" dirty="0" err="1"/>
              <a:t>odtis</a:t>
            </a:r>
            <a:r>
              <a:rPr lang="en-US" dirty="0"/>
              <a:t>, in </a:t>
            </a:r>
            <a:r>
              <a:rPr lang="en-US" dirty="0" err="1"/>
              <a:t>zavedanja</a:t>
            </a:r>
            <a:r>
              <a:rPr lang="en-US" dirty="0"/>
              <a:t>, da so </a:t>
            </a:r>
            <a:r>
              <a:rPr lang="en-US" dirty="0" err="1"/>
              <a:t>pridelki</a:t>
            </a:r>
            <a:r>
              <a:rPr lang="en-US" dirty="0"/>
              <a:t> </a:t>
            </a:r>
            <a:r>
              <a:rPr lang="en-US" dirty="0" err="1"/>
              <a:t>pridelani</a:t>
            </a:r>
            <a:r>
              <a:rPr lang="en-US" dirty="0"/>
              <a:t> na </a:t>
            </a:r>
            <a:r>
              <a:rPr lang="en-US" dirty="0" err="1"/>
              <a:t>etičen</a:t>
            </a:r>
            <a:r>
              <a:rPr lang="en-US" dirty="0"/>
              <a:t> in </a:t>
            </a:r>
            <a:r>
              <a:rPr lang="en-US" dirty="0" err="1"/>
              <a:t>okolju</a:t>
            </a:r>
            <a:r>
              <a:rPr lang="en-US" dirty="0"/>
              <a:t> </a:t>
            </a:r>
            <a:r>
              <a:rPr lang="en-US" dirty="0" err="1"/>
              <a:t>prijazen</a:t>
            </a:r>
            <a:r>
              <a:rPr lang="en-US" dirty="0"/>
              <a:t> </a:t>
            </a:r>
            <a:r>
              <a:rPr lang="en-US" dirty="0" err="1"/>
              <a:t>način</a:t>
            </a:r>
            <a:r>
              <a:rPr lang="en-US" dirty="0"/>
              <a:t>, do </a:t>
            </a:r>
            <a:r>
              <a:rPr lang="en-US" dirty="0" err="1"/>
              <a:t>upravljanja</a:t>
            </a:r>
            <a:r>
              <a:rPr lang="en-US" dirty="0"/>
              <a:t> </a:t>
            </a:r>
            <a:r>
              <a:rPr lang="en-US" dirty="0" err="1"/>
              <a:t>kavarne</a:t>
            </a:r>
            <a:r>
              <a:rPr lang="en-US" dirty="0"/>
              <a:t> </a:t>
            </a:r>
            <a:r>
              <a:rPr lang="en-US" dirty="0" err="1"/>
              <a:t>brez</a:t>
            </a:r>
            <a:r>
              <a:rPr lang="en-US" dirty="0"/>
              <a:t> </a:t>
            </a:r>
            <a:r>
              <a:rPr lang="en-US" dirty="0" err="1"/>
              <a:t>odpadkov</a:t>
            </a:r>
            <a:r>
              <a:rPr lang="en-US" dirty="0"/>
              <a:t>. </a:t>
            </a:r>
            <a:r>
              <a:rPr lang="sl-SI" b="1" dirty="0"/>
              <a:t>Z </a:t>
            </a:r>
            <a:r>
              <a:rPr lang="en-US" b="1" dirty="0" err="1"/>
              <a:t>odpravo</a:t>
            </a:r>
            <a:r>
              <a:rPr lang="en-US" b="1" dirty="0"/>
              <a:t> </a:t>
            </a:r>
            <a:r>
              <a:rPr lang="en-US" b="1" dirty="0" err="1"/>
              <a:t>uporabe</a:t>
            </a:r>
            <a:r>
              <a:rPr lang="en-US" b="1" dirty="0"/>
              <a:t> </a:t>
            </a:r>
            <a:r>
              <a:rPr lang="en-US" b="1" dirty="0" err="1"/>
              <a:t>skodelic</a:t>
            </a:r>
            <a:r>
              <a:rPr lang="en-US" b="1" dirty="0"/>
              <a:t> za </a:t>
            </a:r>
            <a:r>
              <a:rPr lang="en-US" b="1" dirty="0" err="1"/>
              <a:t>enkratno</a:t>
            </a:r>
            <a:r>
              <a:rPr lang="en-US" b="1" dirty="0"/>
              <a:t> </a:t>
            </a:r>
            <a:r>
              <a:rPr lang="en-US" b="1" dirty="0" err="1"/>
              <a:t>uporabo</a:t>
            </a:r>
            <a:r>
              <a:rPr lang="en-US" b="1" dirty="0"/>
              <a:t> je </a:t>
            </a:r>
            <a:r>
              <a:rPr lang="en-US" b="1" dirty="0" err="1"/>
              <a:t>njeno</a:t>
            </a:r>
            <a:r>
              <a:rPr lang="en-US" b="1" dirty="0"/>
              <a:t> </a:t>
            </a:r>
            <a:r>
              <a:rPr lang="en-US" b="1" dirty="0" err="1"/>
              <a:t>poslovanje</a:t>
            </a:r>
            <a:r>
              <a:rPr lang="en-US" b="1" dirty="0"/>
              <a:t> </a:t>
            </a:r>
            <a:r>
              <a:rPr lang="en-US" b="1" dirty="0" err="1"/>
              <a:t>bolj</a:t>
            </a:r>
            <a:r>
              <a:rPr lang="en-US" b="1" dirty="0"/>
              <a:t> </a:t>
            </a:r>
            <a:r>
              <a:rPr lang="en-US" b="1" dirty="0" err="1"/>
              <a:t>zeleno</a:t>
            </a:r>
            <a:r>
              <a:rPr lang="en-US" dirty="0"/>
              <a:t>. </a:t>
            </a:r>
            <a:r>
              <a:rPr lang="en-US" dirty="0" err="1"/>
              <a:t>Njen</a:t>
            </a:r>
            <a:r>
              <a:rPr lang="en-US" dirty="0"/>
              <a:t> </a:t>
            </a:r>
            <a:r>
              <a:rPr lang="en-US" dirty="0" err="1"/>
              <a:t>jedilnik</a:t>
            </a:r>
            <a:r>
              <a:rPr lang="en-US" dirty="0"/>
              <a:t> je </a:t>
            </a:r>
            <a:r>
              <a:rPr lang="en-US" dirty="0" err="1"/>
              <a:t>veganski</a:t>
            </a:r>
            <a:r>
              <a:rPr lang="en-US" dirty="0"/>
              <a:t> in </a:t>
            </a:r>
            <a:r>
              <a:rPr lang="en-US" dirty="0" err="1"/>
              <a:t>spodbuja</a:t>
            </a:r>
            <a:r>
              <a:rPr lang="en-US" dirty="0"/>
              <a:t> </a:t>
            </a:r>
            <a:r>
              <a:rPr lang="en-US" dirty="0" err="1"/>
              <a:t>manj</a:t>
            </a:r>
            <a:r>
              <a:rPr lang="en-US" dirty="0"/>
              <a:t> </a:t>
            </a:r>
            <a:r>
              <a:rPr lang="en-US" dirty="0" err="1"/>
              <a:t>ogljično</a:t>
            </a:r>
            <a:r>
              <a:rPr lang="en-US" dirty="0"/>
              <a:t> </a:t>
            </a:r>
            <a:r>
              <a:rPr lang="en-US" dirty="0" err="1"/>
              <a:t>prehrano</a:t>
            </a:r>
            <a:r>
              <a:rPr lang="en-US" dirty="0"/>
              <a:t> </a:t>
            </a:r>
            <a:r>
              <a:rPr lang="en-US" dirty="0" err="1"/>
              <a:t>ter</a:t>
            </a:r>
            <a:r>
              <a:rPr lang="en-US" dirty="0"/>
              <a:t> </a:t>
            </a:r>
            <a:r>
              <a:rPr lang="en-US" dirty="0" err="1"/>
              <a:t>bolj</a:t>
            </a:r>
            <a:r>
              <a:rPr lang="en-US" dirty="0"/>
              <a:t> </a:t>
            </a:r>
            <a:r>
              <a:rPr lang="en-US" dirty="0" err="1"/>
              <a:t>zdrav</a:t>
            </a:r>
            <a:r>
              <a:rPr lang="en-US" dirty="0"/>
              <a:t> </a:t>
            </a:r>
            <a:r>
              <a:rPr lang="en-US" dirty="0" err="1"/>
              <a:t>način</a:t>
            </a:r>
            <a:r>
              <a:rPr lang="en-US" dirty="0"/>
              <a:t> </a:t>
            </a:r>
            <a:r>
              <a:rPr lang="en-US" dirty="0" err="1"/>
              <a:t>življenja</a:t>
            </a:r>
            <a:r>
              <a:rPr lang="en-US" dirty="0"/>
              <a:t> </a:t>
            </a:r>
            <a:r>
              <a:rPr lang="en-US" dirty="0" err="1"/>
              <a:t>prebivalcev</a:t>
            </a:r>
            <a:r>
              <a:rPr lang="en-US" dirty="0"/>
              <a:t> in </a:t>
            </a:r>
            <a:r>
              <a:rPr lang="en-US" dirty="0" err="1"/>
              <a:t>obiskovalcev</a:t>
            </a:r>
            <a:r>
              <a:rPr lang="en-US" dirty="0"/>
              <a:t> </a:t>
            </a:r>
            <a:r>
              <a:rPr lang="en-US" dirty="0" err="1"/>
              <a:t>območja</a:t>
            </a:r>
            <a:r>
              <a:rPr lang="en-US" dirty="0"/>
              <a:t>.</a:t>
            </a:r>
            <a:r>
              <a:rPr lang="sl-SI" dirty="0"/>
              <a:t> </a:t>
            </a:r>
          </a:p>
          <a:p>
            <a:endParaRPr lang="sl-SI" dirty="0"/>
          </a:p>
          <a:p>
            <a:r>
              <a:rPr lang="sl-SI" sz="1800" b="1" dirty="0">
                <a:solidFill>
                  <a:srgbClr val="085156"/>
                </a:solidFill>
                <a:highlight>
                  <a:srgbClr val="F5C05B"/>
                </a:highlight>
              </a:rPr>
              <a:t>OBIŠČI</a:t>
            </a:r>
            <a:r>
              <a:rPr lang="en-IE" sz="1800" b="1" dirty="0">
                <a:solidFill>
                  <a:srgbClr val="085156"/>
                </a:solidFill>
              </a:rPr>
              <a:t>  </a:t>
            </a:r>
            <a:r>
              <a:rPr lang="en-IE" sz="1800" b="1" dirty="0">
                <a:solidFill>
                  <a:srgbClr val="085156"/>
                </a:solidFill>
                <a:hlinkClick r:id="rId2"/>
              </a:rPr>
              <a:t>https://www.foodinnovation.how/wp-content/uploads/2021/08/94-Simply-Green.pdf</a:t>
            </a:r>
            <a:endParaRPr lang="en-IE" sz="1600" b="1" dirty="0">
              <a:solidFill>
                <a:srgbClr val="085156"/>
              </a:solidFill>
            </a:endParaRPr>
          </a:p>
          <a:p>
            <a:endParaRPr lang="en-IE" sz="1800" b="1" dirty="0">
              <a:solidFill>
                <a:srgbClr val="085156"/>
              </a:solidFill>
              <a:highlight>
                <a:srgbClr val="F5C05B"/>
              </a:highlight>
            </a:endParaRPr>
          </a:p>
        </p:txBody>
      </p:sp>
      <p:pic>
        <p:nvPicPr>
          <p:cNvPr id="5" name="Picture 4">
            <a:extLst>
              <a:ext uri="{FF2B5EF4-FFF2-40B4-BE49-F238E27FC236}">
                <a16:creationId xmlns:a16="http://schemas.microsoft.com/office/drawing/2014/main" id="{C880B8F7-A616-48D9-B12B-8D97962239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3925"/>
            <a:ext cx="7561385" cy="2201802"/>
          </a:xfrm>
          <a:prstGeom prst="rect">
            <a:avLst/>
          </a:prstGeom>
        </p:spPr>
      </p:pic>
      <p:sp>
        <p:nvSpPr>
          <p:cNvPr id="6" name="TextBox 5">
            <a:extLst>
              <a:ext uri="{FF2B5EF4-FFF2-40B4-BE49-F238E27FC236}">
                <a16:creationId xmlns:a16="http://schemas.microsoft.com/office/drawing/2014/main" id="{576C9240-B11F-45F2-AC26-C98CF67490C6}"/>
              </a:ext>
            </a:extLst>
          </p:cNvPr>
          <p:cNvSpPr txBox="1"/>
          <p:nvPr/>
        </p:nvSpPr>
        <p:spPr>
          <a:xfrm>
            <a:off x="7822740" y="420683"/>
            <a:ext cx="3093327" cy="400110"/>
          </a:xfrm>
          <a:prstGeom prst="rect">
            <a:avLst/>
          </a:prstGeom>
          <a:solidFill>
            <a:srgbClr val="F5C05B"/>
          </a:solidFill>
        </p:spPr>
        <p:txBody>
          <a:bodyPr wrap="square" rtlCol="0">
            <a:spAutoFit/>
          </a:bodyPr>
          <a:lstStyle/>
          <a:p>
            <a:r>
              <a:rPr lang="sl-SI" sz="2000" b="1" dirty="0">
                <a:solidFill>
                  <a:schemeClr val="bg1"/>
                </a:solidFill>
              </a:rPr>
              <a:t>PRIMER DOBRE PRAKSE</a:t>
            </a:r>
            <a:endParaRPr lang="en-IE" sz="2000" b="1" dirty="0">
              <a:solidFill>
                <a:schemeClr val="bg1"/>
              </a:solidFill>
            </a:endParaRPr>
          </a:p>
        </p:txBody>
      </p:sp>
    </p:spTree>
    <p:extLst>
      <p:ext uri="{BB962C8B-B14F-4D97-AF65-F5344CB8AC3E}">
        <p14:creationId xmlns:p14="http://schemas.microsoft.com/office/powerpoint/2010/main" val="216448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17945E-1D48-4F7C-A80E-BC986897253A}"/>
              </a:ext>
            </a:extLst>
          </p:cNvPr>
          <p:cNvSpPr>
            <a:spLocks noGrp="1"/>
          </p:cNvSpPr>
          <p:nvPr>
            <p:ph type="body" sz="quarter" idx="19"/>
          </p:nvPr>
        </p:nvSpPr>
        <p:spPr/>
        <p:txBody>
          <a:bodyPr>
            <a:normAutofit lnSpcReduction="10000"/>
          </a:bodyPr>
          <a:lstStyle/>
          <a:p>
            <a:r>
              <a:rPr lang="sl-SI" b="1" dirty="0">
                <a:solidFill>
                  <a:srgbClr val="406F70"/>
                </a:solidFill>
              </a:rPr>
              <a:t>Trajnostne možnosti</a:t>
            </a:r>
            <a:r>
              <a:rPr lang="en-US" b="1" dirty="0">
                <a:solidFill>
                  <a:srgbClr val="406F70"/>
                </a:solidFill>
              </a:rPr>
              <a:t>: </a:t>
            </a:r>
          </a:p>
          <a:p>
            <a:r>
              <a:rPr lang="en-US" b="1" dirty="0">
                <a:solidFill>
                  <a:srgbClr val="F5C05B"/>
                </a:solidFill>
              </a:rPr>
              <a:t>3. </a:t>
            </a:r>
            <a:r>
              <a:rPr lang="sl-SI" b="1" dirty="0">
                <a:solidFill>
                  <a:srgbClr val="F5C05B"/>
                </a:solidFill>
              </a:rPr>
              <a:t>Predelava</a:t>
            </a:r>
            <a:endParaRPr lang="en-IE" b="1" dirty="0">
              <a:solidFill>
                <a:srgbClr val="F5C05B"/>
              </a:solidFill>
            </a:endParaRPr>
          </a:p>
          <a:p>
            <a:endParaRPr lang="en-IE" dirty="0"/>
          </a:p>
        </p:txBody>
      </p:sp>
      <p:sp>
        <p:nvSpPr>
          <p:cNvPr id="3" name="Text Placeholder 2">
            <a:extLst>
              <a:ext uri="{FF2B5EF4-FFF2-40B4-BE49-F238E27FC236}">
                <a16:creationId xmlns:a16="http://schemas.microsoft.com/office/drawing/2014/main" id="{FA6065D9-59B0-4707-96A7-B13554D4A617}"/>
              </a:ext>
            </a:extLst>
          </p:cNvPr>
          <p:cNvSpPr>
            <a:spLocks noGrp="1"/>
          </p:cNvSpPr>
          <p:nvPr>
            <p:ph type="body" sz="quarter" idx="20"/>
          </p:nvPr>
        </p:nvSpPr>
        <p:spPr>
          <a:xfrm>
            <a:off x="611595" y="2045398"/>
            <a:ext cx="10968810" cy="378897"/>
          </a:xfrm>
        </p:spPr>
        <p:txBody>
          <a:bodyPr/>
          <a:lstStyle/>
          <a:p>
            <a:r>
              <a:rPr lang="en-US" dirty="0" err="1">
                <a:solidFill>
                  <a:srgbClr val="406F70"/>
                </a:solidFill>
              </a:rPr>
              <a:t>Zmanjševanje</a:t>
            </a:r>
            <a:r>
              <a:rPr lang="en-US" dirty="0">
                <a:solidFill>
                  <a:srgbClr val="406F70"/>
                </a:solidFill>
              </a:rPr>
              <a:t> </a:t>
            </a:r>
            <a:r>
              <a:rPr lang="sl-SI" dirty="0">
                <a:solidFill>
                  <a:srgbClr val="406F70"/>
                </a:solidFill>
              </a:rPr>
              <a:t>odpadkov in njihova </a:t>
            </a:r>
            <a:r>
              <a:rPr lang="en-US" dirty="0" err="1">
                <a:solidFill>
                  <a:srgbClr val="406F70"/>
                </a:solidFill>
              </a:rPr>
              <a:t>ponovna</a:t>
            </a:r>
            <a:r>
              <a:rPr lang="en-US" dirty="0">
                <a:solidFill>
                  <a:srgbClr val="406F70"/>
                </a:solidFill>
              </a:rPr>
              <a:t> </a:t>
            </a:r>
            <a:r>
              <a:rPr lang="en-US" dirty="0" err="1">
                <a:solidFill>
                  <a:srgbClr val="406F70"/>
                </a:solidFill>
              </a:rPr>
              <a:t>uporaba</a:t>
            </a:r>
            <a:r>
              <a:rPr lang="en-US" dirty="0">
                <a:solidFill>
                  <a:srgbClr val="406F70"/>
                </a:solidFill>
              </a:rPr>
              <a:t> </a:t>
            </a:r>
            <a:r>
              <a:rPr lang="en-US" dirty="0" err="1">
                <a:solidFill>
                  <a:srgbClr val="406F70"/>
                </a:solidFill>
              </a:rPr>
              <a:t>sta</a:t>
            </a:r>
            <a:r>
              <a:rPr lang="en-US" dirty="0">
                <a:solidFill>
                  <a:srgbClr val="406F70"/>
                </a:solidFill>
              </a:rPr>
              <a:t> </a:t>
            </a:r>
            <a:r>
              <a:rPr lang="sl-SI" dirty="0">
                <a:solidFill>
                  <a:srgbClr val="406F70"/>
                </a:solidFill>
              </a:rPr>
              <a:t>sicer </a:t>
            </a:r>
            <a:r>
              <a:rPr lang="en-US" dirty="0" err="1">
                <a:solidFill>
                  <a:srgbClr val="406F70"/>
                </a:solidFill>
              </a:rPr>
              <a:t>boljši</a:t>
            </a:r>
            <a:r>
              <a:rPr lang="en-US" dirty="0">
                <a:solidFill>
                  <a:srgbClr val="406F70"/>
                </a:solidFill>
              </a:rPr>
              <a:t> </a:t>
            </a:r>
            <a:r>
              <a:rPr lang="en-US" dirty="0" err="1">
                <a:solidFill>
                  <a:srgbClr val="406F70"/>
                </a:solidFill>
              </a:rPr>
              <a:t>rešitvi</a:t>
            </a:r>
            <a:r>
              <a:rPr lang="en-US" dirty="0">
                <a:solidFill>
                  <a:srgbClr val="406F70"/>
                </a:solidFill>
              </a:rPr>
              <a:t>, </a:t>
            </a:r>
            <a:r>
              <a:rPr lang="en-US" dirty="0" err="1">
                <a:solidFill>
                  <a:srgbClr val="406F70"/>
                </a:solidFill>
              </a:rPr>
              <a:t>vendar</a:t>
            </a:r>
            <a:r>
              <a:rPr lang="en-US" dirty="0">
                <a:solidFill>
                  <a:srgbClr val="406F70"/>
                </a:solidFill>
              </a:rPr>
              <a:t> je </a:t>
            </a:r>
            <a:r>
              <a:rPr lang="en-US" dirty="0" err="1">
                <a:solidFill>
                  <a:srgbClr val="406F70"/>
                </a:solidFill>
              </a:rPr>
              <a:t>treba</a:t>
            </a:r>
            <a:r>
              <a:rPr lang="en-US" dirty="0">
                <a:solidFill>
                  <a:srgbClr val="406F70"/>
                </a:solidFill>
              </a:rPr>
              <a:t> </a:t>
            </a:r>
            <a:r>
              <a:rPr lang="sl-SI" dirty="0">
                <a:solidFill>
                  <a:srgbClr val="406F70"/>
                </a:solidFill>
              </a:rPr>
              <a:t>razmišljati</a:t>
            </a:r>
            <a:r>
              <a:rPr lang="en-US" dirty="0">
                <a:solidFill>
                  <a:srgbClr val="406F70"/>
                </a:solidFill>
              </a:rPr>
              <a:t> </a:t>
            </a:r>
            <a:r>
              <a:rPr lang="en-US" dirty="0" err="1">
                <a:solidFill>
                  <a:srgbClr val="406F70"/>
                </a:solidFill>
              </a:rPr>
              <a:t>tudi</a:t>
            </a:r>
            <a:r>
              <a:rPr lang="en-US" dirty="0">
                <a:solidFill>
                  <a:srgbClr val="406F70"/>
                </a:solidFill>
              </a:rPr>
              <a:t> </a:t>
            </a:r>
            <a:r>
              <a:rPr lang="sl-SI" dirty="0">
                <a:solidFill>
                  <a:srgbClr val="406F70"/>
                </a:solidFill>
              </a:rPr>
              <a:t>o njihovem </a:t>
            </a:r>
            <a:r>
              <a:rPr lang="en-US" dirty="0" err="1">
                <a:solidFill>
                  <a:srgbClr val="406F70"/>
                </a:solidFill>
              </a:rPr>
              <a:t>recikliranj</a:t>
            </a:r>
            <a:r>
              <a:rPr lang="sl-SI" dirty="0">
                <a:solidFill>
                  <a:srgbClr val="406F70"/>
                </a:solidFill>
              </a:rPr>
              <a:t>u oz. predelavi. </a:t>
            </a:r>
            <a:endParaRPr lang="en-US" dirty="0">
              <a:solidFill>
                <a:srgbClr val="406F70"/>
              </a:solidFill>
            </a:endParaRPr>
          </a:p>
          <a:p>
            <a:endParaRPr lang="en-IE" dirty="0"/>
          </a:p>
        </p:txBody>
      </p:sp>
      <p:pic>
        <p:nvPicPr>
          <p:cNvPr id="5" name="Picture 4">
            <a:extLst>
              <a:ext uri="{FF2B5EF4-FFF2-40B4-BE49-F238E27FC236}">
                <a16:creationId xmlns:a16="http://schemas.microsoft.com/office/drawing/2014/main" id="{8889F820-EBAA-461E-A505-BD54F9C507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12089" y="2962591"/>
            <a:ext cx="5470851" cy="3422337"/>
          </a:xfrm>
          <a:prstGeom prst="rect">
            <a:avLst/>
          </a:prstGeom>
        </p:spPr>
      </p:pic>
    </p:spTree>
    <p:extLst>
      <p:ext uri="{BB962C8B-B14F-4D97-AF65-F5344CB8AC3E}">
        <p14:creationId xmlns:p14="http://schemas.microsoft.com/office/powerpoint/2010/main" val="3394402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4BA008-E519-4FA5-B8D2-ECBA2CD72752}"/>
              </a:ext>
            </a:extLst>
          </p:cNvPr>
          <p:cNvSpPr>
            <a:spLocks noGrp="1"/>
          </p:cNvSpPr>
          <p:nvPr>
            <p:ph type="body" sz="quarter" idx="19"/>
          </p:nvPr>
        </p:nvSpPr>
        <p:spPr>
          <a:xfrm>
            <a:off x="2838556" y="329105"/>
            <a:ext cx="8775233" cy="1160989"/>
          </a:xfrm>
        </p:spPr>
        <p:txBody>
          <a:bodyPr>
            <a:normAutofit lnSpcReduction="10000"/>
          </a:bodyPr>
          <a:lstStyle/>
          <a:p>
            <a:r>
              <a:rPr lang="sl-SI" b="1" dirty="0">
                <a:solidFill>
                  <a:srgbClr val="406F70"/>
                </a:solidFill>
              </a:rPr>
              <a:t>Trajnostne možnosti</a:t>
            </a:r>
            <a:r>
              <a:rPr lang="en-US" b="1" dirty="0">
                <a:solidFill>
                  <a:srgbClr val="406F70"/>
                </a:solidFill>
              </a:rPr>
              <a:t>: </a:t>
            </a:r>
          </a:p>
          <a:p>
            <a:r>
              <a:rPr lang="en-US" b="1" dirty="0">
                <a:solidFill>
                  <a:srgbClr val="F5C05B"/>
                </a:solidFill>
              </a:rPr>
              <a:t>3. </a:t>
            </a:r>
            <a:r>
              <a:rPr lang="sl-SI" b="1" dirty="0">
                <a:solidFill>
                  <a:srgbClr val="F5C05B"/>
                </a:solidFill>
              </a:rPr>
              <a:t>Predelava</a:t>
            </a:r>
            <a:endParaRPr lang="en-IE" b="1" dirty="0">
              <a:solidFill>
                <a:srgbClr val="F5C05B"/>
              </a:solidFill>
            </a:endParaRPr>
          </a:p>
          <a:p>
            <a:endParaRPr lang="en-IE" dirty="0"/>
          </a:p>
        </p:txBody>
      </p:sp>
      <p:sp>
        <p:nvSpPr>
          <p:cNvPr id="3" name="Text Placeholder 2">
            <a:extLst>
              <a:ext uri="{FF2B5EF4-FFF2-40B4-BE49-F238E27FC236}">
                <a16:creationId xmlns:a16="http://schemas.microsoft.com/office/drawing/2014/main" id="{80887EED-E99F-4390-B0DA-439E79C2AE29}"/>
              </a:ext>
            </a:extLst>
          </p:cNvPr>
          <p:cNvSpPr>
            <a:spLocks noGrp="1"/>
          </p:cNvSpPr>
          <p:nvPr>
            <p:ph type="body" sz="quarter" idx="20"/>
          </p:nvPr>
        </p:nvSpPr>
        <p:spPr>
          <a:xfrm>
            <a:off x="8065213" y="2003462"/>
            <a:ext cx="3788019" cy="4037742"/>
          </a:xfrm>
        </p:spPr>
        <p:txBody>
          <a:bodyPr/>
          <a:lstStyle/>
          <a:p>
            <a:endParaRPr lang="en-US" b="1" dirty="0">
              <a:solidFill>
                <a:srgbClr val="F5C05B"/>
              </a:solidFill>
            </a:endParaRPr>
          </a:p>
          <a:p>
            <a:pPr algn="ctr"/>
            <a:r>
              <a:rPr lang="en-US" sz="3600" b="1" i="0" dirty="0" err="1">
                <a:solidFill>
                  <a:srgbClr val="F5C05B"/>
                </a:solidFill>
                <a:effectLst/>
              </a:rPr>
              <a:t>Manj</a:t>
            </a:r>
            <a:r>
              <a:rPr lang="en-US" sz="3600" b="1" i="0" dirty="0">
                <a:solidFill>
                  <a:srgbClr val="F5C05B"/>
                </a:solidFill>
                <a:effectLst/>
              </a:rPr>
              <a:t> </a:t>
            </a:r>
            <a:r>
              <a:rPr lang="en-US" sz="3600" b="1" i="0" dirty="0" err="1">
                <a:solidFill>
                  <a:srgbClr val="F5C05B"/>
                </a:solidFill>
                <a:effectLst/>
              </a:rPr>
              <a:t>kot</a:t>
            </a:r>
            <a:r>
              <a:rPr lang="en-US" sz="3600" b="1" i="0" dirty="0">
                <a:solidFill>
                  <a:srgbClr val="F5C05B"/>
                </a:solidFill>
                <a:effectLst/>
              </a:rPr>
              <a:t> </a:t>
            </a:r>
            <a:r>
              <a:rPr lang="en-US" sz="3600" b="1" i="0" dirty="0" err="1">
                <a:solidFill>
                  <a:srgbClr val="F5C05B"/>
                </a:solidFill>
                <a:effectLst/>
              </a:rPr>
              <a:t>tretjina</a:t>
            </a:r>
            <a:r>
              <a:rPr lang="en-US" sz="3600" b="1" i="0" dirty="0">
                <a:solidFill>
                  <a:srgbClr val="F5C05B"/>
                </a:solidFill>
                <a:effectLst/>
              </a:rPr>
              <a:t> </a:t>
            </a:r>
            <a:r>
              <a:rPr lang="en-US" sz="3600" b="1" i="0" dirty="0" err="1">
                <a:solidFill>
                  <a:srgbClr val="F5C05B"/>
                </a:solidFill>
                <a:effectLst/>
              </a:rPr>
              <a:t>plastičnih</a:t>
            </a:r>
            <a:r>
              <a:rPr lang="en-US" sz="3600" b="1" i="0" dirty="0">
                <a:solidFill>
                  <a:srgbClr val="F5C05B"/>
                </a:solidFill>
                <a:effectLst/>
              </a:rPr>
              <a:t> </a:t>
            </a:r>
            <a:r>
              <a:rPr lang="en-US" sz="3600" b="1" i="0" dirty="0" err="1">
                <a:solidFill>
                  <a:srgbClr val="F5C05B"/>
                </a:solidFill>
                <a:effectLst/>
              </a:rPr>
              <a:t>odpadkov</a:t>
            </a:r>
            <a:r>
              <a:rPr lang="en-US" sz="3600" b="1" i="0" dirty="0">
                <a:solidFill>
                  <a:srgbClr val="F5C05B"/>
                </a:solidFill>
                <a:effectLst/>
              </a:rPr>
              <a:t> v </a:t>
            </a:r>
            <a:r>
              <a:rPr lang="en-US" sz="3600" b="1" i="0" dirty="0" err="1">
                <a:solidFill>
                  <a:srgbClr val="F5C05B"/>
                </a:solidFill>
                <a:effectLst/>
              </a:rPr>
              <a:t>Evropi</a:t>
            </a:r>
            <a:r>
              <a:rPr lang="en-US" sz="3600" b="1" i="0" dirty="0">
                <a:solidFill>
                  <a:srgbClr val="F5C05B"/>
                </a:solidFill>
                <a:effectLst/>
              </a:rPr>
              <a:t> se </a:t>
            </a:r>
            <a:r>
              <a:rPr lang="en-US" sz="3600" b="1" i="0" dirty="0" err="1">
                <a:solidFill>
                  <a:srgbClr val="F5C05B"/>
                </a:solidFill>
                <a:effectLst/>
              </a:rPr>
              <a:t>reciklira</a:t>
            </a:r>
            <a:r>
              <a:rPr lang="en-US" sz="3600" b="1" i="0" dirty="0">
                <a:solidFill>
                  <a:srgbClr val="F5C05B"/>
                </a:solidFill>
                <a:effectLst/>
              </a:rPr>
              <a:t>!!</a:t>
            </a:r>
          </a:p>
          <a:p>
            <a:pPr algn="ctr"/>
            <a:r>
              <a:rPr lang="sl-SI" sz="3600" b="1" dirty="0">
                <a:solidFill>
                  <a:schemeClr val="accent2">
                    <a:lumMod val="60000"/>
                    <a:lumOff val="40000"/>
                  </a:schemeClr>
                </a:solidFill>
              </a:rPr>
              <a:t>Najmanj se reciklira prav embalaže.</a:t>
            </a:r>
            <a:endParaRPr lang="en-US" sz="3600" b="1" i="0" dirty="0">
              <a:solidFill>
                <a:schemeClr val="accent2">
                  <a:lumMod val="60000"/>
                  <a:lumOff val="40000"/>
                </a:schemeClr>
              </a:solidFill>
              <a:effectLst/>
            </a:endParaRPr>
          </a:p>
          <a:p>
            <a:endParaRPr lang="en-US" b="1" dirty="0">
              <a:solidFill>
                <a:srgbClr val="F5C05B"/>
              </a:solidFill>
            </a:endParaRPr>
          </a:p>
          <a:p>
            <a:endParaRPr lang="en-IE" dirty="0">
              <a:solidFill>
                <a:srgbClr val="F5C05B"/>
              </a:solidFill>
            </a:endParaRPr>
          </a:p>
        </p:txBody>
      </p:sp>
      <p:pic>
        <p:nvPicPr>
          <p:cNvPr id="6" name="Picture 5">
            <a:extLst>
              <a:ext uri="{FF2B5EF4-FFF2-40B4-BE49-F238E27FC236}">
                <a16:creationId xmlns:a16="http://schemas.microsoft.com/office/drawing/2014/main" id="{E206699F-CDBC-4338-9D87-8B17497BC7D8}"/>
              </a:ext>
            </a:extLst>
          </p:cNvPr>
          <p:cNvPicPr/>
          <p:nvPr/>
        </p:nvPicPr>
        <p:blipFill rotWithShape="1">
          <a:blip r:embed="rId2" cstate="screen">
            <a:extLst>
              <a:ext uri="{28A0092B-C50C-407E-A947-70E740481C1C}">
                <a14:useLocalDpi xmlns:a14="http://schemas.microsoft.com/office/drawing/2010/main"/>
              </a:ext>
            </a:extLst>
          </a:blip>
          <a:srcRect t="6400" b="13123"/>
          <a:stretch/>
        </p:blipFill>
        <p:spPr>
          <a:xfrm>
            <a:off x="643588" y="2438630"/>
            <a:ext cx="7031990" cy="4419370"/>
          </a:xfrm>
          <a:prstGeom prst="rect">
            <a:avLst/>
          </a:prstGeom>
        </p:spPr>
      </p:pic>
      <p:sp>
        <p:nvSpPr>
          <p:cNvPr id="4" name="Text Box 71">
            <a:extLst>
              <a:ext uri="{FF2B5EF4-FFF2-40B4-BE49-F238E27FC236}">
                <a16:creationId xmlns:a16="http://schemas.microsoft.com/office/drawing/2014/main" id="{7D1C05A1-74FE-472A-BD8E-DB3E30D7D5A5}"/>
              </a:ext>
            </a:extLst>
          </p:cNvPr>
          <p:cNvSpPr txBox="1">
            <a:spLocks noChangeArrowheads="1"/>
          </p:cNvSpPr>
          <p:nvPr/>
        </p:nvSpPr>
        <p:spPr bwMode="auto">
          <a:xfrm>
            <a:off x="0" y="1757118"/>
            <a:ext cx="3788019" cy="58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sl-SI" altLang="en-US" sz="1800" b="1"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NASTANEK PLASTIČNIH ODPADKOV</a:t>
            </a:r>
            <a:endParaRPr kumimoji="0" lang="en-US" altLang="en-US" sz="1800" b="1" i="0" u="none" strike="noStrike" cap="none" normalizeH="0" baseline="0" dirty="0">
              <a:ln>
                <a:noFill/>
              </a:ln>
              <a:solidFill>
                <a:srgbClr val="67A5A5"/>
              </a:solidFill>
              <a:effectLst/>
              <a:latin typeface="Arial" panose="020B0604020202020204" pitchFamily="34" charset="0"/>
            </a:endParaRPr>
          </a:p>
        </p:txBody>
      </p:sp>
      <p:sp>
        <p:nvSpPr>
          <p:cNvPr id="7" name="Text Box 72">
            <a:extLst>
              <a:ext uri="{FF2B5EF4-FFF2-40B4-BE49-F238E27FC236}">
                <a16:creationId xmlns:a16="http://schemas.microsoft.com/office/drawing/2014/main" id="{B52B1589-2759-45E2-ADD5-1FA22D78F140}"/>
              </a:ext>
            </a:extLst>
          </p:cNvPr>
          <p:cNvSpPr txBox="1">
            <a:spLocks noChangeArrowheads="1"/>
          </p:cNvSpPr>
          <p:nvPr/>
        </p:nvSpPr>
        <p:spPr bwMode="auto">
          <a:xfrm>
            <a:off x="4946302" y="2059742"/>
            <a:ext cx="3788019" cy="510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l-SI" altLang="en-US" sz="1800" b="1"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OBDELAVA PLASTIČNIH ODPADKOV</a:t>
            </a:r>
            <a:endParaRPr kumimoji="0" lang="en-US" altLang="en-US" sz="1800" b="1" i="0" u="none" strike="noStrike" cap="none" normalizeH="0" baseline="0" dirty="0">
              <a:ln>
                <a:noFill/>
              </a:ln>
              <a:solidFill>
                <a:srgbClr val="67A5A5"/>
              </a:solidFill>
              <a:effectLst/>
              <a:latin typeface="Arial" panose="020B0604020202020204" pitchFamily="34" charset="0"/>
            </a:endParaRPr>
          </a:p>
        </p:txBody>
      </p:sp>
      <p:sp>
        <p:nvSpPr>
          <p:cNvPr id="8" name="Text Box 73">
            <a:extLst>
              <a:ext uri="{FF2B5EF4-FFF2-40B4-BE49-F238E27FC236}">
                <a16:creationId xmlns:a16="http://schemas.microsoft.com/office/drawing/2014/main" id="{25438421-F0DD-41B8-AB4A-6D8586F5A557}"/>
              </a:ext>
            </a:extLst>
          </p:cNvPr>
          <p:cNvSpPr txBox="1">
            <a:spLocks noChangeArrowheads="1"/>
          </p:cNvSpPr>
          <p:nvPr/>
        </p:nvSpPr>
        <p:spPr bwMode="auto">
          <a:xfrm>
            <a:off x="2777925" y="2549921"/>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 Box 74">
            <a:extLst>
              <a:ext uri="{FF2B5EF4-FFF2-40B4-BE49-F238E27FC236}">
                <a16:creationId xmlns:a16="http://schemas.microsoft.com/office/drawing/2014/main" id="{FFD0FBCD-D61A-417F-8C67-45BCE71526B4}"/>
              </a:ext>
            </a:extLst>
          </p:cNvPr>
          <p:cNvSpPr txBox="1">
            <a:spLocks noChangeArrowheads="1"/>
          </p:cNvSpPr>
          <p:nvPr/>
        </p:nvSpPr>
        <p:spPr bwMode="auto">
          <a:xfrm>
            <a:off x="2823141" y="2815432"/>
            <a:ext cx="11668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Embalaža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75">
            <a:extLst>
              <a:ext uri="{FF2B5EF4-FFF2-40B4-BE49-F238E27FC236}">
                <a16:creationId xmlns:a16="http://schemas.microsoft.com/office/drawing/2014/main" id="{E6A5DCEA-47DF-4586-A8B3-D562283F3D0D}"/>
              </a:ext>
            </a:extLst>
          </p:cNvPr>
          <p:cNvSpPr txBox="1">
            <a:spLocks noChangeArrowheads="1"/>
          </p:cNvSpPr>
          <p:nvPr/>
        </p:nvSpPr>
        <p:spPr bwMode="auto">
          <a:xfrm>
            <a:off x="2777926" y="3148597"/>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4C05B"/>
                </a:solidFill>
                <a:effectLst/>
                <a:latin typeface="DIN Condensed" charset="0"/>
                <a:ea typeface="Meiryo" panose="020B0604030504040204" pitchFamily="34" charset="-128"/>
                <a:cs typeface="Times New Roman" panose="02020603050405020304" pitchFamily="18" charset="0"/>
              </a:rPr>
              <a:t>22%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76">
            <a:extLst>
              <a:ext uri="{FF2B5EF4-FFF2-40B4-BE49-F238E27FC236}">
                <a16:creationId xmlns:a16="http://schemas.microsoft.com/office/drawing/2014/main" id="{CAF2312C-CF98-4921-8260-2D65C01F55F3}"/>
              </a:ext>
            </a:extLst>
          </p:cNvPr>
          <p:cNvSpPr txBox="1">
            <a:spLocks noChangeArrowheads="1"/>
          </p:cNvSpPr>
          <p:nvPr/>
        </p:nvSpPr>
        <p:spPr bwMode="auto">
          <a:xfrm>
            <a:off x="2823141" y="3366207"/>
            <a:ext cx="151424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F4C05B"/>
                </a:solidFill>
                <a:effectLst/>
                <a:latin typeface="Source Sans 3" charset="0"/>
                <a:ea typeface="Meiryo" panose="020B0604030504040204" pitchFamily="34" charset="-128"/>
                <a:cs typeface="Times New Roman" panose="02020603050405020304" pitchFamily="18" charset="0"/>
              </a:rPr>
              <a:t>Blago za gospodinjsko potrošnjo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77">
            <a:extLst>
              <a:ext uri="{FF2B5EF4-FFF2-40B4-BE49-F238E27FC236}">
                <a16:creationId xmlns:a16="http://schemas.microsoft.com/office/drawing/2014/main" id="{44A2D34C-D1D5-4545-B323-22512676FE6C}"/>
              </a:ext>
            </a:extLst>
          </p:cNvPr>
          <p:cNvSpPr txBox="1">
            <a:spLocks noChangeArrowheads="1"/>
          </p:cNvSpPr>
          <p:nvPr/>
        </p:nvSpPr>
        <p:spPr bwMode="auto">
          <a:xfrm>
            <a:off x="2787421" y="3824677"/>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E9C386"/>
                </a:solidFill>
                <a:effectLst/>
                <a:latin typeface="DIN Condensed" charset="0"/>
                <a:ea typeface="Meiryo" panose="020B0604030504040204" pitchFamily="34" charset="-128"/>
                <a:cs typeface="Times New Roman" panose="02020603050405020304" pitchFamily="18"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Text Box 78">
            <a:extLst>
              <a:ext uri="{FF2B5EF4-FFF2-40B4-BE49-F238E27FC236}">
                <a16:creationId xmlns:a16="http://schemas.microsoft.com/office/drawing/2014/main" id="{35E8AFCA-511C-416B-87D4-2522C1DB63B8}"/>
              </a:ext>
            </a:extLst>
          </p:cNvPr>
          <p:cNvSpPr txBox="1">
            <a:spLocks noChangeArrowheads="1"/>
          </p:cNvSpPr>
          <p:nvPr/>
        </p:nvSpPr>
        <p:spPr bwMode="auto">
          <a:xfrm>
            <a:off x="2826131" y="4095470"/>
            <a:ext cx="12096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sl-SI" altLang="en-US" sz="1100" dirty="0">
                <a:solidFill>
                  <a:srgbClr val="E9C386"/>
                </a:solidFill>
                <a:latin typeface="Source Sans 3" charset="0"/>
                <a:ea typeface="Meiryo" panose="020B0604030504040204" pitchFamily="34" charset="-128"/>
                <a:cs typeface="Times New Roman" panose="02020603050405020304" pitchFamily="18" charset="0"/>
              </a:rPr>
              <a:t>G</a:t>
            </a:r>
            <a:r>
              <a:rPr kumimoji="0" lang="sl-SI" altLang="en-US" sz="1100" b="0" i="0" u="none" strike="noStrike" cap="none" normalizeH="0" baseline="0" dirty="0">
                <a:ln>
                  <a:noFill/>
                </a:ln>
                <a:solidFill>
                  <a:srgbClr val="E9C386"/>
                </a:solidFill>
                <a:effectLst/>
                <a:latin typeface="Source Sans 3" charset="0"/>
                <a:ea typeface="Meiryo" panose="020B0604030504040204" pitchFamily="34" charset="-128"/>
                <a:cs typeface="Times New Roman" panose="02020603050405020304" pitchFamily="18" charset="0"/>
              </a:rPr>
              <a:t>radbeništvo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79">
            <a:extLst>
              <a:ext uri="{FF2B5EF4-FFF2-40B4-BE49-F238E27FC236}">
                <a16:creationId xmlns:a16="http://schemas.microsoft.com/office/drawing/2014/main" id="{84F8579B-F50B-4CFE-945C-C33AB971151D}"/>
              </a:ext>
            </a:extLst>
          </p:cNvPr>
          <p:cNvSpPr txBox="1">
            <a:spLocks noChangeArrowheads="1"/>
          </p:cNvSpPr>
          <p:nvPr/>
        </p:nvSpPr>
        <p:spPr bwMode="auto">
          <a:xfrm>
            <a:off x="2838556" y="4473045"/>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09%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 Box 80">
            <a:extLst>
              <a:ext uri="{FF2B5EF4-FFF2-40B4-BE49-F238E27FC236}">
                <a16:creationId xmlns:a16="http://schemas.microsoft.com/office/drawing/2014/main" id="{19CF6EA9-5087-4CC4-B3E4-AC25343E6B97}"/>
              </a:ext>
            </a:extLst>
          </p:cNvPr>
          <p:cNvSpPr txBox="1">
            <a:spLocks noChangeArrowheads="1"/>
          </p:cNvSpPr>
          <p:nvPr/>
        </p:nvSpPr>
        <p:spPr bwMode="auto">
          <a:xfrm>
            <a:off x="2819398" y="4789488"/>
            <a:ext cx="12096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67A5A5"/>
                </a:solidFill>
                <a:effectLst/>
                <a:latin typeface="Source Sans 3" charset="0"/>
                <a:ea typeface="Meiryo" panose="020B0604030504040204" pitchFamily="34" charset="-128"/>
                <a:cs typeface="Times New Roman" panose="02020603050405020304" pitchFamily="18" charset="0"/>
              </a:rPr>
              <a:t>Avtomobili</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 Box 81">
            <a:extLst>
              <a:ext uri="{FF2B5EF4-FFF2-40B4-BE49-F238E27FC236}">
                <a16:creationId xmlns:a16="http://schemas.microsoft.com/office/drawing/2014/main" id="{E3EC42F7-0948-404F-9903-3C0FA59114AB}"/>
              </a:ext>
            </a:extLst>
          </p:cNvPr>
          <p:cNvSpPr txBox="1">
            <a:spLocks noChangeArrowheads="1"/>
          </p:cNvSpPr>
          <p:nvPr/>
        </p:nvSpPr>
        <p:spPr bwMode="auto">
          <a:xfrm>
            <a:off x="2838556" y="5079303"/>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3F6E70"/>
                </a:solidFill>
                <a:effectLst/>
                <a:latin typeface="DIN Condensed" charset="0"/>
                <a:ea typeface="Meiryo" panose="020B0604030504040204" pitchFamily="34" charset="-128"/>
                <a:cs typeface="Times New Roman" panose="02020603050405020304" pitchFamily="18" charset="0"/>
              </a:rPr>
              <a:t>06%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82">
            <a:extLst>
              <a:ext uri="{FF2B5EF4-FFF2-40B4-BE49-F238E27FC236}">
                <a16:creationId xmlns:a16="http://schemas.microsoft.com/office/drawing/2014/main" id="{5CC54CF6-FDAD-4B2E-9181-5F449A5DC761}"/>
              </a:ext>
            </a:extLst>
          </p:cNvPr>
          <p:cNvSpPr txBox="1">
            <a:spLocks noChangeArrowheads="1"/>
          </p:cNvSpPr>
          <p:nvPr/>
        </p:nvSpPr>
        <p:spPr bwMode="auto">
          <a:xfrm>
            <a:off x="2819398" y="5333873"/>
            <a:ext cx="1701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sl-SI" altLang="en-US" sz="1100" dirty="0">
                <a:solidFill>
                  <a:srgbClr val="3F6E70"/>
                </a:solidFill>
                <a:latin typeface="Source Sans 3" charset="0"/>
                <a:ea typeface="Meiryo" panose="020B0604030504040204" pitchFamily="34" charset="-128"/>
                <a:cs typeface="Times New Roman" panose="02020603050405020304" pitchFamily="18" charset="0"/>
              </a:rPr>
              <a:t>E</a:t>
            </a:r>
            <a:r>
              <a:rPr kumimoji="0" lang="sl-SI" altLang="en-US" sz="1100" b="0" i="0" u="none" strike="noStrike" cap="none" normalizeH="0" baseline="0" dirty="0">
                <a:ln>
                  <a:noFill/>
                </a:ln>
                <a:solidFill>
                  <a:srgbClr val="3F6E70"/>
                </a:solidFill>
                <a:effectLst/>
                <a:latin typeface="Source Sans 3" charset="0"/>
                <a:ea typeface="Meiryo" panose="020B0604030504040204" pitchFamily="34" charset="-128"/>
                <a:cs typeface="Times New Roman" panose="02020603050405020304" pitchFamily="18" charset="0"/>
              </a:rPr>
              <a:t>lektronika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 Box 83">
            <a:extLst>
              <a:ext uri="{FF2B5EF4-FFF2-40B4-BE49-F238E27FC236}">
                <a16:creationId xmlns:a16="http://schemas.microsoft.com/office/drawing/2014/main" id="{B45275C3-553A-4E1B-B4CE-7E822F2B2E51}"/>
              </a:ext>
            </a:extLst>
          </p:cNvPr>
          <p:cNvSpPr txBox="1">
            <a:spLocks noChangeArrowheads="1"/>
          </p:cNvSpPr>
          <p:nvPr/>
        </p:nvSpPr>
        <p:spPr bwMode="auto">
          <a:xfrm>
            <a:off x="2787422" y="5705614"/>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2444A"/>
                </a:solidFill>
                <a:effectLst/>
                <a:latin typeface="DIN Condensed" charset="0"/>
                <a:ea typeface="Meiryo" panose="020B0604030504040204" pitchFamily="34" charset="-128"/>
                <a:cs typeface="Times New Roman" panose="02020603050405020304" pitchFamily="18" charset="0"/>
              </a:rPr>
              <a:t>03%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Text Box 84">
            <a:extLst>
              <a:ext uri="{FF2B5EF4-FFF2-40B4-BE49-F238E27FC236}">
                <a16:creationId xmlns:a16="http://schemas.microsoft.com/office/drawing/2014/main" id="{2545689C-1A4A-4DA1-AE8B-6B16308B4D80}"/>
              </a:ext>
            </a:extLst>
          </p:cNvPr>
          <p:cNvSpPr txBox="1">
            <a:spLocks noChangeArrowheads="1"/>
          </p:cNvSpPr>
          <p:nvPr/>
        </p:nvSpPr>
        <p:spPr bwMode="auto">
          <a:xfrm>
            <a:off x="2838556" y="6011039"/>
            <a:ext cx="1701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sl-SI" altLang="en-US" sz="1100" dirty="0">
                <a:solidFill>
                  <a:srgbClr val="02444A"/>
                </a:solidFill>
                <a:latin typeface="Source Sans 3" charset="0"/>
                <a:ea typeface="Meiryo" panose="020B0604030504040204" pitchFamily="34" charset="-128"/>
                <a:cs typeface="Times New Roman" panose="02020603050405020304" pitchFamily="18" charset="0"/>
              </a:rPr>
              <a:t>K</a:t>
            </a:r>
            <a:r>
              <a:rPr kumimoji="0" lang="sl-SI" altLang="en-US" sz="1100" b="0" i="0" u="none" strike="noStrike" cap="none" normalizeH="0" baseline="0" dirty="0">
                <a:ln>
                  <a:noFill/>
                </a:ln>
                <a:solidFill>
                  <a:srgbClr val="02444A"/>
                </a:solidFill>
                <a:effectLst/>
                <a:latin typeface="Source Sans 3" charset="0"/>
                <a:ea typeface="Meiryo" panose="020B0604030504040204" pitchFamily="34" charset="-128"/>
                <a:cs typeface="Times New Roman" panose="02020603050405020304" pitchFamily="18" charset="0"/>
              </a:rPr>
              <a:t>metijstvo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0" name="Text Box 85">
            <a:extLst>
              <a:ext uri="{FF2B5EF4-FFF2-40B4-BE49-F238E27FC236}">
                <a16:creationId xmlns:a16="http://schemas.microsoft.com/office/drawing/2014/main" id="{A45B3D84-0CF6-410F-A309-B3277E5E6469}"/>
              </a:ext>
            </a:extLst>
          </p:cNvPr>
          <p:cNvSpPr txBox="1">
            <a:spLocks noChangeArrowheads="1"/>
          </p:cNvSpPr>
          <p:nvPr/>
        </p:nvSpPr>
        <p:spPr bwMode="auto">
          <a:xfrm>
            <a:off x="4956507" y="2886075"/>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CC9030"/>
                </a:solidFill>
                <a:effectLst/>
                <a:latin typeface="DIN Condensed" charset="0"/>
                <a:ea typeface="Meiryo" panose="020B0604030504040204" pitchFamily="34" charset="-128"/>
                <a:cs typeface="Times New Roman" panose="02020603050405020304" pitchFamily="18" charset="0"/>
              </a:rPr>
              <a:t>39%</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Text Box 86">
            <a:extLst>
              <a:ext uri="{FF2B5EF4-FFF2-40B4-BE49-F238E27FC236}">
                <a16:creationId xmlns:a16="http://schemas.microsoft.com/office/drawing/2014/main" id="{3D56FED8-F68A-4EAE-97F1-296FBD170B2A}"/>
              </a:ext>
            </a:extLst>
          </p:cNvPr>
          <p:cNvSpPr txBox="1">
            <a:spLocks noChangeArrowheads="1"/>
          </p:cNvSpPr>
          <p:nvPr/>
        </p:nvSpPr>
        <p:spPr bwMode="auto">
          <a:xfrm>
            <a:off x="4321968" y="3190519"/>
            <a:ext cx="11668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CC9030"/>
                </a:solidFill>
                <a:effectLst/>
                <a:latin typeface="Source Sans 3" charset="0"/>
                <a:ea typeface="Meiryo" panose="020B0604030504040204" pitchFamily="34" charset="-128"/>
                <a:cs typeface="Times New Roman" panose="02020603050405020304" pitchFamily="18" charset="0"/>
              </a:rPr>
              <a:t>Sežig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 Box 87">
            <a:extLst>
              <a:ext uri="{FF2B5EF4-FFF2-40B4-BE49-F238E27FC236}">
                <a16:creationId xmlns:a16="http://schemas.microsoft.com/office/drawing/2014/main" id="{91DCBDEF-5A51-4EE3-8E34-B1F2F2300F47}"/>
              </a:ext>
            </a:extLst>
          </p:cNvPr>
          <p:cNvSpPr txBox="1">
            <a:spLocks noChangeArrowheads="1"/>
          </p:cNvSpPr>
          <p:nvPr/>
        </p:nvSpPr>
        <p:spPr bwMode="auto">
          <a:xfrm>
            <a:off x="4795838" y="4389727"/>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F4C05B"/>
                </a:solidFill>
                <a:effectLst/>
                <a:latin typeface="DIN Condensed" charset="0"/>
                <a:ea typeface="Meiryo" panose="020B0604030504040204" pitchFamily="34" charset="-128"/>
                <a:cs typeface="Times New Roman" panose="02020603050405020304" pitchFamily="18" charset="0"/>
              </a:rPr>
              <a:t>31%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Text Box 88">
            <a:extLst>
              <a:ext uri="{FF2B5EF4-FFF2-40B4-BE49-F238E27FC236}">
                <a16:creationId xmlns:a16="http://schemas.microsoft.com/office/drawing/2014/main" id="{F681842A-8262-42A5-B4CD-33B5CDEC6ADF}"/>
              </a:ext>
            </a:extLst>
          </p:cNvPr>
          <p:cNvSpPr txBox="1">
            <a:spLocks noChangeArrowheads="1"/>
          </p:cNvSpPr>
          <p:nvPr/>
        </p:nvSpPr>
        <p:spPr bwMode="auto">
          <a:xfrm>
            <a:off x="4362896" y="4666720"/>
            <a:ext cx="11668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F4C05B"/>
                </a:solidFill>
                <a:effectLst/>
                <a:latin typeface="Source Sans 3" charset="0"/>
                <a:ea typeface="Meiryo" panose="020B0604030504040204" pitchFamily="34" charset="-128"/>
                <a:cs typeface="Times New Roman" panose="02020603050405020304" pitchFamily="18" charset="0"/>
              </a:rPr>
              <a:t>Deponije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Text Box 89">
            <a:extLst>
              <a:ext uri="{FF2B5EF4-FFF2-40B4-BE49-F238E27FC236}">
                <a16:creationId xmlns:a16="http://schemas.microsoft.com/office/drawing/2014/main" id="{C7FCF4BD-2DD3-4804-ADAE-C487B47B7604}"/>
              </a:ext>
            </a:extLst>
          </p:cNvPr>
          <p:cNvSpPr txBox="1">
            <a:spLocks noChangeArrowheads="1"/>
          </p:cNvSpPr>
          <p:nvPr/>
        </p:nvSpPr>
        <p:spPr bwMode="auto">
          <a:xfrm>
            <a:off x="4730572" y="5732336"/>
            <a:ext cx="6191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67A5A5"/>
                </a:solidFill>
                <a:effectLst/>
                <a:latin typeface="DIN Condensed" charset="0"/>
                <a:ea typeface="Meiryo" panose="020B0604030504040204" pitchFamily="34" charset="-128"/>
                <a:cs typeface="Times New Roman" panose="02020603050405020304" pitchFamily="18"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5" name="Text Box 90">
            <a:extLst>
              <a:ext uri="{FF2B5EF4-FFF2-40B4-BE49-F238E27FC236}">
                <a16:creationId xmlns:a16="http://schemas.microsoft.com/office/drawing/2014/main" id="{64AF27DB-F5E7-41EE-BA31-A72048E38835}"/>
              </a:ext>
            </a:extLst>
          </p:cNvPr>
          <p:cNvSpPr txBox="1">
            <a:spLocks noChangeArrowheads="1"/>
          </p:cNvSpPr>
          <p:nvPr/>
        </p:nvSpPr>
        <p:spPr bwMode="auto">
          <a:xfrm>
            <a:off x="4373101" y="5989623"/>
            <a:ext cx="1166812"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sl-SI" altLang="en-US" sz="1100" b="0" i="0" u="none" strike="noStrike" cap="none" normalizeH="0" baseline="0" dirty="0">
                <a:ln>
                  <a:noFill/>
                </a:ln>
                <a:solidFill>
                  <a:srgbClr val="67A5A5"/>
                </a:solidFill>
                <a:effectLst/>
                <a:latin typeface="Source Sans 3" charset="0"/>
                <a:ea typeface="Meiryo" panose="020B0604030504040204" pitchFamily="34" charset="-128"/>
                <a:cs typeface="Times New Roman" panose="02020603050405020304" pitchFamily="18" charset="0"/>
              </a:rPr>
              <a:t>Predelava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Rectangle 22">
            <a:extLst>
              <a:ext uri="{FF2B5EF4-FFF2-40B4-BE49-F238E27FC236}">
                <a16:creationId xmlns:a16="http://schemas.microsoft.com/office/drawing/2014/main" id="{55599784-0016-41DA-9458-3A761F59F1CA}"/>
              </a:ext>
            </a:extLst>
          </p:cNvPr>
          <p:cNvSpPr>
            <a:spLocks noChangeArrowheads="1"/>
          </p:cNvSpPr>
          <p:nvPr/>
        </p:nvSpPr>
        <p:spPr bwMode="auto">
          <a:xfrm>
            <a:off x="2787422" y="1496642"/>
            <a:ext cx="3508815" cy="430887"/>
          </a:xfrm>
          <a:prstGeom prst="rect">
            <a:avLst/>
          </a:prstGeom>
          <a:solidFill>
            <a:srgbClr val="67A5A5"/>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sl-SI" altLang="en-US" sz="2200" b="1" i="0" u="none" strike="noStrike" cap="none" normalizeH="0" baseline="0" dirty="0">
                <a:ln>
                  <a:noFill/>
                </a:ln>
                <a:solidFill>
                  <a:srgbClr val="02444A"/>
                </a:solidFill>
                <a:effectLst/>
                <a:highlight>
                  <a:srgbClr val="67A5A5"/>
                </a:highlight>
                <a:latin typeface="DIN Condensed" charset="0"/>
                <a:ea typeface="Calibri" panose="020F0502020204030204" pitchFamily="34" charset="0"/>
                <a:cs typeface="Times New Roman" panose="02020603050405020304" pitchFamily="18" charset="0"/>
              </a:rPr>
              <a:t>V DRŽAVAH ČLANICAH EU</a:t>
            </a:r>
            <a:endParaRPr kumimoji="0" lang="en-IE" altLang="en-US" sz="800" b="1" i="0" u="none" strike="noStrike" cap="none" normalizeH="0" baseline="0" dirty="0">
              <a:ln>
                <a:noFill/>
              </a:ln>
              <a:solidFill>
                <a:schemeClr val="tx1"/>
              </a:solidFill>
              <a:effectLst/>
              <a:highlight>
                <a:srgbClr val="67A5A5"/>
              </a:highlight>
            </a:endParaRPr>
          </a:p>
        </p:txBody>
      </p:sp>
      <p:sp>
        <p:nvSpPr>
          <p:cNvPr id="27" name="Rectangle 41">
            <a:extLst>
              <a:ext uri="{FF2B5EF4-FFF2-40B4-BE49-F238E27FC236}">
                <a16:creationId xmlns:a16="http://schemas.microsoft.com/office/drawing/2014/main" id="{83D8E7C3-71AD-465B-91A8-74F7066C9BF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a:ln>
                <a:noFill/>
              </a:ln>
              <a:solidFill>
                <a:srgbClr val="02444A"/>
              </a:solidFill>
              <a:effectLst/>
              <a:latin typeface="DIN Condensed"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200" b="0" i="0" u="none" strike="noStrike" cap="none" normalizeH="0" baseline="0">
                <a:ln>
                  <a:noFill/>
                </a:ln>
                <a:solidFill>
                  <a:srgbClr val="02444A"/>
                </a:solidFill>
                <a:effectLst/>
                <a:latin typeface="DIN Condensed"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1724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B6AA8-9309-41CB-8BEC-4F15B32D8754}"/>
              </a:ext>
            </a:extLst>
          </p:cNvPr>
          <p:cNvSpPr>
            <a:spLocks noGrp="1"/>
          </p:cNvSpPr>
          <p:nvPr>
            <p:ph type="body" sz="quarter" idx="13"/>
          </p:nvPr>
        </p:nvSpPr>
        <p:spPr/>
        <p:txBody>
          <a:bodyPr/>
          <a:lstStyle/>
          <a:p>
            <a:r>
              <a:rPr lang="sl-SI" b="1" dirty="0">
                <a:solidFill>
                  <a:srgbClr val="F5C05B"/>
                </a:solidFill>
              </a:rPr>
              <a:t>Predelava</a:t>
            </a:r>
            <a:r>
              <a:rPr lang="en-US" b="1" dirty="0">
                <a:solidFill>
                  <a:srgbClr val="F5C05B"/>
                </a:solidFill>
              </a:rPr>
              <a:t>:</a:t>
            </a:r>
            <a:endParaRPr lang="en-IE" b="1" dirty="0">
              <a:solidFill>
                <a:srgbClr val="F5C05B"/>
              </a:solidFill>
            </a:endParaRPr>
          </a:p>
        </p:txBody>
      </p:sp>
      <p:sp>
        <p:nvSpPr>
          <p:cNvPr id="3" name="Text Placeholder 2">
            <a:extLst>
              <a:ext uri="{FF2B5EF4-FFF2-40B4-BE49-F238E27FC236}">
                <a16:creationId xmlns:a16="http://schemas.microsoft.com/office/drawing/2014/main" id="{755615DA-D8F6-4A06-BF6B-5DA217E4587B}"/>
              </a:ext>
            </a:extLst>
          </p:cNvPr>
          <p:cNvSpPr>
            <a:spLocks noGrp="1"/>
          </p:cNvSpPr>
          <p:nvPr>
            <p:ph type="body" sz="quarter" idx="14"/>
          </p:nvPr>
        </p:nvSpPr>
        <p:spPr/>
        <p:txBody>
          <a:bodyPr/>
          <a:lstStyle/>
          <a:p>
            <a:r>
              <a:rPr lang="sl-SI" b="1" dirty="0">
                <a:solidFill>
                  <a:srgbClr val="406F70"/>
                </a:solidFill>
              </a:rPr>
              <a:t>Kako lahko tvoje podjetje pomaga</a:t>
            </a:r>
            <a:r>
              <a:rPr lang="en-US" b="1" dirty="0">
                <a:solidFill>
                  <a:srgbClr val="406F70"/>
                </a:solidFill>
              </a:rPr>
              <a:t>?</a:t>
            </a:r>
            <a:endParaRPr lang="en-IE" b="1" dirty="0">
              <a:solidFill>
                <a:srgbClr val="406F70"/>
              </a:solidFill>
            </a:endParaRPr>
          </a:p>
        </p:txBody>
      </p:sp>
      <p:sp>
        <p:nvSpPr>
          <p:cNvPr id="4" name="Picture Placeholder 3">
            <a:extLst>
              <a:ext uri="{FF2B5EF4-FFF2-40B4-BE49-F238E27FC236}">
                <a16:creationId xmlns:a16="http://schemas.microsoft.com/office/drawing/2014/main" id="{28084026-D892-41E9-9F59-618CD1F9A25C}"/>
              </a:ext>
            </a:extLst>
          </p:cNvPr>
          <p:cNvSpPr>
            <a:spLocks noGrp="1"/>
          </p:cNvSpPr>
          <p:nvPr>
            <p:ph type="pic" sz="quarter" idx="15"/>
          </p:nvPr>
        </p:nvSpPr>
        <p:spPr/>
      </p:sp>
      <p:sp>
        <p:nvSpPr>
          <p:cNvPr id="6" name="TextBox 5">
            <a:extLst>
              <a:ext uri="{FF2B5EF4-FFF2-40B4-BE49-F238E27FC236}">
                <a16:creationId xmlns:a16="http://schemas.microsoft.com/office/drawing/2014/main" id="{873635FD-62A7-47E7-81F1-FC2ECB584489}"/>
              </a:ext>
            </a:extLst>
          </p:cNvPr>
          <p:cNvSpPr txBox="1"/>
          <p:nvPr/>
        </p:nvSpPr>
        <p:spPr>
          <a:xfrm>
            <a:off x="9002486" y="1640831"/>
            <a:ext cx="3189514" cy="3785652"/>
          </a:xfrm>
          <a:prstGeom prst="rect">
            <a:avLst/>
          </a:prstGeom>
          <a:noFill/>
        </p:spPr>
        <p:txBody>
          <a:bodyPr wrap="square" rtlCol="0">
            <a:spAutoFit/>
          </a:bodyPr>
          <a:lstStyle/>
          <a:p>
            <a:pPr algn="ctr"/>
            <a:r>
              <a:rPr lang="en-US" sz="2400" dirty="0" err="1">
                <a:solidFill>
                  <a:srgbClr val="5E5E5E"/>
                </a:solidFill>
                <a:latin typeface="Roboto" panose="02000000000000000000" pitchFamily="2" charset="0"/>
              </a:rPr>
              <a:t>Kaj</a:t>
            </a:r>
            <a:r>
              <a:rPr lang="en-US" sz="2400" dirty="0">
                <a:solidFill>
                  <a:srgbClr val="5E5E5E"/>
                </a:solidFill>
                <a:latin typeface="Roboto" panose="02000000000000000000" pitchFamily="2" charset="0"/>
              </a:rPr>
              <a:t> se </a:t>
            </a:r>
            <a:r>
              <a:rPr lang="en-US" sz="2400" dirty="0" err="1">
                <a:solidFill>
                  <a:srgbClr val="5E5E5E"/>
                </a:solidFill>
                <a:latin typeface="Roboto" panose="02000000000000000000" pitchFamily="2" charset="0"/>
              </a:rPr>
              <a:t>dejansko</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zgodi</a:t>
            </a:r>
            <a:r>
              <a:rPr lang="en-US" sz="2400" dirty="0">
                <a:solidFill>
                  <a:srgbClr val="5E5E5E"/>
                </a:solidFill>
                <a:latin typeface="Roboto" panose="02000000000000000000" pitchFamily="2" charset="0"/>
              </a:rPr>
              <a:t> s </a:t>
            </a:r>
            <a:r>
              <a:rPr lang="en-US" sz="2400" dirty="0" err="1">
                <a:solidFill>
                  <a:srgbClr val="5E5E5E"/>
                </a:solidFill>
                <a:latin typeface="Roboto" panose="02000000000000000000" pitchFamily="2" charset="0"/>
              </a:rPr>
              <a:t>plastiko</a:t>
            </a:r>
            <a:r>
              <a:rPr lang="en-US" sz="2400" dirty="0">
                <a:solidFill>
                  <a:srgbClr val="5E5E5E"/>
                </a:solidFill>
                <a:latin typeface="Roboto" panose="02000000000000000000" pitchFamily="2" charset="0"/>
              </a:rPr>
              <a:t>, </a:t>
            </a:r>
            <a:r>
              <a:rPr lang="sl-SI" sz="2400" dirty="0">
                <a:solidFill>
                  <a:srgbClr val="5E5E5E"/>
                </a:solidFill>
                <a:latin typeface="Roboto" panose="02000000000000000000" pitchFamily="2" charset="0"/>
              </a:rPr>
              <a:t>ko</a:t>
            </a:r>
            <a:r>
              <a:rPr lang="en-US" sz="2400" dirty="0">
                <a:solidFill>
                  <a:srgbClr val="5E5E5E"/>
                </a:solidFill>
                <a:latin typeface="Roboto" panose="02000000000000000000" pitchFamily="2" charset="0"/>
              </a:rPr>
              <a:t> jo </a:t>
            </a:r>
            <a:r>
              <a:rPr lang="en-US" sz="2400" dirty="0" err="1">
                <a:solidFill>
                  <a:srgbClr val="5E5E5E"/>
                </a:solidFill>
                <a:latin typeface="Roboto" panose="02000000000000000000" pitchFamily="2" charset="0"/>
              </a:rPr>
              <a:t>odvržemo</a:t>
            </a:r>
            <a:r>
              <a:rPr lang="en-US" sz="2400" dirty="0">
                <a:solidFill>
                  <a:srgbClr val="5E5E5E"/>
                </a:solidFill>
                <a:latin typeface="Roboto" panose="02000000000000000000" pitchFamily="2" charset="0"/>
              </a:rPr>
              <a:t>? E. Bryce </a:t>
            </a:r>
            <a:r>
              <a:rPr lang="en-US" sz="2400" dirty="0" err="1">
                <a:solidFill>
                  <a:srgbClr val="5E5E5E"/>
                </a:solidFill>
                <a:latin typeface="Roboto" panose="02000000000000000000" pitchFamily="2" charset="0"/>
              </a:rPr>
              <a:t>spremlja</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življenjske</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cikle</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treh</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različnih</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plastenk</a:t>
            </a:r>
            <a:r>
              <a:rPr lang="en-US" sz="2400" dirty="0">
                <a:solidFill>
                  <a:srgbClr val="5E5E5E"/>
                </a:solidFill>
                <a:latin typeface="Roboto" panose="02000000000000000000" pitchFamily="2" charset="0"/>
              </a:rPr>
              <a:t> in </a:t>
            </a:r>
            <a:r>
              <a:rPr lang="en-US" sz="2400" dirty="0" err="1">
                <a:solidFill>
                  <a:srgbClr val="5E5E5E"/>
                </a:solidFill>
                <a:latin typeface="Roboto" panose="02000000000000000000" pitchFamily="2" charset="0"/>
              </a:rPr>
              <a:t>osvetljuje</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nevarnosti</a:t>
            </a:r>
            <a:r>
              <a:rPr lang="en-US" sz="2400" dirty="0">
                <a:solidFill>
                  <a:srgbClr val="5E5E5E"/>
                </a:solidFill>
                <a:latin typeface="Roboto" panose="02000000000000000000" pitchFamily="2" charset="0"/>
              </a:rPr>
              <a:t>, ki </a:t>
            </a:r>
            <a:r>
              <a:rPr lang="en-US" sz="2400" dirty="0" err="1">
                <a:solidFill>
                  <a:srgbClr val="5E5E5E"/>
                </a:solidFill>
                <a:latin typeface="Roboto" panose="02000000000000000000" pitchFamily="2" charset="0"/>
              </a:rPr>
              <a:t>jih</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ti</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izdelki</a:t>
            </a:r>
            <a:r>
              <a:rPr lang="en-US" sz="2400" dirty="0">
                <a:solidFill>
                  <a:srgbClr val="5E5E5E"/>
                </a:solidFill>
                <a:latin typeface="Roboto" panose="02000000000000000000" pitchFamily="2" charset="0"/>
              </a:rPr>
              <a:t> za </a:t>
            </a:r>
            <a:r>
              <a:rPr lang="en-US" sz="2400" dirty="0" err="1">
                <a:solidFill>
                  <a:srgbClr val="5E5E5E"/>
                </a:solidFill>
                <a:latin typeface="Roboto" panose="02000000000000000000" pitchFamily="2" charset="0"/>
              </a:rPr>
              <a:t>enkratno</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uporabo</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predstavljajo</a:t>
            </a:r>
            <a:r>
              <a:rPr lang="en-US" sz="2400" dirty="0">
                <a:solidFill>
                  <a:srgbClr val="5E5E5E"/>
                </a:solidFill>
                <a:latin typeface="Roboto" panose="02000000000000000000" pitchFamily="2" charset="0"/>
              </a:rPr>
              <a:t> za </a:t>
            </a:r>
            <a:r>
              <a:rPr lang="en-US" sz="2400" dirty="0" err="1">
                <a:solidFill>
                  <a:srgbClr val="5E5E5E"/>
                </a:solidFill>
                <a:latin typeface="Roboto" panose="02000000000000000000" pitchFamily="2" charset="0"/>
              </a:rPr>
              <a:t>naš</a:t>
            </a:r>
            <a:r>
              <a:rPr lang="en-US" sz="2400" dirty="0">
                <a:solidFill>
                  <a:srgbClr val="5E5E5E"/>
                </a:solidFill>
                <a:latin typeface="Roboto" panose="02000000000000000000" pitchFamily="2" charset="0"/>
              </a:rPr>
              <a:t> </a:t>
            </a:r>
            <a:r>
              <a:rPr lang="en-US" sz="2400" dirty="0" err="1">
                <a:solidFill>
                  <a:srgbClr val="5E5E5E"/>
                </a:solidFill>
                <a:latin typeface="Roboto" panose="02000000000000000000" pitchFamily="2" charset="0"/>
              </a:rPr>
              <a:t>sve</a:t>
            </a:r>
            <a:r>
              <a:rPr lang="sl-SI" sz="2400" dirty="0">
                <a:solidFill>
                  <a:srgbClr val="5E5E5E"/>
                </a:solidFill>
                <a:latin typeface="Roboto" panose="02000000000000000000" pitchFamily="2" charset="0"/>
              </a:rPr>
              <a:t>t.</a:t>
            </a:r>
            <a:endParaRPr lang="en-IE" sz="2400" dirty="0">
              <a:solidFill>
                <a:srgbClr val="5E5E5E"/>
              </a:solidFill>
            </a:endParaRPr>
          </a:p>
        </p:txBody>
      </p:sp>
      <p:pic>
        <p:nvPicPr>
          <p:cNvPr id="7" name="Online Media 6" title="What really happens to the plastic you throw away - Emma Bryce">
            <a:hlinkClick r:id="" action="ppaction://media"/>
            <a:extLst>
              <a:ext uri="{FF2B5EF4-FFF2-40B4-BE49-F238E27FC236}">
                <a16:creationId xmlns:a16="http://schemas.microsoft.com/office/drawing/2014/main" id="{01830700-B2F9-4DE4-9E17-D20FB64F4B8A}"/>
              </a:ext>
            </a:extLst>
          </p:cNvPr>
          <p:cNvPicPr>
            <a:picLocks noRot="1" noChangeAspect="1"/>
          </p:cNvPicPr>
          <p:nvPr>
            <a:videoFile r:link="rId1"/>
          </p:nvPr>
        </p:nvPicPr>
        <p:blipFill>
          <a:blip r:embed="rId3"/>
          <a:stretch>
            <a:fillRect/>
          </a:stretch>
        </p:blipFill>
        <p:spPr>
          <a:xfrm>
            <a:off x="3127042" y="1762734"/>
            <a:ext cx="5799244" cy="3785652"/>
          </a:xfrm>
          <a:prstGeom prst="rect">
            <a:avLst/>
          </a:prstGeom>
        </p:spPr>
      </p:pic>
      <p:sp>
        <p:nvSpPr>
          <p:cNvPr id="8" name="TextBox 7">
            <a:extLst>
              <a:ext uri="{FF2B5EF4-FFF2-40B4-BE49-F238E27FC236}">
                <a16:creationId xmlns:a16="http://schemas.microsoft.com/office/drawing/2014/main" id="{DC535F2D-D683-4A0E-8803-6BC6A31EDB53}"/>
              </a:ext>
            </a:extLst>
          </p:cNvPr>
          <p:cNvSpPr txBox="1"/>
          <p:nvPr/>
        </p:nvSpPr>
        <p:spPr>
          <a:xfrm>
            <a:off x="261256" y="5900044"/>
            <a:ext cx="4604657" cy="800219"/>
          </a:xfrm>
          <a:prstGeom prst="rect">
            <a:avLst/>
          </a:prstGeom>
          <a:noFill/>
        </p:spPr>
        <p:txBody>
          <a:bodyPr wrap="square" rtlCol="0">
            <a:spAutoFit/>
          </a:bodyPr>
          <a:lstStyle/>
          <a:p>
            <a:r>
              <a:rPr lang="en-IE" sz="1400" dirty="0">
                <a:hlinkClick r:id="rId4"/>
              </a:rPr>
              <a:t>https://www.youtube.com/watch?v=_6xlNyWPpB8&amp;list=RDCMUCsooa4yRKGN_zEE8iknghZA&amp;index=1</a:t>
            </a:r>
            <a:endParaRPr lang="en-IE" sz="1400" dirty="0"/>
          </a:p>
          <a:p>
            <a:endParaRPr lang="en-IE" dirty="0"/>
          </a:p>
        </p:txBody>
      </p:sp>
    </p:spTree>
    <p:extLst>
      <p:ext uri="{BB962C8B-B14F-4D97-AF65-F5344CB8AC3E}">
        <p14:creationId xmlns:p14="http://schemas.microsoft.com/office/powerpoint/2010/main" val="282499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DEA984-F664-4E3C-9BAC-CC93AC0641A9}"/>
              </a:ext>
            </a:extLst>
          </p:cNvPr>
          <p:cNvSpPr>
            <a:spLocks noGrp="1"/>
          </p:cNvSpPr>
          <p:nvPr>
            <p:ph type="body" sz="quarter" idx="19"/>
          </p:nvPr>
        </p:nvSpPr>
        <p:spPr/>
        <p:txBody>
          <a:bodyPr>
            <a:normAutofit lnSpcReduction="10000"/>
          </a:bodyPr>
          <a:lstStyle/>
          <a:p>
            <a:r>
              <a:rPr lang="sl-SI" b="1" dirty="0"/>
              <a:t>Kaj se dogaja v</a:t>
            </a:r>
            <a:r>
              <a:rPr lang="en-US" b="1" dirty="0"/>
              <a:t> EU</a:t>
            </a:r>
            <a:r>
              <a:rPr lang="sl-SI" b="1" dirty="0"/>
              <a:t> </a:t>
            </a:r>
            <a:r>
              <a:rPr lang="en-US" b="1" dirty="0"/>
              <a:t>…</a:t>
            </a:r>
          </a:p>
          <a:p>
            <a:r>
              <a:rPr lang="en-US" b="1" dirty="0"/>
              <a:t>3. </a:t>
            </a:r>
            <a:r>
              <a:rPr lang="sl-SI" b="1" dirty="0"/>
              <a:t>Predelava</a:t>
            </a:r>
            <a:endParaRPr lang="en-IE" b="1" dirty="0"/>
          </a:p>
        </p:txBody>
      </p:sp>
      <p:sp>
        <p:nvSpPr>
          <p:cNvPr id="3" name="Text Placeholder 2">
            <a:extLst>
              <a:ext uri="{FF2B5EF4-FFF2-40B4-BE49-F238E27FC236}">
                <a16:creationId xmlns:a16="http://schemas.microsoft.com/office/drawing/2014/main" id="{1965786F-6471-43FD-AAB3-38A2BFC28658}"/>
              </a:ext>
            </a:extLst>
          </p:cNvPr>
          <p:cNvSpPr>
            <a:spLocks noGrp="1"/>
          </p:cNvSpPr>
          <p:nvPr>
            <p:ph type="body" sz="quarter" idx="20"/>
          </p:nvPr>
        </p:nvSpPr>
        <p:spPr>
          <a:xfrm>
            <a:off x="296238" y="2139298"/>
            <a:ext cx="11599523" cy="4339233"/>
          </a:xfrm>
        </p:spPr>
        <p:txBody>
          <a:bodyPr/>
          <a:lstStyle/>
          <a:p>
            <a:pPr algn="just" fontAlgn="ctr"/>
            <a:r>
              <a:rPr lang="en-US" b="0" i="0" dirty="0" err="1">
                <a:solidFill>
                  <a:srgbClr val="505154"/>
                </a:solidFill>
                <a:effectLst/>
              </a:rPr>
              <a:t>Polovica</a:t>
            </a:r>
            <a:r>
              <a:rPr lang="en-US" b="0" i="0" dirty="0">
                <a:solidFill>
                  <a:srgbClr val="505154"/>
                </a:solidFill>
                <a:effectLst/>
              </a:rPr>
              <a:t> </a:t>
            </a:r>
            <a:r>
              <a:rPr lang="en-US" b="0" i="0" dirty="0" err="1">
                <a:solidFill>
                  <a:srgbClr val="505154"/>
                </a:solidFill>
                <a:effectLst/>
              </a:rPr>
              <a:t>plastike</a:t>
            </a:r>
            <a:r>
              <a:rPr lang="en-US" b="0" i="0" dirty="0">
                <a:solidFill>
                  <a:srgbClr val="505154"/>
                </a:solidFill>
                <a:effectLst/>
              </a:rPr>
              <a:t>, </a:t>
            </a:r>
            <a:r>
              <a:rPr lang="en-US" b="0" i="0" dirty="0" err="1">
                <a:solidFill>
                  <a:srgbClr val="505154"/>
                </a:solidFill>
                <a:effectLst/>
              </a:rPr>
              <a:t>zbrane</a:t>
            </a:r>
            <a:r>
              <a:rPr lang="en-US" b="0" i="0" dirty="0">
                <a:solidFill>
                  <a:srgbClr val="505154"/>
                </a:solidFill>
                <a:effectLst/>
              </a:rPr>
              <a:t> za </a:t>
            </a:r>
            <a:r>
              <a:rPr lang="sl-SI" b="0" i="0" dirty="0">
                <a:solidFill>
                  <a:srgbClr val="505154"/>
                </a:solidFill>
                <a:effectLst/>
              </a:rPr>
              <a:t>predelavo</a:t>
            </a:r>
            <a:r>
              <a:rPr lang="en-US" b="0" i="0" dirty="0">
                <a:solidFill>
                  <a:srgbClr val="505154"/>
                </a:solidFill>
                <a:effectLst/>
              </a:rPr>
              <a:t>, se </a:t>
            </a:r>
            <a:r>
              <a:rPr lang="en-US" b="0" i="0" dirty="0" err="1">
                <a:solidFill>
                  <a:srgbClr val="505154"/>
                </a:solidFill>
                <a:effectLst/>
              </a:rPr>
              <a:t>izvozi</a:t>
            </a:r>
            <a:r>
              <a:rPr lang="en-US" b="0" i="0" dirty="0">
                <a:solidFill>
                  <a:srgbClr val="505154"/>
                </a:solidFill>
                <a:effectLst/>
              </a:rPr>
              <a:t> v </a:t>
            </a:r>
            <a:r>
              <a:rPr lang="en-US" b="0" i="0" dirty="0" err="1">
                <a:solidFill>
                  <a:srgbClr val="505154"/>
                </a:solidFill>
                <a:effectLst/>
              </a:rPr>
              <a:t>države</a:t>
            </a:r>
            <a:r>
              <a:rPr lang="en-US" b="0" i="0" dirty="0">
                <a:solidFill>
                  <a:srgbClr val="505154"/>
                </a:solidFill>
                <a:effectLst/>
              </a:rPr>
              <a:t> </a:t>
            </a:r>
            <a:r>
              <a:rPr lang="en-US" b="0" i="0" dirty="0" err="1">
                <a:solidFill>
                  <a:srgbClr val="505154"/>
                </a:solidFill>
                <a:effectLst/>
              </a:rPr>
              <a:t>zunaj</a:t>
            </a:r>
            <a:r>
              <a:rPr lang="en-US" b="0" i="0" dirty="0">
                <a:solidFill>
                  <a:srgbClr val="505154"/>
                </a:solidFill>
                <a:effectLst/>
              </a:rPr>
              <a:t> EU. Med </a:t>
            </a:r>
            <a:r>
              <a:rPr lang="en-US" b="0" i="0" dirty="0" err="1">
                <a:solidFill>
                  <a:srgbClr val="505154"/>
                </a:solidFill>
                <a:effectLst/>
              </a:rPr>
              <a:t>razlogi</a:t>
            </a:r>
            <a:r>
              <a:rPr lang="en-US" b="0" i="0" dirty="0">
                <a:solidFill>
                  <a:srgbClr val="505154"/>
                </a:solidFill>
                <a:effectLst/>
              </a:rPr>
              <a:t> za </a:t>
            </a:r>
            <a:r>
              <a:rPr lang="en-US" b="0" i="0" dirty="0" err="1">
                <a:solidFill>
                  <a:srgbClr val="505154"/>
                </a:solidFill>
                <a:effectLst/>
              </a:rPr>
              <a:t>izvoz</a:t>
            </a:r>
            <a:r>
              <a:rPr lang="en-US" b="0" i="0" dirty="0">
                <a:solidFill>
                  <a:srgbClr val="505154"/>
                </a:solidFill>
                <a:effectLst/>
              </a:rPr>
              <a:t> </a:t>
            </a:r>
            <a:r>
              <a:rPr lang="sl-SI" b="0" i="0" dirty="0">
                <a:solidFill>
                  <a:srgbClr val="505154"/>
                </a:solidFill>
                <a:effectLst/>
              </a:rPr>
              <a:t>so</a:t>
            </a:r>
            <a:r>
              <a:rPr lang="en-US" b="0" i="0" dirty="0">
                <a:solidFill>
                  <a:srgbClr val="505154"/>
                </a:solidFill>
                <a:effectLst/>
              </a:rPr>
              <a:t> </a:t>
            </a:r>
            <a:r>
              <a:rPr lang="en-US" b="0" i="0" dirty="0" err="1">
                <a:solidFill>
                  <a:srgbClr val="505154"/>
                </a:solidFill>
                <a:effectLst/>
              </a:rPr>
              <a:t>pomanjkanje</a:t>
            </a:r>
            <a:r>
              <a:rPr lang="en-US" b="0" i="0" dirty="0">
                <a:solidFill>
                  <a:srgbClr val="505154"/>
                </a:solidFill>
                <a:effectLst/>
              </a:rPr>
              <a:t> </a:t>
            </a:r>
            <a:r>
              <a:rPr lang="en-US" b="0" i="0" dirty="0" err="1">
                <a:solidFill>
                  <a:srgbClr val="505154"/>
                </a:solidFill>
                <a:effectLst/>
              </a:rPr>
              <a:t>zmogljivosti</a:t>
            </a:r>
            <a:r>
              <a:rPr lang="en-US" b="0" i="0" dirty="0">
                <a:solidFill>
                  <a:srgbClr val="505154"/>
                </a:solidFill>
                <a:effectLst/>
              </a:rPr>
              <a:t>, </a:t>
            </a:r>
            <a:r>
              <a:rPr lang="en-US" b="0" i="0" dirty="0" err="1">
                <a:solidFill>
                  <a:srgbClr val="505154"/>
                </a:solidFill>
                <a:effectLst/>
              </a:rPr>
              <a:t>tehnologije</a:t>
            </a:r>
            <a:r>
              <a:rPr lang="en-US" b="0" i="0" dirty="0">
                <a:solidFill>
                  <a:srgbClr val="505154"/>
                </a:solidFill>
                <a:effectLst/>
              </a:rPr>
              <a:t> </a:t>
            </a:r>
            <a:r>
              <a:rPr lang="en-US" b="0" i="0" dirty="0" err="1">
                <a:solidFill>
                  <a:srgbClr val="505154"/>
                </a:solidFill>
                <a:effectLst/>
              </a:rPr>
              <a:t>ali</a:t>
            </a:r>
            <a:r>
              <a:rPr lang="en-US" b="0" i="0" dirty="0">
                <a:solidFill>
                  <a:srgbClr val="505154"/>
                </a:solidFill>
                <a:effectLst/>
              </a:rPr>
              <a:t> </a:t>
            </a:r>
            <a:r>
              <a:rPr lang="en-US" b="0" i="0" dirty="0" err="1">
                <a:solidFill>
                  <a:srgbClr val="505154"/>
                </a:solidFill>
                <a:effectLst/>
              </a:rPr>
              <a:t>finančnih</a:t>
            </a:r>
            <a:r>
              <a:rPr lang="en-US" b="0" i="0" dirty="0">
                <a:solidFill>
                  <a:srgbClr val="505154"/>
                </a:solidFill>
                <a:effectLst/>
              </a:rPr>
              <a:t> </a:t>
            </a:r>
            <a:r>
              <a:rPr lang="en-US" b="0" i="0" dirty="0" err="1">
                <a:solidFill>
                  <a:srgbClr val="505154"/>
                </a:solidFill>
                <a:effectLst/>
              </a:rPr>
              <a:t>sredstev</a:t>
            </a:r>
            <a:r>
              <a:rPr lang="en-US" b="0" i="0" dirty="0">
                <a:solidFill>
                  <a:srgbClr val="505154"/>
                </a:solidFill>
                <a:effectLst/>
              </a:rPr>
              <a:t> za </a:t>
            </a:r>
            <a:r>
              <a:rPr lang="en-US" b="0" i="0" dirty="0" err="1">
                <a:solidFill>
                  <a:srgbClr val="505154"/>
                </a:solidFill>
                <a:effectLst/>
              </a:rPr>
              <a:t>lokalno</a:t>
            </a:r>
            <a:r>
              <a:rPr lang="en-US" b="0" i="0" dirty="0">
                <a:solidFill>
                  <a:srgbClr val="505154"/>
                </a:solidFill>
                <a:effectLst/>
              </a:rPr>
              <a:t> </a:t>
            </a:r>
            <a:r>
              <a:rPr lang="en-US" b="0" i="0" dirty="0" err="1">
                <a:solidFill>
                  <a:srgbClr val="505154"/>
                </a:solidFill>
                <a:effectLst/>
              </a:rPr>
              <a:t>obdelavo</a:t>
            </a:r>
            <a:r>
              <a:rPr lang="en-US" b="0" i="0" dirty="0">
                <a:solidFill>
                  <a:srgbClr val="505154"/>
                </a:solidFill>
                <a:effectLst/>
              </a:rPr>
              <a:t> </a:t>
            </a:r>
            <a:r>
              <a:rPr lang="en-US" b="0" i="0" dirty="0" err="1">
                <a:solidFill>
                  <a:srgbClr val="505154"/>
                </a:solidFill>
                <a:effectLst/>
              </a:rPr>
              <a:t>odpadkov</a:t>
            </a:r>
            <a:r>
              <a:rPr lang="en-US" b="0" i="0" dirty="0">
                <a:solidFill>
                  <a:srgbClr val="505154"/>
                </a:solidFill>
                <a:effectLst/>
              </a:rPr>
              <a:t>. </a:t>
            </a:r>
            <a:r>
              <a:rPr lang="sl-SI" b="0" i="0" dirty="0">
                <a:solidFill>
                  <a:srgbClr val="505154"/>
                </a:solidFill>
                <a:effectLst/>
              </a:rPr>
              <a:t>Velik </a:t>
            </a:r>
            <a:r>
              <a:rPr lang="en-US" b="0" i="0" dirty="0" err="1">
                <a:solidFill>
                  <a:srgbClr val="505154"/>
                </a:solidFill>
                <a:effectLst/>
              </a:rPr>
              <a:t>delež</a:t>
            </a:r>
            <a:r>
              <a:rPr lang="en-US" b="0" i="0" dirty="0">
                <a:solidFill>
                  <a:srgbClr val="505154"/>
                </a:solidFill>
                <a:effectLst/>
              </a:rPr>
              <a:t> </a:t>
            </a:r>
            <a:r>
              <a:rPr lang="en-US" b="0" i="0" dirty="0" err="1">
                <a:solidFill>
                  <a:srgbClr val="505154"/>
                </a:solidFill>
                <a:effectLst/>
              </a:rPr>
              <a:t>izvoženih</a:t>
            </a:r>
            <a:r>
              <a:rPr lang="en-US" b="0" i="0" dirty="0">
                <a:solidFill>
                  <a:srgbClr val="505154"/>
                </a:solidFill>
                <a:effectLst/>
              </a:rPr>
              <a:t> </a:t>
            </a:r>
            <a:r>
              <a:rPr lang="en-US" b="0" i="0" dirty="0" err="1">
                <a:solidFill>
                  <a:srgbClr val="505154"/>
                </a:solidFill>
                <a:effectLst/>
              </a:rPr>
              <a:t>plastičnih</a:t>
            </a:r>
            <a:r>
              <a:rPr lang="en-US" b="0" i="0" dirty="0">
                <a:solidFill>
                  <a:srgbClr val="505154"/>
                </a:solidFill>
                <a:effectLst/>
              </a:rPr>
              <a:t> </a:t>
            </a:r>
            <a:r>
              <a:rPr lang="en-US" b="0" i="0" dirty="0" err="1">
                <a:solidFill>
                  <a:srgbClr val="505154"/>
                </a:solidFill>
                <a:effectLst/>
              </a:rPr>
              <a:t>odpadkov</a:t>
            </a:r>
            <a:r>
              <a:rPr lang="en-US" b="0" i="0" dirty="0">
                <a:solidFill>
                  <a:srgbClr val="505154"/>
                </a:solidFill>
                <a:effectLst/>
              </a:rPr>
              <a:t> </a:t>
            </a:r>
            <a:r>
              <a:rPr lang="sl-SI" b="0" i="0" dirty="0">
                <a:solidFill>
                  <a:srgbClr val="505154"/>
                </a:solidFill>
                <a:effectLst/>
              </a:rPr>
              <a:t>je bil dlje časa </a:t>
            </a:r>
            <a:r>
              <a:rPr lang="en-US" b="0" i="0" dirty="0" err="1">
                <a:solidFill>
                  <a:srgbClr val="505154"/>
                </a:solidFill>
                <a:effectLst/>
              </a:rPr>
              <a:t>odpremljen</a:t>
            </a:r>
            <a:r>
              <a:rPr lang="en-US" b="0" i="0" dirty="0">
                <a:solidFill>
                  <a:srgbClr val="505154"/>
                </a:solidFill>
                <a:effectLst/>
              </a:rPr>
              <a:t> na </a:t>
            </a:r>
            <a:r>
              <a:rPr lang="en-US" b="0" i="0" dirty="0" err="1">
                <a:solidFill>
                  <a:srgbClr val="505154"/>
                </a:solidFill>
                <a:effectLst/>
              </a:rPr>
              <a:t>Kitajsko</a:t>
            </a:r>
            <a:r>
              <a:rPr lang="en-US" b="0" i="0" dirty="0">
                <a:solidFill>
                  <a:srgbClr val="505154"/>
                </a:solidFill>
                <a:effectLst/>
              </a:rPr>
              <a:t>, </a:t>
            </a:r>
            <a:r>
              <a:rPr lang="en-US" b="0" i="0" dirty="0" err="1">
                <a:solidFill>
                  <a:srgbClr val="505154"/>
                </a:solidFill>
                <a:effectLst/>
              </a:rPr>
              <a:t>vendar</a:t>
            </a:r>
            <a:r>
              <a:rPr lang="en-US" b="0" i="0" dirty="0">
                <a:solidFill>
                  <a:srgbClr val="505154"/>
                </a:solidFill>
                <a:effectLst/>
              </a:rPr>
              <a:t> je </a:t>
            </a:r>
            <a:r>
              <a:rPr lang="en-US" b="0" i="0" dirty="0" err="1">
                <a:solidFill>
                  <a:srgbClr val="505154"/>
                </a:solidFill>
                <a:effectLst/>
              </a:rPr>
              <a:t>zaradi</a:t>
            </a:r>
            <a:r>
              <a:rPr lang="en-US" b="0" i="0" dirty="0">
                <a:solidFill>
                  <a:srgbClr val="505154"/>
                </a:solidFill>
                <a:effectLst/>
              </a:rPr>
              <a:t> </a:t>
            </a:r>
            <a:r>
              <a:rPr lang="en-US" b="0" i="0" dirty="0" err="1">
                <a:solidFill>
                  <a:srgbClr val="505154"/>
                </a:solidFill>
                <a:effectLst/>
              </a:rPr>
              <a:t>nedavne</a:t>
            </a:r>
            <a:r>
              <a:rPr lang="en-US" b="0" i="0" dirty="0">
                <a:solidFill>
                  <a:srgbClr val="505154"/>
                </a:solidFill>
                <a:effectLst/>
              </a:rPr>
              <a:t> </a:t>
            </a:r>
            <a:r>
              <a:rPr lang="en-US" b="0" i="0" dirty="0" err="1">
                <a:solidFill>
                  <a:srgbClr val="505154"/>
                </a:solidFill>
                <a:effectLst/>
              </a:rPr>
              <a:t>prepovedi</a:t>
            </a:r>
            <a:r>
              <a:rPr lang="en-US" b="0" i="0" dirty="0">
                <a:solidFill>
                  <a:srgbClr val="505154"/>
                </a:solidFill>
                <a:effectLst/>
              </a:rPr>
              <a:t> </a:t>
            </a:r>
            <a:r>
              <a:rPr lang="en-US" b="0" i="0" dirty="0" err="1">
                <a:solidFill>
                  <a:srgbClr val="505154"/>
                </a:solidFill>
                <a:effectLst/>
              </a:rPr>
              <a:t>uvoza</a:t>
            </a:r>
            <a:r>
              <a:rPr lang="en-US" b="0" i="0" dirty="0">
                <a:solidFill>
                  <a:srgbClr val="505154"/>
                </a:solidFill>
                <a:effectLst/>
              </a:rPr>
              <a:t> </a:t>
            </a:r>
            <a:r>
              <a:rPr lang="en-US" b="0" i="0" dirty="0" err="1">
                <a:solidFill>
                  <a:srgbClr val="505154"/>
                </a:solidFill>
                <a:effectLst/>
              </a:rPr>
              <a:t>plastičnih</a:t>
            </a:r>
            <a:r>
              <a:rPr lang="en-US" b="0" i="0" dirty="0">
                <a:solidFill>
                  <a:srgbClr val="505154"/>
                </a:solidFill>
                <a:effectLst/>
              </a:rPr>
              <a:t> </a:t>
            </a:r>
            <a:r>
              <a:rPr lang="en-US" b="0" i="0" dirty="0" err="1">
                <a:solidFill>
                  <a:srgbClr val="505154"/>
                </a:solidFill>
                <a:effectLst/>
              </a:rPr>
              <a:t>odpadkov</a:t>
            </a:r>
            <a:r>
              <a:rPr lang="en-US" b="0" i="0" dirty="0">
                <a:solidFill>
                  <a:srgbClr val="505154"/>
                </a:solidFill>
                <a:effectLst/>
              </a:rPr>
              <a:t> v t</a:t>
            </a:r>
            <a:r>
              <a:rPr lang="sl-SI" b="0" i="0" dirty="0">
                <a:solidFill>
                  <a:srgbClr val="505154"/>
                </a:solidFill>
                <a:effectLst/>
              </a:rPr>
              <a:t>o</a:t>
            </a:r>
            <a:r>
              <a:rPr lang="en-US" b="0" i="0" dirty="0">
                <a:solidFill>
                  <a:srgbClr val="505154"/>
                </a:solidFill>
                <a:effectLst/>
              </a:rPr>
              <a:t> </a:t>
            </a:r>
            <a:r>
              <a:rPr lang="en-US" b="0" i="0" dirty="0" err="1">
                <a:solidFill>
                  <a:srgbClr val="505154"/>
                </a:solidFill>
                <a:effectLst/>
              </a:rPr>
              <a:t>držav</a:t>
            </a:r>
            <a:r>
              <a:rPr lang="sl-SI" b="0" i="0" dirty="0">
                <a:solidFill>
                  <a:srgbClr val="505154"/>
                </a:solidFill>
                <a:effectLst/>
              </a:rPr>
              <a:t>o</a:t>
            </a:r>
            <a:r>
              <a:rPr lang="en-US" b="0" i="0" dirty="0">
                <a:solidFill>
                  <a:srgbClr val="505154"/>
                </a:solidFill>
                <a:effectLst/>
              </a:rPr>
              <a:t> </a:t>
            </a:r>
            <a:r>
              <a:rPr lang="en-US" b="0" i="0" dirty="0" err="1">
                <a:solidFill>
                  <a:srgbClr val="505154"/>
                </a:solidFill>
                <a:effectLst/>
              </a:rPr>
              <a:t>vse</a:t>
            </a:r>
            <a:r>
              <a:rPr lang="en-US" b="0" i="0" dirty="0">
                <a:solidFill>
                  <a:srgbClr val="505154"/>
                </a:solidFill>
                <a:effectLst/>
              </a:rPr>
              <a:t> </a:t>
            </a:r>
            <a:r>
              <a:rPr lang="en-US" b="0" i="0" dirty="0" err="1">
                <a:solidFill>
                  <a:srgbClr val="505154"/>
                </a:solidFill>
                <a:effectLst/>
              </a:rPr>
              <a:t>bolj</a:t>
            </a:r>
            <a:r>
              <a:rPr lang="en-US" b="0" i="0" dirty="0">
                <a:solidFill>
                  <a:srgbClr val="505154"/>
                </a:solidFill>
                <a:effectLst/>
              </a:rPr>
              <a:t> </a:t>
            </a:r>
            <a:r>
              <a:rPr lang="en-US" b="0" i="0" dirty="0" err="1">
                <a:solidFill>
                  <a:srgbClr val="505154"/>
                </a:solidFill>
                <a:effectLst/>
              </a:rPr>
              <a:t>nujno</a:t>
            </a:r>
            <a:r>
              <a:rPr lang="en-US" b="0" i="0" dirty="0">
                <a:solidFill>
                  <a:srgbClr val="505154"/>
                </a:solidFill>
                <a:effectLst/>
              </a:rPr>
              <a:t> </a:t>
            </a:r>
            <a:r>
              <a:rPr lang="en-US" b="0" i="0" dirty="0" err="1">
                <a:solidFill>
                  <a:srgbClr val="505154"/>
                </a:solidFill>
                <a:effectLst/>
              </a:rPr>
              <a:t>poiskati</a:t>
            </a:r>
            <a:r>
              <a:rPr lang="en-US" b="0" i="0" dirty="0">
                <a:solidFill>
                  <a:srgbClr val="505154"/>
                </a:solidFill>
                <a:effectLst/>
              </a:rPr>
              <a:t> </a:t>
            </a:r>
            <a:r>
              <a:rPr lang="en-US" b="0" i="0" dirty="0" err="1">
                <a:solidFill>
                  <a:srgbClr val="505154"/>
                </a:solidFill>
                <a:effectLst/>
              </a:rPr>
              <a:t>druge</a:t>
            </a:r>
            <a:r>
              <a:rPr lang="en-US" b="0" i="0" dirty="0">
                <a:solidFill>
                  <a:srgbClr val="505154"/>
                </a:solidFill>
                <a:effectLst/>
              </a:rPr>
              <a:t> </a:t>
            </a:r>
            <a:r>
              <a:rPr lang="en-US" b="0" i="0" dirty="0" err="1">
                <a:solidFill>
                  <a:srgbClr val="505154"/>
                </a:solidFill>
                <a:effectLst/>
              </a:rPr>
              <a:t>rešitve</a:t>
            </a:r>
            <a:r>
              <a:rPr lang="en-US" b="0" i="0" dirty="0">
                <a:solidFill>
                  <a:srgbClr val="505154"/>
                </a:solidFill>
                <a:effectLst/>
              </a:rPr>
              <a:t>.</a:t>
            </a:r>
          </a:p>
          <a:p>
            <a:pPr algn="just" fontAlgn="ctr"/>
            <a:r>
              <a:rPr lang="en-US" b="0" i="0" dirty="0" err="1">
                <a:solidFill>
                  <a:srgbClr val="505154"/>
                </a:solidFill>
                <a:effectLst/>
              </a:rPr>
              <a:t>Majhen</a:t>
            </a:r>
            <a:r>
              <a:rPr lang="en-US" b="0" i="0" dirty="0">
                <a:solidFill>
                  <a:srgbClr val="505154"/>
                </a:solidFill>
                <a:effectLst/>
              </a:rPr>
              <a:t> </a:t>
            </a:r>
            <a:r>
              <a:rPr lang="en-US" b="0" i="0" dirty="0" err="1">
                <a:solidFill>
                  <a:srgbClr val="505154"/>
                </a:solidFill>
                <a:effectLst/>
              </a:rPr>
              <a:t>delež</a:t>
            </a:r>
            <a:r>
              <a:rPr lang="en-US" b="0" i="0" dirty="0">
                <a:solidFill>
                  <a:srgbClr val="505154"/>
                </a:solidFill>
                <a:effectLst/>
              </a:rPr>
              <a:t> </a:t>
            </a:r>
            <a:r>
              <a:rPr lang="en-US" b="0" i="0" dirty="0" err="1">
                <a:solidFill>
                  <a:srgbClr val="505154"/>
                </a:solidFill>
                <a:effectLst/>
              </a:rPr>
              <a:t>recikliranja</a:t>
            </a:r>
            <a:r>
              <a:rPr lang="en-US" b="0" i="0" dirty="0">
                <a:solidFill>
                  <a:srgbClr val="505154"/>
                </a:solidFill>
                <a:effectLst/>
              </a:rPr>
              <a:t> </a:t>
            </a:r>
            <a:r>
              <a:rPr lang="en-US" b="0" i="0" dirty="0" err="1">
                <a:solidFill>
                  <a:srgbClr val="505154"/>
                </a:solidFill>
                <a:effectLst/>
              </a:rPr>
              <a:t>plastike</a:t>
            </a:r>
            <a:r>
              <a:rPr lang="en-US" b="0" i="0" dirty="0">
                <a:solidFill>
                  <a:srgbClr val="505154"/>
                </a:solidFill>
                <a:effectLst/>
              </a:rPr>
              <a:t> v EU </a:t>
            </a:r>
            <a:r>
              <a:rPr lang="en-US" b="0" i="0" dirty="0" err="1">
                <a:solidFill>
                  <a:srgbClr val="505154"/>
                </a:solidFill>
                <a:effectLst/>
              </a:rPr>
              <a:t>pomeni</a:t>
            </a:r>
            <a:r>
              <a:rPr lang="en-US" b="0" i="0" dirty="0">
                <a:solidFill>
                  <a:srgbClr val="505154"/>
                </a:solidFill>
                <a:effectLst/>
              </a:rPr>
              <a:t> </a:t>
            </a:r>
            <a:r>
              <a:rPr lang="en-US" b="0" i="0" dirty="0" err="1">
                <a:solidFill>
                  <a:srgbClr val="505154"/>
                </a:solidFill>
                <a:effectLst/>
              </a:rPr>
              <a:t>velike</a:t>
            </a:r>
            <a:r>
              <a:rPr lang="en-US" b="0" i="0" dirty="0">
                <a:solidFill>
                  <a:srgbClr val="505154"/>
                </a:solidFill>
                <a:effectLst/>
              </a:rPr>
              <a:t> </a:t>
            </a:r>
            <a:r>
              <a:rPr lang="en-US" b="0" i="0" dirty="0" err="1">
                <a:solidFill>
                  <a:srgbClr val="505154"/>
                </a:solidFill>
                <a:effectLst/>
              </a:rPr>
              <a:t>izgube</a:t>
            </a:r>
            <a:r>
              <a:rPr lang="en-US" b="0" i="0" dirty="0">
                <a:solidFill>
                  <a:srgbClr val="505154"/>
                </a:solidFill>
                <a:effectLst/>
              </a:rPr>
              <a:t> za </a:t>
            </a:r>
            <a:r>
              <a:rPr lang="en-US" b="0" i="0" dirty="0" err="1">
                <a:solidFill>
                  <a:srgbClr val="505154"/>
                </a:solidFill>
                <a:effectLst/>
              </a:rPr>
              <a:t>gospodarstvo</a:t>
            </a:r>
            <a:r>
              <a:rPr lang="en-US" b="0" i="0" dirty="0">
                <a:solidFill>
                  <a:srgbClr val="505154"/>
                </a:solidFill>
                <a:effectLst/>
              </a:rPr>
              <a:t> in </a:t>
            </a:r>
            <a:r>
              <a:rPr lang="en-US" b="0" i="0" dirty="0" err="1">
                <a:solidFill>
                  <a:srgbClr val="505154"/>
                </a:solidFill>
                <a:effectLst/>
              </a:rPr>
              <a:t>okolje</a:t>
            </a:r>
            <a:r>
              <a:rPr lang="en-US" b="0" i="0" dirty="0">
                <a:solidFill>
                  <a:srgbClr val="505154"/>
                </a:solidFill>
                <a:effectLst/>
              </a:rPr>
              <a:t>. </a:t>
            </a:r>
            <a:r>
              <a:rPr lang="en-US" b="0" i="0" dirty="0" err="1">
                <a:solidFill>
                  <a:srgbClr val="505154"/>
                </a:solidFill>
                <a:effectLst/>
              </a:rPr>
              <a:t>Ocenjuje</a:t>
            </a:r>
            <a:r>
              <a:rPr lang="en-US" b="0" i="0" dirty="0">
                <a:solidFill>
                  <a:srgbClr val="505154"/>
                </a:solidFill>
                <a:effectLst/>
              </a:rPr>
              <a:t> se, da se 95 % </a:t>
            </a:r>
            <a:r>
              <a:rPr lang="en-US" b="0" i="0" dirty="0" err="1">
                <a:solidFill>
                  <a:srgbClr val="505154"/>
                </a:solidFill>
                <a:effectLst/>
              </a:rPr>
              <a:t>vrednosti</a:t>
            </a:r>
            <a:r>
              <a:rPr lang="en-US" b="0" i="0" dirty="0">
                <a:solidFill>
                  <a:srgbClr val="505154"/>
                </a:solidFill>
                <a:effectLst/>
              </a:rPr>
              <a:t> </a:t>
            </a:r>
            <a:r>
              <a:rPr lang="en-US" b="0" i="0" dirty="0" err="1">
                <a:solidFill>
                  <a:srgbClr val="505154"/>
                </a:solidFill>
                <a:effectLst/>
              </a:rPr>
              <a:t>plastičnega</a:t>
            </a:r>
            <a:r>
              <a:rPr lang="en-US" b="0" i="0" dirty="0">
                <a:solidFill>
                  <a:srgbClr val="505154"/>
                </a:solidFill>
                <a:effectLst/>
              </a:rPr>
              <a:t> </a:t>
            </a:r>
            <a:r>
              <a:rPr lang="en-US" b="0" i="0" dirty="0" err="1">
                <a:solidFill>
                  <a:srgbClr val="505154"/>
                </a:solidFill>
                <a:effectLst/>
              </a:rPr>
              <a:t>embalažnega</a:t>
            </a:r>
            <a:r>
              <a:rPr lang="en-US" b="0" i="0" dirty="0">
                <a:solidFill>
                  <a:srgbClr val="505154"/>
                </a:solidFill>
                <a:effectLst/>
              </a:rPr>
              <a:t> </a:t>
            </a:r>
            <a:r>
              <a:rPr lang="en-US" b="0" i="0" dirty="0" err="1">
                <a:solidFill>
                  <a:srgbClr val="505154"/>
                </a:solidFill>
                <a:effectLst/>
              </a:rPr>
              <a:t>materiala</a:t>
            </a:r>
            <a:r>
              <a:rPr lang="en-US" b="0" i="0" dirty="0">
                <a:solidFill>
                  <a:srgbClr val="505154"/>
                </a:solidFill>
                <a:effectLst/>
              </a:rPr>
              <a:t> </a:t>
            </a:r>
            <a:r>
              <a:rPr lang="en-US" b="0" i="0" dirty="0" err="1">
                <a:solidFill>
                  <a:srgbClr val="505154"/>
                </a:solidFill>
                <a:effectLst/>
              </a:rPr>
              <a:t>izgubi</a:t>
            </a:r>
            <a:r>
              <a:rPr lang="en-US" b="0" i="0" dirty="0">
                <a:solidFill>
                  <a:srgbClr val="505154"/>
                </a:solidFill>
                <a:effectLst/>
              </a:rPr>
              <a:t> </a:t>
            </a:r>
            <a:r>
              <a:rPr lang="sl-SI" b="0" i="0" dirty="0">
                <a:solidFill>
                  <a:srgbClr val="505154"/>
                </a:solidFill>
                <a:effectLst/>
              </a:rPr>
              <a:t>že </a:t>
            </a:r>
            <a:r>
              <a:rPr lang="en-US" b="0" i="0" dirty="0">
                <a:solidFill>
                  <a:srgbClr val="505154"/>
                </a:solidFill>
                <a:effectLst/>
              </a:rPr>
              <a:t>po </a:t>
            </a:r>
            <a:r>
              <a:rPr lang="en-US" b="0" i="0" dirty="0" err="1">
                <a:solidFill>
                  <a:srgbClr val="505154"/>
                </a:solidFill>
                <a:effectLst/>
              </a:rPr>
              <a:t>kratkem</a:t>
            </a:r>
            <a:r>
              <a:rPr lang="en-US" b="0" i="0" dirty="0">
                <a:solidFill>
                  <a:srgbClr val="505154"/>
                </a:solidFill>
                <a:effectLst/>
              </a:rPr>
              <a:t> </a:t>
            </a:r>
            <a:r>
              <a:rPr lang="en-US" b="0" i="0" dirty="0" err="1">
                <a:solidFill>
                  <a:srgbClr val="505154"/>
                </a:solidFill>
                <a:effectLst/>
              </a:rPr>
              <a:t>ciklu</a:t>
            </a:r>
            <a:r>
              <a:rPr lang="en-US" b="0" i="0" dirty="0">
                <a:solidFill>
                  <a:srgbClr val="505154"/>
                </a:solidFill>
                <a:effectLst/>
              </a:rPr>
              <a:t> </a:t>
            </a:r>
            <a:r>
              <a:rPr lang="en-US" b="0" i="0" dirty="0" err="1">
                <a:solidFill>
                  <a:srgbClr val="505154"/>
                </a:solidFill>
                <a:effectLst/>
              </a:rPr>
              <a:t>prve</a:t>
            </a:r>
            <a:r>
              <a:rPr lang="en-US" b="0" i="0" dirty="0">
                <a:solidFill>
                  <a:srgbClr val="505154"/>
                </a:solidFill>
                <a:effectLst/>
              </a:rPr>
              <a:t> </a:t>
            </a:r>
            <a:r>
              <a:rPr lang="en-US" b="0" i="0" dirty="0" err="1">
                <a:solidFill>
                  <a:srgbClr val="505154"/>
                </a:solidFill>
                <a:effectLst/>
              </a:rPr>
              <a:t>uporabe</a:t>
            </a:r>
            <a:r>
              <a:rPr lang="en-US" b="0" i="0" dirty="0">
                <a:solidFill>
                  <a:srgbClr val="505154"/>
                </a:solidFill>
                <a:effectLst/>
              </a:rPr>
              <a:t>.</a:t>
            </a:r>
          </a:p>
          <a:p>
            <a:pPr algn="just" fontAlgn="ctr"/>
            <a:r>
              <a:rPr lang="en-US" b="0" i="0" dirty="0" err="1">
                <a:solidFill>
                  <a:srgbClr val="505154"/>
                </a:solidFill>
                <a:effectLst/>
              </a:rPr>
              <a:t>Proizvodnja</a:t>
            </a:r>
            <a:r>
              <a:rPr lang="en-US" b="0" i="0" dirty="0">
                <a:solidFill>
                  <a:srgbClr val="505154"/>
                </a:solidFill>
                <a:effectLst/>
              </a:rPr>
              <a:t> in </a:t>
            </a:r>
            <a:r>
              <a:rPr lang="en-US" b="0" i="0" dirty="0" err="1">
                <a:solidFill>
                  <a:srgbClr val="505154"/>
                </a:solidFill>
                <a:effectLst/>
              </a:rPr>
              <a:t>sežiganje</a:t>
            </a:r>
            <a:r>
              <a:rPr lang="en-US" b="0" i="0" dirty="0">
                <a:solidFill>
                  <a:srgbClr val="505154"/>
                </a:solidFill>
                <a:effectLst/>
              </a:rPr>
              <a:t> </a:t>
            </a:r>
            <a:r>
              <a:rPr lang="en-US" b="0" i="0" dirty="0" err="1">
                <a:solidFill>
                  <a:srgbClr val="505154"/>
                </a:solidFill>
                <a:effectLst/>
              </a:rPr>
              <a:t>plastike</a:t>
            </a:r>
            <a:r>
              <a:rPr lang="en-US" b="0" i="0" dirty="0">
                <a:solidFill>
                  <a:srgbClr val="505154"/>
                </a:solidFill>
                <a:effectLst/>
              </a:rPr>
              <a:t> </a:t>
            </a:r>
            <a:r>
              <a:rPr lang="en-US" b="0" i="0" dirty="0" err="1">
                <a:solidFill>
                  <a:srgbClr val="505154"/>
                </a:solidFill>
                <a:effectLst/>
              </a:rPr>
              <a:t>vsako</a:t>
            </a:r>
            <a:r>
              <a:rPr lang="en-US" b="0" i="0" dirty="0">
                <a:solidFill>
                  <a:srgbClr val="505154"/>
                </a:solidFill>
                <a:effectLst/>
              </a:rPr>
              <a:t> </a:t>
            </a:r>
            <a:r>
              <a:rPr lang="en-US" b="0" i="0" dirty="0" err="1">
                <a:solidFill>
                  <a:srgbClr val="505154"/>
                </a:solidFill>
                <a:effectLst/>
              </a:rPr>
              <a:t>leto</a:t>
            </a:r>
            <a:r>
              <a:rPr lang="en-US" b="0" i="0" dirty="0">
                <a:solidFill>
                  <a:srgbClr val="505154"/>
                </a:solidFill>
                <a:effectLst/>
              </a:rPr>
              <a:t> po </a:t>
            </a:r>
            <a:r>
              <a:rPr lang="en-US" b="0" i="0" dirty="0" err="1">
                <a:solidFill>
                  <a:srgbClr val="505154"/>
                </a:solidFill>
                <a:effectLst/>
              </a:rPr>
              <a:t>vsem</a:t>
            </a:r>
            <a:r>
              <a:rPr lang="en-US" b="0" i="0" dirty="0">
                <a:solidFill>
                  <a:srgbClr val="505154"/>
                </a:solidFill>
                <a:effectLst/>
              </a:rPr>
              <a:t> </a:t>
            </a:r>
            <a:r>
              <a:rPr lang="en-US" b="0" i="0" dirty="0" err="1">
                <a:solidFill>
                  <a:srgbClr val="505154"/>
                </a:solidFill>
                <a:effectLst/>
              </a:rPr>
              <a:t>svetu</a:t>
            </a:r>
            <a:r>
              <a:rPr lang="en-US" b="0" i="0" dirty="0">
                <a:solidFill>
                  <a:srgbClr val="505154"/>
                </a:solidFill>
                <a:effectLst/>
              </a:rPr>
              <a:t> </a:t>
            </a:r>
            <a:r>
              <a:rPr lang="en-US" b="0" i="0" dirty="0" err="1">
                <a:solidFill>
                  <a:srgbClr val="505154"/>
                </a:solidFill>
                <a:effectLst/>
              </a:rPr>
              <a:t>povzročita</a:t>
            </a:r>
            <a:r>
              <a:rPr lang="en-US" b="0" i="0" dirty="0">
                <a:solidFill>
                  <a:srgbClr val="505154"/>
                </a:solidFill>
                <a:effectLst/>
              </a:rPr>
              <a:t> </a:t>
            </a:r>
            <a:r>
              <a:rPr lang="en-US" b="0" i="0" dirty="0" err="1">
                <a:solidFill>
                  <a:srgbClr val="505154"/>
                </a:solidFill>
                <a:effectLst/>
              </a:rPr>
              <a:t>približno</a:t>
            </a:r>
            <a:r>
              <a:rPr lang="en-US" b="0" i="0" dirty="0">
                <a:solidFill>
                  <a:srgbClr val="505154"/>
                </a:solidFill>
                <a:effectLst/>
              </a:rPr>
              <a:t> 400 </a:t>
            </a:r>
            <a:r>
              <a:rPr lang="en-US" b="0" i="0" dirty="0" err="1">
                <a:solidFill>
                  <a:srgbClr val="505154"/>
                </a:solidFill>
                <a:effectLst/>
              </a:rPr>
              <a:t>milijonov</a:t>
            </a:r>
            <a:r>
              <a:rPr lang="en-US" b="0" i="0" dirty="0">
                <a:solidFill>
                  <a:srgbClr val="505154"/>
                </a:solidFill>
                <a:effectLst/>
              </a:rPr>
              <a:t> ton </a:t>
            </a:r>
            <a:r>
              <a:rPr lang="en-US" b="0" i="0" dirty="0" err="1">
                <a:solidFill>
                  <a:srgbClr val="505154"/>
                </a:solidFill>
                <a:effectLst/>
              </a:rPr>
              <a:t>emisij</a:t>
            </a:r>
            <a:r>
              <a:rPr lang="en-US" b="0" i="0" dirty="0">
                <a:solidFill>
                  <a:srgbClr val="505154"/>
                </a:solidFill>
                <a:effectLst/>
              </a:rPr>
              <a:t> CO2</a:t>
            </a:r>
            <a:r>
              <a:rPr lang="sl-SI" b="0" i="0" dirty="0">
                <a:solidFill>
                  <a:srgbClr val="505154"/>
                </a:solidFill>
                <a:effectLst/>
              </a:rPr>
              <a:t>. Z boljšim sistemom predelave bi </a:t>
            </a:r>
            <a:r>
              <a:rPr lang="sl-SI" b="0" i="0" dirty="0" err="1">
                <a:solidFill>
                  <a:srgbClr val="505154"/>
                </a:solidFill>
                <a:effectLst/>
              </a:rPr>
              <a:t>bi</a:t>
            </a:r>
            <a:r>
              <a:rPr lang="sl-SI" b="0" i="0" dirty="0">
                <a:solidFill>
                  <a:srgbClr val="505154"/>
                </a:solidFill>
                <a:effectLst/>
              </a:rPr>
              <a:t> lahko bilo teh emisij manj. </a:t>
            </a:r>
            <a:r>
              <a:rPr lang="en-US" b="0" i="0" dirty="0">
                <a:solidFill>
                  <a:srgbClr val="505154"/>
                </a:solidFill>
                <a:effectLst/>
              </a:rPr>
              <a:t> </a:t>
            </a:r>
          </a:p>
          <a:p>
            <a:endParaRPr lang="en-IE" dirty="0"/>
          </a:p>
        </p:txBody>
      </p:sp>
    </p:spTree>
    <p:extLst>
      <p:ext uri="{BB962C8B-B14F-4D97-AF65-F5344CB8AC3E}">
        <p14:creationId xmlns:p14="http://schemas.microsoft.com/office/powerpoint/2010/main" val="377261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A3B0E-0DEB-42C1-830C-44666C895434}"/>
              </a:ext>
            </a:extLst>
          </p:cNvPr>
          <p:cNvSpPr>
            <a:spLocks noGrp="1"/>
          </p:cNvSpPr>
          <p:nvPr>
            <p:ph type="body" sz="quarter" idx="19"/>
          </p:nvPr>
        </p:nvSpPr>
        <p:spPr>
          <a:xfrm>
            <a:off x="109728" y="367646"/>
            <a:ext cx="3252597" cy="5597725"/>
          </a:xfrm>
        </p:spPr>
        <p:txBody>
          <a:bodyPr>
            <a:normAutofit/>
          </a:bodyPr>
          <a:lstStyle/>
          <a:p>
            <a:pPr algn="ctr">
              <a:lnSpc>
                <a:spcPct val="100000"/>
              </a:lnSpc>
            </a:pPr>
            <a:r>
              <a:rPr lang="en-US" sz="2400" b="1" dirty="0" err="1">
                <a:solidFill>
                  <a:srgbClr val="F5C05B"/>
                </a:solidFill>
              </a:rPr>
              <a:t>Prehranska</a:t>
            </a:r>
            <a:r>
              <a:rPr lang="en-US" sz="2400" b="1" dirty="0">
                <a:solidFill>
                  <a:srgbClr val="F5C05B"/>
                </a:solidFill>
              </a:rPr>
              <a:t> </a:t>
            </a:r>
            <a:r>
              <a:rPr lang="en-US" sz="2400" b="1" dirty="0" err="1">
                <a:solidFill>
                  <a:srgbClr val="F5C05B"/>
                </a:solidFill>
              </a:rPr>
              <a:t>veriga</a:t>
            </a:r>
            <a:r>
              <a:rPr lang="en-US" sz="2400" b="1" dirty="0">
                <a:solidFill>
                  <a:srgbClr val="F5C05B"/>
                </a:solidFill>
              </a:rPr>
              <a:t> in </a:t>
            </a:r>
            <a:r>
              <a:rPr lang="en-US" sz="2400" b="1" dirty="0" err="1">
                <a:solidFill>
                  <a:srgbClr val="F5C05B"/>
                </a:solidFill>
              </a:rPr>
              <a:t>emisije</a:t>
            </a:r>
            <a:r>
              <a:rPr lang="en-US" sz="2400" b="1" dirty="0">
                <a:solidFill>
                  <a:srgbClr val="F5C05B"/>
                </a:solidFill>
              </a:rPr>
              <a:t> </a:t>
            </a:r>
            <a:r>
              <a:rPr lang="en-US" sz="2400" b="1" dirty="0" err="1">
                <a:solidFill>
                  <a:srgbClr val="F5C05B"/>
                </a:solidFill>
              </a:rPr>
              <a:t>toplogrednih</a:t>
            </a:r>
            <a:r>
              <a:rPr lang="en-US" sz="2400" b="1" dirty="0">
                <a:solidFill>
                  <a:srgbClr val="F5C05B"/>
                </a:solidFill>
              </a:rPr>
              <a:t> </a:t>
            </a:r>
            <a:r>
              <a:rPr lang="en-US" sz="2400" b="1" dirty="0" err="1">
                <a:solidFill>
                  <a:srgbClr val="F5C05B"/>
                </a:solidFill>
              </a:rPr>
              <a:t>plinov</a:t>
            </a:r>
            <a:endParaRPr lang="en-IE" sz="2400" b="1" dirty="0">
              <a:solidFill>
                <a:srgbClr val="F5C05B"/>
              </a:solidFill>
            </a:endParaRPr>
          </a:p>
          <a:p>
            <a:pPr algn="ctr">
              <a:lnSpc>
                <a:spcPct val="100000"/>
              </a:lnSpc>
            </a:pPr>
            <a:endParaRPr lang="en-US" sz="2400" b="1" dirty="0">
              <a:solidFill>
                <a:srgbClr val="F5C05B"/>
              </a:solidFill>
            </a:endParaRPr>
          </a:p>
          <a:p>
            <a:pPr algn="just">
              <a:lnSpc>
                <a:spcPct val="100000"/>
              </a:lnSpc>
            </a:pPr>
            <a:r>
              <a:rPr lang="en-IE" sz="2000" dirty="0">
                <a:solidFill>
                  <a:srgbClr val="085156"/>
                </a:solidFill>
                <a:hlinkClick r:id="rId2"/>
              </a:rPr>
              <a:t>Our World in Data</a:t>
            </a:r>
            <a:r>
              <a:rPr lang="en-IE" sz="2000" dirty="0">
                <a:solidFill>
                  <a:srgbClr val="085156"/>
                </a:solidFill>
              </a:rPr>
              <a:t> </a:t>
            </a:r>
            <a:r>
              <a:rPr lang="sl-SI" sz="2000" dirty="0">
                <a:solidFill>
                  <a:srgbClr val="085156"/>
                </a:solidFill>
              </a:rPr>
              <a:t>je raziskava, ki </a:t>
            </a:r>
            <a:r>
              <a:rPr lang="en-IE" sz="2000" dirty="0" err="1">
                <a:solidFill>
                  <a:srgbClr val="085156"/>
                </a:solidFill>
              </a:rPr>
              <a:t>združuje</a:t>
            </a:r>
            <a:r>
              <a:rPr lang="en-IE" sz="2000" dirty="0">
                <a:solidFill>
                  <a:srgbClr val="085156"/>
                </a:solidFill>
              </a:rPr>
              <a:t> </a:t>
            </a:r>
            <a:r>
              <a:rPr lang="en-IE" sz="2000" dirty="0" err="1">
                <a:solidFill>
                  <a:srgbClr val="085156"/>
                </a:solidFill>
              </a:rPr>
              <a:t>delo</a:t>
            </a:r>
            <a:r>
              <a:rPr lang="en-IE" sz="2000" dirty="0">
                <a:solidFill>
                  <a:srgbClr val="085156"/>
                </a:solidFill>
              </a:rPr>
              <a:t> </a:t>
            </a:r>
            <a:r>
              <a:rPr lang="en-IE" sz="2000" dirty="0" err="1">
                <a:solidFill>
                  <a:srgbClr val="085156"/>
                </a:solidFill>
              </a:rPr>
              <a:t>več</a:t>
            </a:r>
            <a:r>
              <a:rPr lang="en-IE" sz="2000" dirty="0">
                <a:solidFill>
                  <a:srgbClr val="085156"/>
                </a:solidFill>
              </a:rPr>
              <a:t> </a:t>
            </a:r>
            <a:r>
              <a:rPr lang="en-IE" sz="2000" dirty="0" err="1">
                <a:solidFill>
                  <a:srgbClr val="085156"/>
                </a:solidFill>
              </a:rPr>
              <a:t>tisoč</a:t>
            </a:r>
            <a:r>
              <a:rPr lang="en-IE" sz="2000" dirty="0">
                <a:solidFill>
                  <a:srgbClr val="085156"/>
                </a:solidFill>
              </a:rPr>
              <a:t> </a:t>
            </a:r>
            <a:r>
              <a:rPr lang="en-IE" sz="2000" dirty="0" err="1">
                <a:solidFill>
                  <a:srgbClr val="085156"/>
                </a:solidFill>
              </a:rPr>
              <a:t>raziskovalcev</a:t>
            </a:r>
            <a:r>
              <a:rPr lang="en-IE" sz="2000" dirty="0">
                <a:solidFill>
                  <a:srgbClr val="085156"/>
                </a:solidFill>
              </a:rPr>
              <a:t> </a:t>
            </a:r>
            <a:r>
              <a:rPr lang="sl-SI" sz="2000" dirty="0">
                <a:solidFill>
                  <a:srgbClr val="085156"/>
                </a:solidFill>
              </a:rPr>
              <a:t>z</a:t>
            </a:r>
            <a:r>
              <a:rPr lang="en-IE" sz="2000" dirty="0">
                <a:solidFill>
                  <a:srgbClr val="085156"/>
                </a:solidFill>
              </a:rPr>
              <a:t> </a:t>
            </a:r>
            <a:r>
              <a:rPr lang="en-IE" sz="2000" dirty="0" err="1">
                <a:solidFill>
                  <a:srgbClr val="085156"/>
                </a:solidFill>
              </a:rPr>
              <a:t>vse</a:t>
            </a:r>
            <a:r>
              <a:rPr lang="sl-SI" sz="2000" dirty="0">
                <a:solidFill>
                  <a:srgbClr val="085156"/>
                </a:solidFill>
              </a:rPr>
              <a:t>ga</a:t>
            </a:r>
            <a:r>
              <a:rPr lang="en-IE" sz="2000" dirty="0">
                <a:solidFill>
                  <a:srgbClr val="085156"/>
                </a:solidFill>
              </a:rPr>
              <a:t> </a:t>
            </a:r>
            <a:r>
              <a:rPr lang="en-IE" sz="2000" dirty="0" err="1">
                <a:solidFill>
                  <a:srgbClr val="085156"/>
                </a:solidFill>
              </a:rPr>
              <a:t>svet</a:t>
            </a:r>
            <a:r>
              <a:rPr lang="sl-SI" sz="2000" dirty="0">
                <a:solidFill>
                  <a:srgbClr val="085156"/>
                </a:solidFill>
              </a:rPr>
              <a:t>a</a:t>
            </a:r>
            <a:r>
              <a:rPr lang="en-IE" sz="2000" dirty="0">
                <a:solidFill>
                  <a:srgbClr val="085156"/>
                </a:solidFill>
              </a:rPr>
              <a:t>, da bi </a:t>
            </a:r>
            <a:r>
              <a:rPr lang="en-IE" sz="2000" dirty="0" err="1">
                <a:solidFill>
                  <a:srgbClr val="085156"/>
                </a:solidFill>
              </a:rPr>
              <a:t>bilo</a:t>
            </a:r>
            <a:r>
              <a:rPr lang="en-IE" sz="2000" dirty="0">
                <a:solidFill>
                  <a:srgbClr val="085156"/>
                </a:solidFill>
              </a:rPr>
              <a:t> </a:t>
            </a:r>
            <a:r>
              <a:rPr lang="en-IE" sz="2000" dirty="0" err="1">
                <a:solidFill>
                  <a:srgbClr val="085156"/>
                </a:solidFill>
              </a:rPr>
              <a:t>znanje</a:t>
            </a:r>
            <a:r>
              <a:rPr lang="en-IE" sz="2000" dirty="0">
                <a:solidFill>
                  <a:srgbClr val="085156"/>
                </a:solidFill>
              </a:rPr>
              <a:t> o </a:t>
            </a:r>
            <a:r>
              <a:rPr lang="en-IE" sz="2000" dirty="0" err="1">
                <a:solidFill>
                  <a:srgbClr val="085156"/>
                </a:solidFill>
              </a:rPr>
              <a:t>velikih</a:t>
            </a:r>
            <a:r>
              <a:rPr lang="en-IE" sz="2000" dirty="0">
                <a:solidFill>
                  <a:srgbClr val="085156"/>
                </a:solidFill>
              </a:rPr>
              <a:t> </a:t>
            </a:r>
            <a:r>
              <a:rPr lang="en-IE" sz="2000" dirty="0" err="1">
                <a:solidFill>
                  <a:srgbClr val="085156"/>
                </a:solidFill>
              </a:rPr>
              <a:t>problemih</a:t>
            </a:r>
            <a:r>
              <a:rPr lang="en-IE" sz="2000" dirty="0">
                <a:solidFill>
                  <a:srgbClr val="085156"/>
                </a:solidFill>
              </a:rPr>
              <a:t> </a:t>
            </a:r>
            <a:r>
              <a:rPr lang="en-IE" sz="2000" dirty="0" err="1">
                <a:solidFill>
                  <a:srgbClr val="085156"/>
                </a:solidFill>
              </a:rPr>
              <a:t>dostopno</a:t>
            </a:r>
            <a:r>
              <a:rPr lang="en-IE" sz="2000" dirty="0">
                <a:solidFill>
                  <a:srgbClr val="085156"/>
                </a:solidFill>
              </a:rPr>
              <a:t> in </a:t>
            </a:r>
            <a:r>
              <a:rPr lang="en-IE" sz="2000" dirty="0" err="1">
                <a:solidFill>
                  <a:srgbClr val="085156"/>
                </a:solidFill>
              </a:rPr>
              <a:t>razumljivo</a:t>
            </a:r>
            <a:r>
              <a:rPr lang="en-IE" sz="2000" dirty="0">
                <a:solidFill>
                  <a:srgbClr val="085156"/>
                </a:solidFill>
              </a:rPr>
              <a:t>.  </a:t>
            </a:r>
          </a:p>
          <a:p>
            <a:pPr algn="just">
              <a:lnSpc>
                <a:spcPct val="100000"/>
              </a:lnSpc>
            </a:pPr>
            <a:r>
              <a:rPr lang="en-IE" sz="2000" dirty="0" err="1">
                <a:solidFill>
                  <a:srgbClr val="085156"/>
                </a:solidFill>
              </a:rPr>
              <a:t>Njihova</a:t>
            </a:r>
            <a:r>
              <a:rPr lang="en-IE" sz="2000" dirty="0">
                <a:solidFill>
                  <a:srgbClr val="085156"/>
                </a:solidFill>
              </a:rPr>
              <a:t> </a:t>
            </a:r>
            <a:r>
              <a:rPr lang="en-IE" sz="2000" dirty="0" err="1">
                <a:solidFill>
                  <a:srgbClr val="085156"/>
                </a:solidFill>
              </a:rPr>
              <a:t>predstavitev</a:t>
            </a:r>
            <a:r>
              <a:rPr lang="en-IE" sz="2000" dirty="0">
                <a:solidFill>
                  <a:srgbClr val="085156"/>
                </a:solidFill>
              </a:rPr>
              <a:t> </a:t>
            </a:r>
            <a:r>
              <a:rPr lang="en-IE" sz="2000" dirty="0" err="1">
                <a:solidFill>
                  <a:srgbClr val="085156"/>
                </a:solidFill>
              </a:rPr>
              <a:t>vpliva</a:t>
            </a:r>
            <a:r>
              <a:rPr lang="en-IE" sz="2000" dirty="0">
                <a:solidFill>
                  <a:srgbClr val="085156"/>
                </a:solidFill>
              </a:rPr>
              <a:t> </a:t>
            </a:r>
            <a:r>
              <a:rPr lang="en-IE" sz="2000" dirty="0" err="1">
                <a:solidFill>
                  <a:srgbClr val="085156"/>
                </a:solidFill>
              </a:rPr>
              <a:t>hrane</a:t>
            </a:r>
            <a:r>
              <a:rPr lang="en-IE" sz="2000" dirty="0">
                <a:solidFill>
                  <a:srgbClr val="085156"/>
                </a:solidFill>
              </a:rPr>
              <a:t> v </a:t>
            </a:r>
            <a:r>
              <a:rPr lang="en-IE" sz="2000" dirty="0" err="1">
                <a:solidFill>
                  <a:srgbClr val="085156"/>
                </a:solidFill>
              </a:rPr>
              <a:t>celotni</a:t>
            </a:r>
            <a:r>
              <a:rPr lang="en-IE" sz="2000" dirty="0">
                <a:solidFill>
                  <a:srgbClr val="085156"/>
                </a:solidFill>
              </a:rPr>
              <a:t> </a:t>
            </a:r>
            <a:r>
              <a:rPr lang="en-IE" sz="2000" dirty="0" err="1">
                <a:solidFill>
                  <a:srgbClr val="085156"/>
                </a:solidFill>
              </a:rPr>
              <a:t>dobavni</a:t>
            </a:r>
            <a:r>
              <a:rPr lang="en-IE" sz="2000" dirty="0">
                <a:solidFill>
                  <a:srgbClr val="085156"/>
                </a:solidFill>
              </a:rPr>
              <a:t> </a:t>
            </a:r>
            <a:r>
              <a:rPr lang="en-IE" sz="2000" dirty="0" err="1">
                <a:solidFill>
                  <a:srgbClr val="085156"/>
                </a:solidFill>
              </a:rPr>
              <a:t>verigi</a:t>
            </a:r>
            <a:r>
              <a:rPr lang="en-IE" sz="2000" dirty="0">
                <a:solidFill>
                  <a:srgbClr val="085156"/>
                </a:solidFill>
              </a:rPr>
              <a:t> na </a:t>
            </a:r>
            <a:r>
              <a:rPr lang="en-IE" sz="2000" dirty="0" err="1">
                <a:solidFill>
                  <a:srgbClr val="085156"/>
                </a:solidFill>
              </a:rPr>
              <a:t>toplogredne</a:t>
            </a:r>
            <a:r>
              <a:rPr lang="en-IE" sz="2000" dirty="0">
                <a:solidFill>
                  <a:srgbClr val="085156"/>
                </a:solidFill>
              </a:rPr>
              <a:t> </a:t>
            </a:r>
            <a:r>
              <a:rPr lang="en-IE" sz="2000" dirty="0" err="1">
                <a:solidFill>
                  <a:srgbClr val="085156"/>
                </a:solidFill>
              </a:rPr>
              <a:t>pline</a:t>
            </a:r>
            <a:r>
              <a:rPr lang="en-IE" sz="2000" dirty="0">
                <a:solidFill>
                  <a:srgbClr val="085156"/>
                </a:solidFill>
              </a:rPr>
              <a:t> </a:t>
            </a:r>
            <a:r>
              <a:rPr lang="sl-SI" sz="2000" dirty="0">
                <a:solidFill>
                  <a:srgbClr val="085156"/>
                </a:solidFill>
              </a:rPr>
              <a:t>predstavlja zelo</a:t>
            </a:r>
            <a:r>
              <a:rPr lang="en-IE" sz="2000" dirty="0">
                <a:solidFill>
                  <a:srgbClr val="085156"/>
                </a:solidFill>
              </a:rPr>
              <a:t> </a:t>
            </a:r>
            <a:r>
              <a:rPr lang="en-IE" sz="2000" dirty="0" err="1">
                <a:solidFill>
                  <a:srgbClr val="085156"/>
                </a:solidFill>
              </a:rPr>
              <a:t>zanimivo</a:t>
            </a:r>
            <a:r>
              <a:rPr lang="en-IE" sz="2000" dirty="0">
                <a:solidFill>
                  <a:srgbClr val="085156"/>
                </a:solidFill>
              </a:rPr>
              <a:t> </a:t>
            </a:r>
            <a:r>
              <a:rPr lang="en-IE" sz="2000" dirty="0" err="1">
                <a:solidFill>
                  <a:srgbClr val="085156"/>
                </a:solidFill>
              </a:rPr>
              <a:t>branje</a:t>
            </a:r>
            <a:r>
              <a:rPr lang="en-IE" sz="2000" dirty="0">
                <a:solidFill>
                  <a:srgbClr val="085156"/>
                </a:solidFill>
              </a:rPr>
              <a:t>.</a:t>
            </a:r>
          </a:p>
        </p:txBody>
      </p:sp>
      <p:pic>
        <p:nvPicPr>
          <p:cNvPr id="4" name="Picture 3">
            <a:extLst>
              <a:ext uri="{FF2B5EF4-FFF2-40B4-BE49-F238E27FC236}">
                <a16:creationId xmlns:a16="http://schemas.microsoft.com/office/drawing/2014/main" id="{36EF1A21-D64A-4E46-9453-E82B6667392B}"/>
              </a:ext>
            </a:extLst>
          </p:cNvPr>
          <p:cNvPicPr>
            <a:picLocks noChangeAspect="1"/>
          </p:cNvPicPr>
          <p:nvPr/>
        </p:nvPicPr>
        <p:blipFill>
          <a:blip r:embed="rId3"/>
          <a:stretch>
            <a:fillRect/>
          </a:stretch>
        </p:blipFill>
        <p:spPr>
          <a:xfrm>
            <a:off x="3362325" y="304245"/>
            <a:ext cx="8829675" cy="5724525"/>
          </a:xfrm>
          <a:prstGeom prst="rect">
            <a:avLst/>
          </a:prstGeom>
        </p:spPr>
      </p:pic>
    </p:spTree>
    <p:extLst>
      <p:ext uri="{BB962C8B-B14F-4D97-AF65-F5344CB8AC3E}">
        <p14:creationId xmlns:p14="http://schemas.microsoft.com/office/powerpoint/2010/main" val="1480971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D3626C-F5A6-4349-A2F8-510CA7A2C331}"/>
              </a:ext>
            </a:extLst>
          </p:cNvPr>
          <p:cNvSpPr>
            <a:spLocks noGrp="1"/>
          </p:cNvSpPr>
          <p:nvPr>
            <p:ph type="body" sz="quarter" idx="19"/>
          </p:nvPr>
        </p:nvSpPr>
        <p:spPr/>
        <p:txBody>
          <a:bodyPr vert="horz" lIns="91440" tIns="45720" rIns="91440" bIns="45720" rtlCol="0" anchor="t">
            <a:normAutofit/>
          </a:bodyPr>
          <a:lstStyle/>
          <a:p>
            <a:r>
              <a:rPr lang="pl-PL" b="1" dirty="0">
                <a:cs typeface="Calibri"/>
              </a:rPr>
              <a:t>Nasveti za recikliranje za MSP </a:t>
            </a:r>
          </a:p>
        </p:txBody>
      </p:sp>
      <p:sp>
        <p:nvSpPr>
          <p:cNvPr id="3" name="Text Placeholder 2">
            <a:extLst>
              <a:ext uri="{FF2B5EF4-FFF2-40B4-BE49-F238E27FC236}">
                <a16:creationId xmlns:a16="http://schemas.microsoft.com/office/drawing/2014/main" id="{46BC8D0F-A44E-4550-B844-AEE28B1DE166}"/>
              </a:ext>
            </a:extLst>
          </p:cNvPr>
          <p:cNvSpPr>
            <a:spLocks noGrp="1"/>
          </p:cNvSpPr>
          <p:nvPr>
            <p:ph type="body" sz="quarter" idx="20"/>
          </p:nvPr>
        </p:nvSpPr>
        <p:spPr/>
        <p:txBody>
          <a:bodyPr vert="horz" lIns="91440" tIns="45720" rIns="91440" bIns="45720" rtlCol="0" anchor="t">
            <a:noAutofit/>
          </a:bodyPr>
          <a:lstStyle/>
          <a:p>
            <a:pPr marL="342900" indent="-342900">
              <a:buChar char="•"/>
            </a:pPr>
            <a:r>
              <a:rPr lang="en-US" dirty="0" err="1">
                <a:cs typeface="Calibri"/>
              </a:rPr>
              <a:t>Medtem</a:t>
            </a:r>
            <a:r>
              <a:rPr lang="en-US" dirty="0">
                <a:cs typeface="Calibri"/>
              </a:rPr>
              <a:t> ko </a:t>
            </a:r>
            <a:r>
              <a:rPr lang="en-US" dirty="0" err="1">
                <a:cs typeface="Calibri"/>
              </a:rPr>
              <a:t>si</a:t>
            </a:r>
            <a:r>
              <a:rPr lang="en-US" dirty="0">
                <a:cs typeface="Calibri"/>
              </a:rPr>
              <a:t> </a:t>
            </a:r>
            <a:r>
              <a:rPr lang="en-US" dirty="0" err="1">
                <a:cs typeface="Calibri"/>
              </a:rPr>
              <a:t>podjetja</a:t>
            </a:r>
            <a:r>
              <a:rPr lang="en-US" dirty="0">
                <a:cs typeface="Calibri"/>
              </a:rPr>
              <a:t> in </a:t>
            </a:r>
            <a:r>
              <a:rPr lang="en-US" dirty="0" err="1">
                <a:cs typeface="Calibri"/>
              </a:rPr>
              <a:t>skupnosti</a:t>
            </a:r>
            <a:r>
              <a:rPr lang="en-US" dirty="0">
                <a:cs typeface="Calibri"/>
              </a:rPr>
              <a:t> </a:t>
            </a:r>
            <a:r>
              <a:rPr lang="en-US" dirty="0" err="1">
                <a:cs typeface="Calibri"/>
              </a:rPr>
              <a:t>prizadevajo</a:t>
            </a:r>
            <a:r>
              <a:rPr lang="en-US" dirty="0">
                <a:cs typeface="Calibri"/>
              </a:rPr>
              <a:t> za </a:t>
            </a:r>
            <a:r>
              <a:rPr lang="en-US" dirty="0" err="1">
                <a:cs typeface="Calibri"/>
              </a:rPr>
              <a:t>odpravo</a:t>
            </a:r>
            <a:r>
              <a:rPr lang="en-US" dirty="0">
                <a:cs typeface="Calibri"/>
              </a:rPr>
              <a:t> </a:t>
            </a:r>
            <a:r>
              <a:rPr lang="en-US" dirty="0" err="1">
                <a:cs typeface="Calibri"/>
              </a:rPr>
              <a:t>odpadkov</a:t>
            </a:r>
            <a:r>
              <a:rPr lang="en-US" dirty="0">
                <a:cs typeface="Calibri"/>
              </a:rPr>
              <a:t>, se MSP ne </a:t>
            </a:r>
            <a:r>
              <a:rPr lang="en-US" dirty="0" err="1">
                <a:cs typeface="Calibri"/>
              </a:rPr>
              <a:t>morejo</a:t>
            </a:r>
            <a:r>
              <a:rPr lang="en-US" dirty="0">
                <a:cs typeface="Calibri"/>
              </a:rPr>
              <a:t> </a:t>
            </a:r>
            <a:r>
              <a:rPr lang="en-US" dirty="0" err="1">
                <a:cs typeface="Calibri"/>
              </a:rPr>
              <a:t>izogniti</a:t>
            </a:r>
            <a:r>
              <a:rPr lang="en-US" dirty="0">
                <a:cs typeface="Calibri"/>
              </a:rPr>
              <a:t> </a:t>
            </a:r>
            <a:r>
              <a:rPr lang="en-US" dirty="0" err="1">
                <a:cs typeface="Calibri"/>
              </a:rPr>
              <a:t>nekaterim</a:t>
            </a:r>
            <a:r>
              <a:rPr lang="en-US" dirty="0">
                <a:cs typeface="Calibri"/>
              </a:rPr>
              <a:t> </a:t>
            </a:r>
            <a:r>
              <a:rPr lang="en-US" dirty="0" err="1">
                <a:cs typeface="Calibri"/>
              </a:rPr>
              <a:t>odpadnim</a:t>
            </a:r>
            <a:r>
              <a:rPr lang="en-US" dirty="0">
                <a:cs typeface="Calibri"/>
              </a:rPr>
              <a:t> </a:t>
            </a:r>
            <a:r>
              <a:rPr lang="en-US" dirty="0" err="1">
                <a:cs typeface="Calibri"/>
              </a:rPr>
              <a:t>embalažam</a:t>
            </a:r>
            <a:r>
              <a:rPr lang="en-US" dirty="0">
                <a:cs typeface="Calibri"/>
              </a:rPr>
              <a:t>. </a:t>
            </a:r>
          </a:p>
          <a:p>
            <a:pPr marL="342900" indent="-342900">
              <a:buChar char="•"/>
            </a:pPr>
            <a:r>
              <a:rPr lang="en-US" dirty="0">
                <a:cs typeface="Calibri"/>
              </a:rPr>
              <a:t>Mala in </a:t>
            </a:r>
            <a:r>
              <a:rPr lang="en-US" dirty="0" err="1">
                <a:cs typeface="Calibri"/>
              </a:rPr>
              <a:t>srednje</a:t>
            </a:r>
            <a:r>
              <a:rPr lang="en-US" dirty="0">
                <a:cs typeface="Calibri"/>
              </a:rPr>
              <a:t> </a:t>
            </a:r>
            <a:r>
              <a:rPr lang="en-US" dirty="0" err="1">
                <a:cs typeface="Calibri"/>
              </a:rPr>
              <a:t>velika</a:t>
            </a:r>
            <a:r>
              <a:rPr lang="en-US" dirty="0">
                <a:cs typeface="Calibri"/>
              </a:rPr>
              <a:t> </a:t>
            </a:r>
            <a:r>
              <a:rPr lang="en-US" dirty="0" err="1">
                <a:cs typeface="Calibri"/>
              </a:rPr>
              <a:t>podjetja</a:t>
            </a:r>
            <a:r>
              <a:rPr lang="en-US" dirty="0">
                <a:cs typeface="Calibri"/>
              </a:rPr>
              <a:t> se </a:t>
            </a:r>
            <a:r>
              <a:rPr lang="en-US" dirty="0" err="1">
                <a:cs typeface="Calibri"/>
              </a:rPr>
              <a:t>lahko</a:t>
            </a:r>
            <a:r>
              <a:rPr lang="en-US" dirty="0">
                <a:cs typeface="Calibri"/>
              </a:rPr>
              <a:t> s </a:t>
            </a:r>
            <a:r>
              <a:rPr lang="en-US" dirty="0" err="1">
                <a:cs typeface="Calibri"/>
              </a:rPr>
              <a:t>temi</a:t>
            </a:r>
            <a:r>
              <a:rPr lang="en-US" dirty="0">
                <a:cs typeface="Calibri"/>
              </a:rPr>
              <a:t> </a:t>
            </a:r>
            <a:r>
              <a:rPr lang="en-US" dirty="0" err="1">
                <a:cs typeface="Calibri"/>
              </a:rPr>
              <a:t>odpadki</a:t>
            </a:r>
            <a:r>
              <a:rPr lang="en-US" dirty="0">
                <a:cs typeface="Calibri"/>
              </a:rPr>
              <a:t> </a:t>
            </a:r>
            <a:r>
              <a:rPr lang="en-US" dirty="0" err="1">
                <a:cs typeface="Calibri"/>
              </a:rPr>
              <a:t>najbolje</a:t>
            </a:r>
            <a:r>
              <a:rPr lang="en-US" dirty="0">
                <a:cs typeface="Calibri"/>
              </a:rPr>
              <a:t> </a:t>
            </a:r>
            <a:r>
              <a:rPr lang="en-US" dirty="0" err="1">
                <a:cs typeface="Calibri"/>
              </a:rPr>
              <a:t>spopadejo</a:t>
            </a:r>
            <a:r>
              <a:rPr lang="en-US" dirty="0">
                <a:cs typeface="Calibri"/>
              </a:rPr>
              <a:t> </a:t>
            </a:r>
            <a:r>
              <a:rPr lang="en-US" dirty="0" err="1">
                <a:cs typeface="Calibri"/>
              </a:rPr>
              <a:t>tako</a:t>
            </a:r>
            <a:r>
              <a:rPr lang="en-US" dirty="0">
                <a:cs typeface="Calibri"/>
              </a:rPr>
              <a:t>, da </a:t>
            </a:r>
            <a:r>
              <a:rPr lang="en-US" dirty="0" err="1">
                <a:cs typeface="Calibri"/>
              </a:rPr>
              <a:t>uporabijo</a:t>
            </a:r>
            <a:r>
              <a:rPr lang="en-US" dirty="0">
                <a:cs typeface="Calibri"/>
              </a:rPr>
              <a:t> </a:t>
            </a:r>
            <a:r>
              <a:rPr lang="en-US" dirty="0" err="1">
                <a:cs typeface="Calibri"/>
              </a:rPr>
              <a:t>pristop</a:t>
            </a:r>
            <a:r>
              <a:rPr lang="en-US" dirty="0">
                <a:cs typeface="Calibri"/>
              </a:rPr>
              <a:t> "</a:t>
            </a:r>
            <a:r>
              <a:rPr lang="en-US" dirty="0" err="1">
                <a:cs typeface="Calibri"/>
              </a:rPr>
              <a:t>kar</a:t>
            </a:r>
            <a:r>
              <a:rPr lang="en-US" dirty="0">
                <a:cs typeface="Calibri"/>
              </a:rPr>
              <a:t> se meri, se </a:t>
            </a:r>
            <a:r>
              <a:rPr lang="en-US" dirty="0" err="1">
                <a:cs typeface="Calibri"/>
              </a:rPr>
              <a:t>tudi</a:t>
            </a:r>
            <a:r>
              <a:rPr lang="en-US" dirty="0">
                <a:cs typeface="Calibri"/>
              </a:rPr>
              <a:t> </a:t>
            </a:r>
            <a:r>
              <a:rPr lang="en-US" dirty="0" err="1">
                <a:cs typeface="Calibri"/>
              </a:rPr>
              <a:t>upravlja</a:t>
            </a:r>
            <a:r>
              <a:rPr lang="en-US" dirty="0">
                <a:cs typeface="Calibri"/>
              </a:rPr>
              <a:t>".</a:t>
            </a:r>
          </a:p>
          <a:p>
            <a:pPr marL="342900" indent="-342900">
              <a:buChar char="•"/>
            </a:pPr>
            <a:r>
              <a:rPr lang="en-US" dirty="0" err="1">
                <a:cs typeface="Calibri"/>
              </a:rPr>
              <a:t>Upoštevajte</a:t>
            </a:r>
            <a:r>
              <a:rPr lang="en-US" dirty="0">
                <a:cs typeface="Calibri"/>
              </a:rPr>
              <a:t> </a:t>
            </a:r>
            <a:r>
              <a:rPr lang="en-US" dirty="0" err="1">
                <a:cs typeface="Calibri"/>
              </a:rPr>
              <a:t>svoje</a:t>
            </a:r>
            <a:r>
              <a:rPr lang="en-US" dirty="0">
                <a:cs typeface="Calibri"/>
              </a:rPr>
              <a:t> </a:t>
            </a:r>
            <a:r>
              <a:rPr lang="en-US" dirty="0" err="1">
                <a:cs typeface="Calibri"/>
              </a:rPr>
              <a:t>tokove</a:t>
            </a:r>
            <a:r>
              <a:rPr lang="en-US" dirty="0">
                <a:cs typeface="Calibri"/>
              </a:rPr>
              <a:t> </a:t>
            </a:r>
            <a:r>
              <a:rPr lang="en-US" dirty="0" err="1">
                <a:cs typeface="Calibri"/>
              </a:rPr>
              <a:t>odpadkov</a:t>
            </a:r>
            <a:r>
              <a:rPr lang="en-US" dirty="0">
                <a:cs typeface="Calibri"/>
              </a:rPr>
              <a:t> in </a:t>
            </a:r>
            <a:r>
              <a:rPr lang="en-US" dirty="0" err="1">
                <a:cs typeface="Calibri"/>
              </a:rPr>
              <a:t>sodelujte</a:t>
            </a:r>
            <a:r>
              <a:rPr lang="en-US" dirty="0">
                <a:cs typeface="Calibri"/>
              </a:rPr>
              <a:t> z </a:t>
            </a:r>
            <a:r>
              <a:rPr lang="en-US" dirty="0" err="1">
                <a:cs typeface="Calibri"/>
              </a:rPr>
              <a:t>dobavitelji</a:t>
            </a:r>
            <a:r>
              <a:rPr lang="en-US" dirty="0">
                <a:cs typeface="Calibri"/>
              </a:rPr>
              <a:t> </a:t>
            </a:r>
            <a:r>
              <a:rPr lang="en-US" dirty="0" err="1">
                <a:cs typeface="Calibri"/>
              </a:rPr>
              <a:t>pri</a:t>
            </a:r>
            <a:r>
              <a:rPr lang="en-US" dirty="0">
                <a:cs typeface="Calibri"/>
              </a:rPr>
              <a:t> </a:t>
            </a:r>
            <a:r>
              <a:rPr lang="en-US" dirty="0" err="1">
                <a:cs typeface="Calibri"/>
              </a:rPr>
              <a:t>zmanjševanju</a:t>
            </a:r>
            <a:r>
              <a:rPr lang="en-US" dirty="0">
                <a:cs typeface="Calibri"/>
              </a:rPr>
              <a:t> </a:t>
            </a:r>
            <a:r>
              <a:rPr lang="en-US" dirty="0" err="1">
                <a:cs typeface="Calibri"/>
              </a:rPr>
              <a:t>nepotrebne</a:t>
            </a:r>
            <a:r>
              <a:rPr lang="en-US" dirty="0">
                <a:cs typeface="Calibri"/>
              </a:rPr>
              <a:t> </a:t>
            </a:r>
            <a:r>
              <a:rPr lang="en-US" dirty="0" err="1">
                <a:cs typeface="Calibri"/>
              </a:rPr>
              <a:t>embalaže</a:t>
            </a:r>
            <a:r>
              <a:rPr lang="en-US" dirty="0">
                <a:cs typeface="Calibri"/>
              </a:rPr>
              <a:t>. </a:t>
            </a:r>
          </a:p>
          <a:p>
            <a:pPr marL="342900" indent="-342900">
              <a:buChar char="•"/>
            </a:pPr>
            <a:r>
              <a:rPr lang="en-US" dirty="0" err="1">
                <a:cs typeface="Calibri"/>
              </a:rPr>
              <a:t>Čeprav</a:t>
            </a:r>
            <a:r>
              <a:rPr lang="en-US" dirty="0">
                <a:cs typeface="Calibri"/>
              </a:rPr>
              <a:t> </a:t>
            </a:r>
            <a:r>
              <a:rPr lang="en-US" dirty="0" err="1">
                <a:cs typeface="Calibri"/>
              </a:rPr>
              <a:t>zeleni</a:t>
            </a:r>
            <a:r>
              <a:rPr lang="en-US" dirty="0">
                <a:cs typeface="Calibri"/>
              </a:rPr>
              <a:t> </a:t>
            </a:r>
            <a:r>
              <a:rPr lang="en-US" dirty="0" err="1">
                <a:cs typeface="Calibri"/>
              </a:rPr>
              <a:t>zabojniki</a:t>
            </a:r>
            <a:r>
              <a:rPr lang="en-US" dirty="0">
                <a:cs typeface="Calibri"/>
              </a:rPr>
              <a:t> </a:t>
            </a:r>
            <a:r>
              <a:rPr lang="en-US" dirty="0" err="1">
                <a:cs typeface="Calibri"/>
              </a:rPr>
              <a:t>običajno</a:t>
            </a:r>
            <a:r>
              <a:rPr lang="en-US" dirty="0">
                <a:cs typeface="Calibri"/>
              </a:rPr>
              <a:t> ne </a:t>
            </a:r>
            <a:r>
              <a:rPr lang="en-US" dirty="0" err="1">
                <a:cs typeface="Calibri"/>
              </a:rPr>
              <a:t>sprejemajo</a:t>
            </a:r>
            <a:r>
              <a:rPr lang="en-US" dirty="0">
                <a:cs typeface="Calibri"/>
              </a:rPr>
              <a:t> </a:t>
            </a:r>
            <a:r>
              <a:rPr lang="en-US" dirty="0" err="1">
                <a:cs typeface="Calibri"/>
              </a:rPr>
              <a:t>nekaterih</a:t>
            </a:r>
            <a:r>
              <a:rPr lang="en-US" dirty="0">
                <a:cs typeface="Calibri"/>
              </a:rPr>
              <a:t> </a:t>
            </a:r>
            <a:r>
              <a:rPr lang="en-US" dirty="0" err="1">
                <a:cs typeface="Calibri"/>
              </a:rPr>
              <a:t>vrst</a:t>
            </a:r>
            <a:r>
              <a:rPr lang="en-US" dirty="0">
                <a:cs typeface="Calibri"/>
              </a:rPr>
              <a:t> </a:t>
            </a:r>
            <a:r>
              <a:rPr lang="en-US" dirty="0" err="1">
                <a:cs typeface="Calibri"/>
              </a:rPr>
              <a:t>plastike</a:t>
            </a:r>
            <a:r>
              <a:rPr lang="en-US" dirty="0">
                <a:cs typeface="Calibri"/>
              </a:rPr>
              <a:t>, vas </a:t>
            </a:r>
            <a:r>
              <a:rPr lang="en-US" dirty="0" err="1">
                <a:cs typeface="Calibri"/>
              </a:rPr>
              <a:t>bo</a:t>
            </a:r>
            <a:r>
              <a:rPr lang="en-US" dirty="0">
                <a:cs typeface="Calibri"/>
              </a:rPr>
              <a:t> </a:t>
            </a:r>
            <a:r>
              <a:rPr lang="en-US" dirty="0" err="1">
                <a:cs typeface="Calibri"/>
              </a:rPr>
              <a:t>nekaj</a:t>
            </a:r>
            <a:r>
              <a:rPr lang="en-US" dirty="0">
                <a:cs typeface="Calibri"/>
              </a:rPr>
              <a:t> </a:t>
            </a:r>
            <a:r>
              <a:rPr lang="en-US" dirty="0" err="1">
                <a:cs typeface="Calibri"/>
              </a:rPr>
              <a:t>hitrega</a:t>
            </a:r>
            <a:r>
              <a:rPr lang="en-US" dirty="0">
                <a:cs typeface="Calibri"/>
              </a:rPr>
              <a:t> </a:t>
            </a:r>
            <a:r>
              <a:rPr lang="en-US" dirty="0" err="1">
                <a:cs typeface="Calibri"/>
              </a:rPr>
              <a:t>iskanja</a:t>
            </a:r>
            <a:r>
              <a:rPr lang="en-US" dirty="0">
                <a:cs typeface="Calibri"/>
              </a:rPr>
              <a:t> </a:t>
            </a:r>
            <a:r>
              <a:rPr lang="en-US" dirty="0" err="1">
                <a:cs typeface="Calibri"/>
              </a:rPr>
              <a:t>usmerilo</a:t>
            </a:r>
            <a:r>
              <a:rPr lang="en-US" dirty="0">
                <a:cs typeface="Calibri"/>
              </a:rPr>
              <a:t> v </a:t>
            </a:r>
            <a:r>
              <a:rPr lang="en-US" dirty="0" err="1">
                <a:cs typeface="Calibri"/>
              </a:rPr>
              <a:t>reciklažne</a:t>
            </a:r>
            <a:r>
              <a:rPr lang="en-US" dirty="0">
                <a:cs typeface="Calibri"/>
              </a:rPr>
              <a:t> </a:t>
            </a:r>
            <a:r>
              <a:rPr lang="en-US" dirty="0" err="1">
                <a:cs typeface="Calibri"/>
              </a:rPr>
              <a:t>centre</a:t>
            </a:r>
            <a:r>
              <a:rPr lang="en-US" dirty="0">
                <a:cs typeface="Calibri"/>
              </a:rPr>
              <a:t>, ki </a:t>
            </a:r>
            <a:r>
              <a:rPr lang="en-US" dirty="0" err="1">
                <a:cs typeface="Calibri"/>
              </a:rPr>
              <a:t>sprejemajo</a:t>
            </a:r>
            <a:r>
              <a:rPr lang="en-US" dirty="0">
                <a:cs typeface="Calibri"/>
              </a:rPr>
              <a:t> </a:t>
            </a:r>
            <a:r>
              <a:rPr lang="en-US" dirty="0" err="1">
                <a:cs typeface="Calibri"/>
              </a:rPr>
              <a:t>mehko</a:t>
            </a:r>
            <a:r>
              <a:rPr lang="en-US" dirty="0">
                <a:cs typeface="Calibri"/>
              </a:rPr>
              <a:t> in </a:t>
            </a:r>
            <a:r>
              <a:rPr lang="en-US" dirty="0" err="1">
                <a:cs typeface="Calibri"/>
              </a:rPr>
              <a:t>črno</a:t>
            </a:r>
            <a:r>
              <a:rPr lang="en-US" dirty="0">
                <a:cs typeface="Calibri"/>
              </a:rPr>
              <a:t> </a:t>
            </a:r>
            <a:r>
              <a:rPr lang="en-US" dirty="0" err="1">
                <a:cs typeface="Calibri"/>
              </a:rPr>
              <a:t>plastiko</a:t>
            </a:r>
            <a:r>
              <a:rPr lang="en-US" dirty="0">
                <a:cs typeface="Calibri"/>
              </a:rPr>
              <a:t>. </a:t>
            </a:r>
          </a:p>
        </p:txBody>
      </p:sp>
    </p:spTree>
    <p:extLst>
      <p:ext uri="{BB962C8B-B14F-4D97-AF65-F5344CB8AC3E}">
        <p14:creationId xmlns:p14="http://schemas.microsoft.com/office/powerpoint/2010/main" val="3600276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90F719-B986-442A-A7DD-00BB9AAF42B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47"/>
          <a:stretch/>
        </p:blipFill>
        <p:spPr>
          <a:xfrm>
            <a:off x="1226966" y="988037"/>
            <a:ext cx="9906509" cy="4448788"/>
          </a:xfrm>
          <a:prstGeom prst="rect">
            <a:avLst/>
          </a:prstGeom>
        </p:spPr>
      </p:pic>
      <p:sp>
        <p:nvSpPr>
          <p:cNvPr id="6" name="TextBox 5">
            <a:extLst>
              <a:ext uri="{FF2B5EF4-FFF2-40B4-BE49-F238E27FC236}">
                <a16:creationId xmlns:a16="http://schemas.microsoft.com/office/drawing/2014/main" id="{7856E73D-99E2-4CD2-9921-FCBBD4648336}"/>
              </a:ext>
            </a:extLst>
          </p:cNvPr>
          <p:cNvSpPr txBox="1"/>
          <p:nvPr/>
        </p:nvSpPr>
        <p:spPr>
          <a:xfrm>
            <a:off x="3339101" y="256853"/>
            <a:ext cx="9164548" cy="646331"/>
          </a:xfrm>
          <a:prstGeom prst="rect">
            <a:avLst/>
          </a:prstGeom>
          <a:noFill/>
        </p:spPr>
        <p:txBody>
          <a:bodyPr wrap="square" rtlCol="0">
            <a:spAutoFit/>
          </a:bodyPr>
          <a:lstStyle/>
          <a:p>
            <a:r>
              <a:rPr lang="sl-SI" sz="3600" b="1" dirty="0">
                <a:solidFill>
                  <a:srgbClr val="406F70"/>
                </a:solidFill>
              </a:rPr>
              <a:t>Spoznajte razliko </a:t>
            </a:r>
            <a:r>
              <a:rPr lang="en-US" sz="3600" b="1" dirty="0">
                <a:solidFill>
                  <a:srgbClr val="406F70"/>
                </a:solidFill>
              </a:rPr>
              <a:t>…</a:t>
            </a:r>
            <a:endParaRPr lang="en-IE" sz="3600" b="1" dirty="0">
              <a:solidFill>
                <a:srgbClr val="406F70"/>
              </a:solidFill>
            </a:endParaRPr>
          </a:p>
        </p:txBody>
      </p:sp>
      <p:sp>
        <p:nvSpPr>
          <p:cNvPr id="3" name="Podnaslov 2">
            <a:extLst>
              <a:ext uri="{FF2B5EF4-FFF2-40B4-BE49-F238E27FC236}">
                <a16:creationId xmlns:a16="http://schemas.microsoft.com/office/drawing/2014/main" id="{B2C5F2B5-67F9-4722-BBA7-A8A05FA759B4}"/>
              </a:ext>
            </a:extLst>
          </p:cNvPr>
          <p:cNvSpPr>
            <a:spLocks noGrp="1"/>
          </p:cNvSpPr>
          <p:nvPr>
            <p:ph type="subTitle" idx="1"/>
          </p:nvPr>
        </p:nvSpPr>
        <p:spPr>
          <a:xfrm>
            <a:off x="1226966" y="3865916"/>
            <a:ext cx="4672518" cy="1655762"/>
          </a:xfrm>
          <a:solidFill>
            <a:schemeClr val="bg1"/>
          </a:solidFill>
        </p:spPr>
        <p:txBody>
          <a:bodyPr>
            <a:normAutofit/>
          </a:bodyPr>
          <a:lstStyle/>
          <a:p>
            <a:r>
              <a:rPr lang="sl-SI" dirty="0">
                <a:solidFill>
                  <a:srgbClr val="5E5E5E"/>
                </a:solidFill>
                <a:cs typeface="Calibri"/>
              </a:rPr>
              <a:t>Če je odpadek BIORAZGRADLJIV, se bo sicer razgradil, čas razgradnje pa ni določen. Morda bo trajalo 1000 let, da izdelek v celoti razpade.</a:t>
            </a:r>
            <a:endParaRPr lang="en-GB" dirty="0">
              <a:solidFill>
                <a:srgbClr val="5E5E5E"/>
              </a:solidFill>
              <a:cs typeface="Calibri"/>
            </a:endParaRPr>
          </a:p>
        </p:txBody>
      </p:sp>
      <p:sp>
        <p:nvSpPr>
          <p:cNvPr id="7" name="Podnaslov 2">
            <a:extLst>
              <a:ext uri="{FF2B5EF4-FFF2-40B4-BE49-F238E27FC236}">
                <a16:creationId xmlns:a16="http://schemas.microsoft.com/office/drawing/2014/main" id="{897BF701-04FE-4CF3-8D3A-A7D78A1D6133}"/>
              </a:ext>
            </a:extLst>
          </p:cNvPr>
          <p:cNvSpPr txBox="1">
            <a:spLocks/>
          </p:cNvSpPr>
          <p:nvPr/>
        </p:nvSpPr>
        <p:spPr>
          <a:xfrm>
            <a:off x="6292517" y="3822765"/>
            <a:ext cx="4672518" cy="1655762"/>
          </a:xfrm>
          <a:prstGeom prst="rect">
            <a:avLst/>
          </a:prstGeom>
          <a:solidFill>
            <a:schemeClr val="bg1"/>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sl-SI" dirty="0">
                <a:solidFill>
                  <a:srgbClr val="5E5E5E"/>
                </a:solidFill>
                <a:cs typeface="Calibri"/>
              </a:rPr>
              <a:t>Če se odpadek da KOMPOSTIRATI, se bo razgradil v s hranili bogato zemljo v roku 90 dni. S profesionalnim kompostiranje bo ta postopek zaključen v 6 tednih. </a:t>
            </a:r>
            <a:endParaRPr lang="en-GB" dirty="0">
              <a:solidFill>
                <a:srgbClr val="5E5E5E"/>
              </a:solidFill>
              <a:cs typeface="Calibri"/>
            </a:endParaRPr>
          </a:p>
        </p:txBody>
      </p:sp>
    </p:spTree>
    <p:extLst>
      <p:ext uri="{BB962C8B-B14F-4D97-AF65-F5344CB8AC3E}">
        <p14:creationId xmlns:p14="http://schemas.microsoft.com/office/powerpoint/2010/main" val="3836371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EDE0-631F-4BE9-8C39-A7B8E4F5922B}"/>
              </a:ext>
            </a:extLst>
          </p:cNvPr>
          <p:cNvSpPr>
            <a:spLocks noGrp="1"/>
          </p:cNvSpPr>
          <p:nvPr>
            <p:ph type="title"/>
          </p:nvPr>
        </p:nvSpPr>
        <p:spPr>
          <a:xfrm>
            <a:off x="839788" y="457200"/>
            <a:ext cx="9231138" cy="1045923"/>
          </a:xfrm>
        </p:spPr>
        <p:txBody>
          <a:bodyPr>
            <a:normAutofit/>
          </a:bodyPr>
          <a:lstStyle/>
          <a:p>
            <a:r>
              <a:rPr lang="sl-SI" sz="3600" b="1" dirty="0">
                <a:solidFill>
                  <a:srgbClr val="406F70"/>
                </a:solidFill>
                <a:latin typeface="+mn-lt"/>
              </a:rPr>
              <a:t>Na kaj morate biti pozorni </a:t>
            </a:r>
            <a:r>
              <a:rPr lang="en-US" sz="3600" b="1" dirty="0">
                <a:solidFill>
                  <a:srgbClr val="406F70"/>
                </a:solidFill>
                <a:latin typeface="+mn-lt"/>
              </a:rPr>
              <a:t>…</a:t>
            </a:r>
            <a:endParaRPr lang="en-IE" sz="3600" b="1" dirty="0">
              <a:solidFill>
                <a:srgbClr val="406F70"/>
              </a:solidFill>
              <a:latin typeface="+mn-lt"/>
            </a:endParaRPr>
          </a:p>
        </p:txBody>
      </p:sp>
      <p:pic>
        <p:nvPicPr>
          <p:cNvPr id="8" name="Picture 7">
            <a:extLst>
              <a:ext uri="{FF2B5EF4-FFF2-40B4-BE49-F238E27FC236}">
                <a16:creationId xmlns:a16="http://schemas.microsoft.com/office/drawing/2014/main" id="{9FA9EE7A-562C-4453-B58A-A03E92C91588}"/>
              </a:ext>
            </a:extLst>
          </p:cNvPr>
          <p:cNvPicPr>
            <a:picLocks noChangeAspect="1"/>
          </p:cNvPicPr>
          <p:nvPr/>
        </p:nvPicPr>
        <p:blipFill>
          <a:blip r:embed="rId2"/>
          <a:stretch>
            <a:fillRect/>
          </a:stretch>
        </p:blipFill>
        <p:spPr>
          <a:xfrm>
            <a:off x="944027" y="1821732"/>
            <a:ext cx="10408185" cy="4216617"/>
          </a:xfrm>
          <a:prstGeom prst="rect">
            <a:avLst/>
          </a:prstGeom>
        </p:spPr>
      </p:pic>
      <p:sp>
        <p:nvSpPr>
          <p:cNvPr id="4" name="Podnaslov 2">
            <a:extLst>
              <a:ext uri="{FF2B5EF4-FFF2-40B4-BE49-F238E27FC236}">
                <a16:creationId xmlns:a16="http://schemas.microsoft.com/office/drawing/2014/main" id="{48260B92-EB71-428D-8456-0BACB65DACEE}"/>
              </a:ext>
            </a:extLst>
          </p:cNvPr>
          <p:cNvSpPr txBox="1">
            <a:spLocks/>
          </p:cNvSpPr>
          <p:nvPr/>
        </p:nvSpPr>
        <p:spPr>
          <a:xfrm>
            <a:off x="839788" y="5210468"/>
            <a:ext cx="3587833" cy="1190332"/>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r>
              <a:rPr lang="sl-SI" sz="2000" dirty="0">
                <a:solidFill>
                  <a:srgbClr val="5E5E5E"/>
                </a:solidFill>
                <a:cs typeface="Calibri"/>
              </a:rPr>
              <a:t>Embalaža ima certifikat, da jo je mogoče kompostirati. </a:t>
            </a:r>
            <a:endParaRPr lang="en-GB" sz="2000" dirty="0">
              <a:solidFill>
                <a:srgbClr val="5E5E5E"/>
              </a:solidFill>
              <a:cs typeface="Calibri"/>
            </a:endParaRPr>
          </a:p>
        </p:txBody>
      </p:sp>
      <p:sp>
        <p:nvSpPr>
          <p:cNvPr id="5" name="Podnaslov 2">
            <a:extLst>
              <a:ext uri="{FF2B5EF4-FFF2-40B4-BE49-F238E27FC236}">
                <a16:creationId xmlns:a16="http://schemas.microsoft.com/office/drawing/2014/main" id="{DC4B7867-4AA5-4227-BA83-1C9A9E66E5D2}"/>
              </a:ext>
            </a:extLst>
          </p:cNvPr>
          <p:cNvSpPr txBox="1">
            <a:spLocks/>
          </p:cNvSpPr>
          <p:nvPr/>
        </p:nvSpPr>
        <p:spPr>
          <a:xfrm>
            <a:off x="4673057" y="5166626"/>
            <a:ext cx="2845885" cy="1190332"/>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r>
              <a:rPr lang="sl-SI" sz="2000" dirty="0">
                <a:solidFill>
                  <a:srgbClr val="5E5E5E"/>
                </a:solidFill>
                <a:cs typeface="Calibri"/>
              </a:rPr>
              <a:t>Embalaža je izdelana iz recikliranih in obnovljivih materialov. </a:t>
            </a:r>
            <a:endParaRPr lang="en-GB" sz="2000" dirty="0">
              <a:solidFill>
                <a:srgbClr val="5E5E5E"/>
              </a:solidFill>
              <a:cs typeface="Calibri"/>
            </a:endParaRPr>
          </a:p>
        </p:txBody>
      </p:sp>
      <p:sp>
        <p:nvSpPr>
          <p:cNvPr id="6" name="Podnaslov 2">
            <a:extLst>
              <a:ext uri="{FF2B5EF4-FFF2-40B4-BE49-F238E27FC236}">
                <a16:creationId xmlns:a16="http://schemas.microsoft.com/office/drawing/2014/main" id="{CB06FCDA-8B68-448D-99D9-D9A5F3FD7AD8}"/>
              </a:ext>
            </a:extLst>
          </p:cNvPr>
          <p:cNvSpPr txBox="1">
            <a:spLocks/>
          </p:cNvSpPr>
          <p:nvPr/>
        </p:nvSpPr>
        <p:spPr>
          <a:xfrm>
            <a:off x="8012634" y="5166626"/>
            <a:ext cx="2845885" cy="1190332"/>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9pPr>
          </a:lstStyle>
          <a:p>
            <a:r>
              <a:rPr lang="sl-SI" sz="2000" dirty="0">
                <a:solidFill>
                  <a:srgbClr val="5E5E5E"/>
                </a:solidFill>
                <a:cs typeface="Calibri"/>
              </a:rPr>
              <a:t>Embalaža je skladna s certifikati za odlaganje v rjave zabojnike.</a:t>
            </a:r>
            <a:endParaRPr lang="en-GB" sz="2000" dirty="0">
              <a:solidFill>
                <a:srgbClr val="5E5E5E"/>
              </a:solidFill>
              <a:cs typeface="Calibri"/>
            </a:endParaRPr>
          </a:p>
        </p:txBody>
      </p:sp>
    </p:spTree>
    <p:extLst>
      <p:ext uri="{BB962C8B-B14F-4D97-AF65-F5344CB8AC3E}">
        <p14:creationId xmlns:p14="http://schemas.microsoft.com/office/powerpoint/2010/main" val="88969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up, sitting, table, food&#10;&#10;Description automatically generated">
            <a:extLst>
              <a:ext uri="{FF2B5EF4-FFF2-40B4-BE49-F238E27FC236}">
                <a16:creationId xmlns:a16="http://schemas.microsoft.com/office/drawing/2014/main" id="{D4D30F15-CE44-482E-B217-20B67A9AE7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0243" y="302546"/>
            <a:ext cx="5066215" cy="2825215"/>
          </a:xfrm>
          <a:prstGeom prst="rect">
            <a:avLst/>
          </a:prstGeom>
          <a:ln>
            <a:noFill/>
          </a:ln>
          <a:effectLst>
            <a:softEdge rad="112500"/>
          </a:effectLst>
        </p:spPr>
      </p:pic>
      <p:pic>
        <p:nvPicPr>
          <p:cNvPr id="13" name="Picture 12" descr="A picture containing indoor, white, lamp, table&#10;&#10;Description automatically generated">
            <a:extLst>
              <a:ext uri="{FF2B5EF4-FFF2-40B4-BE49-F238E27FC236}">
                <a16:creationId xmlns:a16="http://schemas.microsoft.com/office/drawing/2014/main" id="{3BF8F607-526E-4330-A4D6-534756A96FF8}"/>
              </a:ext>
            </a:extLst>
          </p:cNvPr>
          <p:cNvPicPr>
            <a:picLocks noChangeAspect="1"/>
          </p:cNvPicPr>
          <p:nvPr/>
        </p:nvPicPr>
        <p:blipFill>
          <a:blip r:embed="rId3"/>
          <a:stretch>
            <a:fillRect/>
          </a:stretch>
        </p:blipFill>
        <p:spPr>
          <a:xfrm>
            <a:off x="6039973" y="302546"/>
            <a:ext cx="5066215" cy="2625376"/>
          </a:xfrm>
          <a:prstGeom prst="rect">
            <a:avLst/>
          </a:prstGeom>
          <a:ln>
            <a:noFill/>
          </a:ln>
          <a:effectLst>
            <a:softEdge rad="112500"/>
          </a:effectLst>
        </p:spPr>
      </p:pic>
      <p:pic>
        <p:nvPicPr>
          <p:cNvPr id="16" name="Picture 15" descr="A picture containing water, outdoor, board, beach&#10;&#10;Description automatically generated">
            <a:extLst>
              <a:ext uri="{FF2B5EF4-FFF2-40B4-BE49-F238E27FC236}">
                <a16:creationId xmlns:a16="http://schemas.microsoft.com/office/drawing/2014/main" id="{E9CDEBCD-B4FF-4AD9-8201-DAE2659A5DFE}"/>
              </a:ext>
            </a:extLst>
          </p:cNvPr>
          <p:cNvPicPr>
            <a:picLocks noChangeAspect="1"/>
          </p:cNvPicPr>
          <p:nvPr/>
        </p:nvPicPr>
        <p:blipFill>
          <a:blip r:embed="rId4"/>
          <a:stretch>
            <a:fillRect/>
          </a:stretch>
        </p:blipFill>
        <p:spPr>
          <a:xfrm>
            <a:off x="403903" y="3676040"/>
            <a:ext cx="3901211" cy="2168521"/>
          </a:xfrm>
          <a:prstGeom prst="rect">
            <a:avLst/>
          </a:prstGeom>
          <a:ln>
            <a:noFill/>
          </a:ln>
          <a:effectLst>
            <a:softEdge rad="112500"/>
          </a:effectLst>
        </p:spPr>
      </p:pic>
      <p:sp>
        <p:nvSpPr>
          <p:cNvPr id="18" name="Rectangle 17">
            <a:extLst>
              <a:ext uri="{FF2B5EF4-FFF2-40B4-BE49-F238E27FC236}">
                <a16:creationId xmlns:a16="http://schemas.microsoft.com/office/drawing/2014/main" id="{03E18294-C127-4010-922B-98E5436946D1}"/>
              </a:ext>
            </a:extLst>
          </p:cNvPr>
          <p:cNvSpPr/>
          <p:nvPr/>
        </p:nvSpPr>
        <p:spPr>
          <a:xfrm>
            <a:off x="425134" y="2905210"/>
            <a:ext cx="5041324" cy="707886"/>
          </a:xfrm>
          <a:prstGeom prst="rect">
            <a:avLst/>
          </a:prstGeom>
        </p:spPr>
        <p:txBody>
          <a:bodyPr wrap="square">
            <a:spAutoFit/>
          </a:bodyPr>
          <a:lstStyle/>
          <a:p>
            <a:pPr algn="just">
              <a:spcAft>
                <a:spcPts val="0"/>
              </a:spcAft>
            </a:pPr>
            <a:r>
              <a:rPr lang="en-IE" sz="2000" b="1" dirty="0" err="1">
                <a:solidFill>
                  <a:srgbClr val="406F70"/>
                </a:solidFill>
                <a:ea typeface="Calibri" panose="020F0502020204030204" pitchFamily="34" charset="0"/>
              </a:rPr>
              <a:t>Skodelica</a:t>
            </a:r>
            <a:r>
              <a:rPr lang="en-IE" sz="2000" b="1" dirty="0">
                <a:solidFill>
                  <a:srgbClr val="406F70"/>
                </a:solidFill>
                <a:ea typeface="Calibri" panose="020F0502020204030204" pitchFamily="34" charset="0"/>
              </a:rPr>
              <a:t> za </a:t>
            </a:r>
            <a:r>
              <a:rPr lang="en-IE" sz="2000" b="1" dirty="0" err="1">
                <a:solidFill>
                  <a:srgbClr val="406F70"/>
                </a:solidFill>
                <a:ea typeface="Calibri" panose="020F0502020204030204" pitchFamily="34" charset="0"/>
              </a:rPr>
              <a:t>kavo</a:t>
            </a:r>
            <a:r>
              <a:rPr lang="en-IE" sz="2000" b="1" dirty="0">
                <a:solidFill>
                  <a:srgbClr val="406F70"/>
                </a:solidFill>
                <a:ea typeface="Calibri" panose="020F0502020204030204" pitchFamily="34" charset="0"/>
              </a:rPr>
              <a:t> GOURD </a:t>
            </a:r>
            <a:endParaRPr lang="sl-SI" sz="2000" b="1" dirty="0">
              <a:solidFill>
                <a:srgbClr val="406F70"/>
              </a:solidFill>
              <a:ea typeface="Calibri" panose="020F0502020204030204" pitchFamily="34" charset="0"/>
            </a:endParaRPr>
          </a:p>
          <a:p>
            <a:pPr algn="just">
              <a:spcAft>
                <a:spcPts val="0"/>
              </a:spcAft>
            </a:pPr>
            <a:r>
              <a:rPr lang="en-IE" sz="2000" b="1" dirty="0" err="1">
                <a:solidFill>
                  <a:srgbClr val="406F70"/>
                </a:solidFill>
                <a:ea typeface="Calibri" panose="020F0502020204030204" pitchFamily="34" charset="0"/>
              </a:rPr>
              <a:t>Izdelek</a:t>
            </a:r>
            <a:r>
              <a:rPr lang="en-IE" sz="2000" b="1" dirty="0">
                <a:solidFill>
                  <a:srgbClr val="406F70"/>
                </a:solidFill>
                <a:ea typeface="Calibri" panose="020F0502020204030204" pitchFamily="34" charset="0"/>
              </a:rPr>
              <a:t> </a:t>
            </a:r>
            <a:r>
              <a:rPr lang="en-IE" sz="2000" b="1" dirty="0" err="1">
                <a:solidFill>
                  <a:srgbClr val="406F70"/>
                </a:solidFill>
                <a:ea typeface="Calibri" panose="020F0502020204030204" pitchFamily="34" charset="0"/>
              </a:rPr>
              <a:t>iz</a:t>
            </a:r>
            <a:r>
              <a:rPr lang="en-IE" sz="2000" b="1" dirty="0">
                <a:solidFill>
                  <a:srgbClr val="406F70"/>
                </a:solidFill>
                <a:ea typeface="Calibri" panose="020F0502020204030204" pitchFamily="34" charset="0"/>
              </a:rPr>
              <a:t> </a:t>
            </a:r>
            <a:r>
              <a:rPr lang="sl-SI" sz="2000" b="1" dirty="0">
                <a:solidFill>
                  <a:srgbClr val="406F70"/>
                </a:solidFill>
                <a:ea typeface="Calibri" panose="020F0502020204030204" pitchFamily="34" charset="0"/>
              </a:rPr>
              <a:t>buč</a:t>
            </a:r>
            <a:r>
              <a:rPr lang="en-IE" sz="2000" b="1" dirty="0">
                <a:solidFill>
                  <a:srgbClr val="406F70"/>
                </a:solidFill>
                <a:ea typeface="Calibri" panose="020F0502020204030204" pitchFamily="34" charset="0"/>
              </a:rPr>
              <a:t>, </a:t>
            </a:r>
            <a:r>
              <a:rPr lang="sl-SI" sz="2000" b="1" dirty="0">
                <a:solidFill>
                  <a:srgbClr val="406F70"/>
                </a:solidFill>
                <a:ea typeface="Calibri" panose="020F0502020204030204" pitchFamily="34" charset="0"/>
              </a:rPr>
              <a:t>vzgojenih</a:t>
            </a:r>
            <a:r>
              <a:rPr lang="en-IE" sz="2000" b="1" dirty="0">
                <a:solidFill>
                  <a:srgbClr val="406F70"/>
                </a:solidFill>
                <a:ea typeface="Calibri" panose="020F0502020204030204" pitchFamily="34" charset="0"/>
              </a:rPr>
              <a:t> v 3D </a:t>
            </a:r>
            <a:r>
              <a:rPr lang="en-IE" sz="2000" b="1" dirty="0" err="1">
                <a:solidFill>
                  <a:srgbClr val="406F70"/>
                </a:solidFill>
                <a:ea typeface="Calibri" panose="020F0502020204030204" pitchFamily="34" charset="0"/>
              </a:rPr>
              <a:t>tiskanem</a:t>
            </a:r>
            <a:r>
              <a:rPr lang="en-IE" sz="2000" b="1" dirty="0">
                <a:solidFill>
                  <a:srgbClr val="406F70"/>
                </a:solidFill>
                <a:ea typeface="Calibri" panose="020F0502020204030204" pitchFamily="34" charset="0"/>
              </a:rPr>
              <a:t> </a:t>
            </a:r>
            <a:r>
              <a:rPr lang="en-IE" sz="2000" b="1" dirty="0" err="1">
                <a:solidFill>
                  <a:srgbClr val="406F70"/>
                </a:solidFill>
                <a:ea typeface="Calibri" panose="020F0502020204030204" pitchFamily="34" charset="0"/>
              </a:rPr>
              <a:t>kalupu</a:t>
            </a:r>
            <a:endParaRPr lang="en-IE" sz="2000" dirty="0">
              <a:solidFill>
                <a:srgbClr val="406F70"/>
              </a:solidFill>
              <a:ea typeface="Calibri" panose="020F0502020204030204" pitchFamily="34" charset="0"/>
            </a:endParaRPr>
          </a:p>
        </p:txBody>
      </p:sp>
      <p:sp>
        <p:nvSpPr>
          <p:cNvPr id="19" name="Rectangle 18">
            <a:extLst>
              <a:ext uri="{FF2B5EF4-FFF2-40B4-BE49-F238E27FC236}">
                <a16:creationId xmlns:a16="http://schemas.microsoft.com/office/drawing/2014/main" id="{7A9FC17A-4C83-47EC-9EAD-23B7873B352D}"/>
              </a:ext>
            </a:extLst>
          </p:cNvPr>
          <p:cNvSpPr/>
          <p:nvPr/>
        </p:nvSpPr>
        <p:spPr>
          <a:xfrm>
            <a:off x="5959011" y="2927922"/>
            <a:ext cx="6079191" cy="3477875"/>
          </a:xfrm>
          <a:prstGeom prst="rect">
            <a:avLst/>
          </a:prstGeom>
        </p:spPr>
        <p:txBody>
          <a:bodyPr wrap="square">
            <a:spAutoFit/>
          </a:bodyPr>
          <a:lstStyle/>
          <a:p>
            <a:pPr algn="just">
              <a:spcAft>
                <a:spcPts val="0"/>
              </a:spcAft>
            </a:pPr>
            <a:r>
              <a:rPr lang="en-IE" sz="2000" b="1" dirty="0" err="1">
                <a:solidFill>
                  <a:srgbClr val="406F70"/>
                </a:solidFill>
                <a:ea typeface="Calibri" panose="020F0502020204030204" pitchFamily="34" charset="0"/>
              </a:rPr>
              <a:t>Ekološko</a:t>
            </a:r>
            <a:r>
              <a:rPr lang="en-IE" sz="2000" b="1" dirty="0">
                <a:solidFill>
                  <a:srgbClr val="406F70"/>
                </a:solidFill>
                <a:ea typeface="Calibri" panose="020F0502020204030204" pitchFamily="34" charset="0"/>
              </a:rPr>
              <a:t> </a:t>
            </a:r>
            <a:r>
              <a:rPr lang="en-IE" sz="2000" b="1" dirty="0" err="1">
                <a:solidFill>
                  <a:srgbClr val="406F70"/>
                </a:solidFill>
                <a:ea typeface="Calibri" panose="020F0502020204030204" pitchFamily="34" charset="0"/>
              </a:rPr>
              <a:t>oblikovanje</a:t>
            </a:r>
            <a:r>
              <a:rPr lang="en-IE" sz="2000" b="1" dirty="0">
                <a:solidFill>
                  <a:srgbClr val="406F70"/>
                </a:solidFill>
                <a:ea typeface="Calibri" panose="020F0502020204030204" pitchFamily="34" charset="0"/>
              </a:rPr>
              <a:t>: Mycelium </a:t>
            </a:r>
          </a:p>
          <a:p>
            <a:pPr algn="just">
              <a:spcAft>
                <a:spcPts val="0"/>
              </a:spcAft>
            </a:pPr>
            <a:r>
              <a:rPr lang="en-IE" sz="2000" dirty="0" err="1">
                <a:solidFill>
                  <a:srgbClr val="406F70"/>
                </a:solidFill>
                <a:ea typeface="Calibri" panose="020F0502020204030204" pitchFamily="34" charset="0"/>
              </a:rPr>
              <a:t>Namesto</a:t>
            </a:r>
            <a:r>
              <a:rPr lang="en-IE" sz="2000" dirty="0">
                <a:solidFill>
                  <a:srgbClr val="406F70"/>
                </a:solidFill>
                <a:ea typeface="Calibri" panose="020F0502020204030204" pitchFamily="34" charset="0"/>
              </a:rPr>
              <a:t> da bi </a:t>
            </a:r>
            <a:r>
              <a:rPr lang="en-IE" sz="2000" dirty="0" err="1">
                <a:solidFill>
                  <a:srgbClr val="406F70"/>
                </a:solidFill>
                <a:ea typeface="Calibri" panose="020F0502020204030204" pitchFamily="34" charset="0"/>
              </a:rPr>
              <a:t>bili</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odvisni</a:t>
            </a:r>
            <a:r>
              <a:rPr lang="en-IE" sz="2000" dirty="0">
                <a:solidFill>
                  <a:srgbClr val="406F70"/>
                </a:solidFill>
                <a:ea typeface="Calibri" panose="020F0502020204030204" pitchFamily="34" charset="0"/>
              </a:rPr>
              <a:t> od </a:t>
            </a:r>
            <a:r>
              <a:rPr lang="en-IE" sz="2000" dirty="0" err="1">
                <a:solidFill>
                  <a:srgbClr val="406F70"/>
                </a:solidFill>
                <a:ea typeface="Calibri" panose="020F0502020204030204" pitchFamily="34" charset="0"/>
              </a:rPr>
              <a:t>nafte</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ti</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izdelki</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uporabljajo</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lokalno</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surovino</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iz</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rastlinskih</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odpadkov</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kot</a:t>
            </a:r>
            <a:r>
              <a:rPr lang="en-IE" sz="2000" dirty="0">
                <a:solidFill>
                  <a:srgbClr val="406F70"/>
                </a:solidFill>
                <a:ea typeface="Calibri" panose="020F0502020204030204" pitchFamily="34" charset="0"/>
              </a:rPr>
              <a:t> so lupine semen in </a:t>
            </a:r>
            <a:r>
              <a:rPr lang="en-IE" sz="2000" dirty="0" err="1">
                <a:solidFill>
                  <a:srgbClr val="406F70"/>
                </a:solidFill>
                <a:ea typeface="Calibri" panose="020F0502020204030204" pitchFamily="34" charset="0"/>
              </a:rPr>
              <a:t>lesna</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biomasa</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kar</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pomeni</a:t>
            </a:r>
            <a:r>
              <a:rPr lang="en-IE" sz="2000" dirty="0">
                <a:solidFill>
                  <a:srgbClr val="406F70"/>
                </a:solidFill>
                <a:ea typeface="Calibri" panose="020F0502020204030204" pitchFamily="34" charset="0"/>
              </a:rPr>
              <a:t>, da je material </a:t>
            </a:r>
            <a:r>
              <a:rPr lang="en-IE" sz="2000" dirty="0" err="1">
                <a:solidFill>
                  <a:srgbClr val="406F70"/>
                </a:solidFill>
                <a:ea typeface="Calibri" panose="020F0502020204030204" pitchFamily="34" charset="0"/>
              </a:rPr>
              <a:t>mogoče</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gojiti</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kjer</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koli</a:t>
            </a:r>
            <a:r>
              <a:rPr lang="en-IE" sz="2000" dirty="0">
                <a:solidFill>
                  <a:srgbClr val="406F70"/>
                </a:solidFill>
                <a:ea typeface="Calibri" panose="020F0502020204030204" pitchFamily="34" charset="0"/>
              </a:rPr>
              <a:t> in ga je </a:t>
            </a:r>
            <a:r>
              <a:rPr lang="en-IE" sz="2000" dirty="0" err="1">
                <a:solidFill>
                  <a:srgbClr val="406F70"/>
                </a:solidFill>
                <a:ea typeface="Calibri" panose="020F0502020204030204" pitchFamily="34" charset="0"/>
              </a:rPr>
              <a:t>mogoče</a:t>
            </a:r>
            <a:r>
              <a:rPr lang="en-IE" sz="2000" dirty="0">
                <a:solidFill>
                  <a:srgbClr val="406F70"/>
                </a:solidFill>
                <a:ea typeface="Calibri" panose="020F0502020204030204" pitchFamily="34" charset="0"/>
              </a:rPr>
              <a:t> 100-odstotno </a:t>
            </a:r>
            <a:r>
              <a:rPr lang="en-IE" sz="2000" dirty="0" err="1">
                <a:solidFill>
                  <a:srgbClr val="406F70"/>
                </a:solidFill>
                <a:ea typeface="Calibri" panose="020F0502020204030204" pitchFamily="34" charset="0"/>
              </a:rPr>
              <a:t>kompostirati</a:t>
            </a:r>
            <a:r>
              <a:rPr lang="en-IE" sz="2000" dirty="0">
                <a:solidFill>
                  <a:srgbClr val="406F70"/>
                </a:solidFill>
                <a:ea typeface="Calibri" panose="020F0502020204030204" pitchFamily="34" charset="0"/>
              </a:rPr>
              <a:t>). Mycelium je </a:t>
            </a:r>
            <a:r>
              <a:rPr lang="en-IE" sz="2000" dirty="0" err="1">
                <a:solidFill>
                  <a:srgbClr val="406F70"/>
                </a:solidFill>
                <a:ea typeface="Calibri" panose="020F0502020204030204" pitchFamily="34" charset="0"/>
              </a:rPr>
              <a:t>koreninska</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struktura</a:t>
            </a:r>
            <a:r>
              <a:rPr lang="en-IE" sz="2000" dirty="0">
                <a:solidFill>
                  <a:srgbClr val="406F70"/>
                </a:solidFill>
                <a:ea typeface="Calibri" panose="020F0502020204030204" pitchFamily="34" charset="0"/>
              </a:rPr>
              <a:t> gob in, </a:t>
            </a:r>
            <a:r>
              <a:rPr lang="en-IE" sz="2000" dirty="0" err="1">
                <a:solidFill>
                  <a:srgbClr val="406F70"/>
                </a:solidFill>
                <a:ea typeface="Calibri" panose="020F0502020204030204" pitchFamily="34" charset="0"/>
              </a:rPr>
              <a:t>kot</a:t>
            </a:r>
            <a:r>
              <a:rPr lang="en-IE" sz="2000" dirty="0">
                <a:solidFill>
                  <a:srgbClr val="406F70"/>
                </a:solidFill>
                <a:ea typeface="Calibri" panose="020F0502020204030204" pitchFamily="34" charset="0"/>
              </a:rPr>
              <a:t> se je </a:t>
            </a:r>
            <a:r>
              <a:rPr lang="en-IE" sz="2000" dirty="0" err="1">
                <a:solidFill>
                  <a:srgbClr val="406F70"/>
                </a:solidFill>
                <a:ea typeface="Calibri" panose="020F0502020204030204" pitchFamily="34" charset="0"/>
              </a:rPr>
              <a:t>izkazalo</a:t>
            </a:r>
            <a:r>
              <a:rPr lang="en-IE" sz="2000" dirty="0">
                <a:solidFill>
                  <a:srgbClr val="406F70"/>
                </a:solidFill>
                <a:ea typeface="Calibri" panose="020F0502020204030204" pitchFamily="34" charset="0"/>
              </a:rPr>
              <a:t>, je </a:t>
            </a:r>
            <a:r>
              <a:rPr lang="en-IE" sz="2000" dirty="0" err="1">
                <a:solidFill>
                  <a:srgbClr val="406F70"/>
                </a:solidFill>
                <a:ea typeface="Calibri" panose="020F0502020204030204" pitchFamily="34" charset="0"/>
              </a:rPr>
              <a:t>čudovit</a:t>
            </a:r>
            <a:r>
              <a:rPr lang="en-IE" sz="2000" dirty="0">
                <a:solidFill>
                  <a:srgbClr val="406F70"/>
                </a:solidFill>
                <a:ea typeface="Calibri" panose="020F0502020204030204" pitchFamily="34" charset="0"/>
              </a:rPr>
              <a:t> in </a:t>
            </a:r>
            <a:r>
              <a:rPr lang="en-IE" sz="2000" dirty="0" err="1">
                <a:solidFill>
                  <a:srgbClr val="406F70"/>
                </a:solidFill>
                <a:ea typeface="Calibri" panose="020F0502020204030204" pitchFamily="34" charset="0"/>
              </a:rPr>
              <a:t>vsestranski</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izdelek</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MycoFlex</a:t>
            </a:r>
            <a:r>
              <a:rPr lang="en-IE" sz="2000" dirty="0">
                <a:solidFill>
                  <a:srgbClr val="406F70"/>
                </a:solidFill>
                <a:ea typeface="Calibri" panose="020F0502020204030204" pitchFamily="34" charset="0"/>
              </a:rPr>
              <a:t>, v </a:t>
            </a:r>
            <a:r>
              <a:rPr lang="en-IE" sz="2000" dirty="0" err="1">
                <a:solidFill>
                  <a:srgbClr val="406F70"/>
                </a:solidFill>
                <a:ea typeface="Calibri" panose="020F0502020204030204" pitchFamily="34" charset="0"/>
              </a:rPr>
              <a:t>katerem</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kot</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pove</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že</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ime</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prožni</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micelij</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predstavlja</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trajnostno</a:t>
            </a:r>
            <a:r>
              <a:rPr lang="en-IE" sz="2000" dirty="0">
                <a:solidFill>
                  <a:srgbClr val="406F70"/>
                </a:solidFill>
                <a:ea typeface="Calibri" panose="020F0502020204030204" pitchFamily="34" charset="0"/>
              </a:rPr>
              <a:t> alternativo za </a:t>
            </a:r>
            <a:r>
              <a:rPr lang="en-IE" sz="2000" dirty="0" err="1">
                <a:solidFill>
                  <a:srgbClr val="406F70"/>
                </a:solidFill>
                <a:ea typeface="Calibri" panose="020F0502020204030204" pitchFamily="34" charset="0"/>
              </a:rPr>
              <a:t>vse</a:t>
            </a:r>
            <a:r>
              <a:rPr lang="en-IE" sz="2000" dirty="0">
                <a:solidFill>
                  <a:srgbClr val="406F70"/>
                </a:solidFill>
                <a:ea typeface="Calibri" panose="020F0502020204030204" pitchFamily="34" charset="0"/>
              </a:rPr>
              <a:t> od </a:t>
            </a:r>
            <a:r>
              <a:rPr lang="en-IE" sz="2000" dirty="0" err="1">
                <a:solidFill>
                  <a:srgbClr val="406F70"/>
                </a:solidFill>
                <a:ea typeface="Calibri" panose="020F0502020204030204" pitchFamily="34" charset="0"/>
              </a:rPr>
              <a:t>plastike</a:t>
            </a:r>
            <a:r>
              <a:rPr lang="en-IE" sz="2000" dirty="0">
                <a:solidFill>
                  <a:srgbClr val="406F70"/>
                </a:solidFill>
                <a:ea typeface="Calibri" panose="020F0502020204030204" pitchFamily="34" charset="0"/>
              </a:rPr>
              <a:t> do </a:t>
            </a:r>
            <a:r>
              <a:rPr lang="en-IE" sz="2000" dirty="0" err="1">
                <a:solidFill>
                  <a:srgbClr val="406F70"/>
                </a:solidFill>
                <a:ea typeface="Calibri" panose="020F0502020204030204" pitchFamily="34" charset="0"/>
              </a:rPr>
              <a:t>usnja</a:t>
            </a:r>
            <a:r>
              <a:rPr lang="en-IE" sz="2000" dirty="0">
                <a:solidFill>
                  <a:srgbClr val="406F70"/>
                </a:solidFill>
                <a:ea typeface="Calibri" panose="020F0502020204030204" pitchFamily="34" charset="0"/>
              </a:rPr>
              <a:t>, in </a:t>
            </a:r>
            <a:r>
              <a:rPr lang="en-IE" sz="2000" dirty="0" err="1">
                <a:solidFill>
                  <a:srgbClr val="406F70"/>
                </a:solidFill>
                <a:ea typeface="Calibri" panose="020F0502020204030204" pitchFamily="34" charset="0"/>
              </a:rPr>
              <a:t>MycoComposite</a:t>
            </a:r>
            <a:r>
              <a:rPr lang="en-IE" sz="2000" dirty="0">
                <a:solidFill>
                  <a:srgbClr val="406F70"/>
                </a:solidFill>
                <a:ea typeface="Calibri" panose="020F0502020204030204" pitchFamily="34" charset="0"/>
              </a:rPr>
              <a:t>, v </a:t>
            </a:r>
            <a:r>
              <a:rPr lang="en-IE" sz="2000" dirty="0" err="1">
                <a:solidFill>
                  <a:srgbClr val="406F70"/>
                </a:solidFill>
                <a:ea typeface="Calibri" panose="020F0502020204030204" pitchFamily="34" charset="0"/>
              </a:rPr>
              <a:t>katerem</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micelij</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služi</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kot</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biorazgradljiv</a:t>
            </a:r>
            <a:r>
              <a:rPr lang="en-IE" sz="2000" dirty="0">
                <a:solidFill>
                  <a:srgbClr val="406F70"/>
                </a:solidFill>
                <a:ea typeface="Calibri" panose="020F0502020204030204" pitchFamily="34" charset="0"/>
              </a:rPr>
              <a:t> </a:t>
            </a:r>
            <a:r>
              <a:rPr lang="en-IE" sz="2000" dirty="0" err="1">
                <a:solidFill>
                  <a:srgbClr val="406F70"/>
                </a:solidFill>
                <a:ea typeface="Calibri" panose="020F0502020204030204" pitchFamily="34" charset="0"/>
              </a:rPr>
              <a:t>embalažni</a:t>
            </a:r>
            <a:r>
              <a:rPr lang="en-IE" sz="2000" dirty="0">
                <a:solidFill>
                  <a:srgbClr val="406F70"/>
                </a:solidFill>
                <a:ea typeface="Calibri" panose="020F0502020204030204" pitchFamily="34" charset="0"/>
              </a:rPr>
              <a:t> material.</a:t>
            </a:r>
            <a:r>
              <a:rPr lang="sl-SI" sz="2000" dirty="0">
                <a:solidFill>
                  <a:srgbClr val="406F70"/>
                </a:solidFill>
                <a:ea typeface="Calibri" panose="020F0502020204030204" pitchFamily="34" charset="0"/>
              </a:rPr>
              <a:t> </a:t>
            </a:r>
            <a:endParaRPr lang="en-IE" sz="2000" dirty="0">
              <a:solidFill>
                <a:srgbClr val="406F70"/>
              </a:solidFill>
              <a:ea typeface="Calibri" panose="020F0502020204030204" pitchFamily="34" charset="0"/>
            </a:endParaRPr>
          </a:p>
        </p:txBody>
      </p:sp>
      <p:sp>
        <p:nvSpPr>
          <p:cNvPr id="20" name="Rectangle 19">
            <a:extLst>
              <a:ext uri="{FF2B5EF4-FFF2-40B4-BE49-F238E27FC236}">
                <a16:creationId xmlns:a16="http://schemas.microsoft.com/office/drawing/2014/main" id="{B13917D5-36A5-4FFC-993A-F818DCA19056}"/>
              </a:ext>
            </a:extLst>
          </p:cNvPr>
          <p:cNvSpPr/>
          <p:nvPr/>
        </p:nvSpPr>
        <p:spPr>
          <a:xfrm>
            <a:off x="835737" y="5974910"/>
            <a:ext cx="3366393" cy="400110"/>
          </a:xfrm>
          <a:prstGeom prst="rect">
            <a:avLst/>
          </a:prstGeom>
        </p:spPr>
        <p:txBody>
          <a:bodyPr wrap="square">
            <a:spAutoFit/>
          </a:bodyPr>
          <a:lstStyle/>
          <a:p>
            <a:pPr algn="just">
              <a:spcAft>
                <a:spcPts val="0"/>
              </a:spcAft>
            </a:pPr>
            <a:r>
              <a:rPr lang="sl-SI" sz="2000" b="1" dirty="0">
                <a:solidFill>
                  <a:srgbClr val="406F70"/>
                </a:solidFill>
                <a:latin typeface="FreeSans"/>
                <a:ea typeface="Calibri" panose="020F0502020204030204" pitchFamily="34" charset="0"/>
              </a:rPr>
              <a:t>Folija na osnovi morskih alg</a:t>
            </a:r>
            <a:r>
              <a:rPr lang="en-IE" b="1" dirty="0">
                <a:latin typeface="FreeSans"/>
                <a:ea typeface="Calibri" panose="020F0502020204030204" pitchFamily="34" charset="0"/>
              </a:rPr>
              <a:t> </a:t>
            </a:r>
            <a:endParaRPr lang="en-IE" dirty="0">
              <a:latin typeface="FreeSans"/>
              <a:ea typeface="Calibri" panose="020F0502020204030204" pitchFamily="34" charset="0"/>
            </a:endParaRPr>
          </a:p>
        </p:txBody>
      </p:sp>
    </p:spTree>
    <p:extLst>
      <p:ext uri="{BB962C8B-B14F-4D97-AF65-F5344CB8AC3E}">
        <p14:creationId xmlns:p14="http://schemas.microsoft.com/office/powerpoint/2010/main" val="1148078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A5982F-A8A4-4180-9775-3848787B6A43}"/>
              </a:ext>
            </a:extLst>
          </p:cNvPr>
          <p:cNvSpPr>
            <a:spLocks noGrp="1"/>
          </p:cNvSpPr>
          <p:nvPr>
            <p:ph type="body" sz="quarter" idx="19"/>
          </p:nvPr>
        </p:nvSpPr>
        <p:spPr/>
        <p:txBody>
          <a:bodyPr/>
          <a:lstStyle/>
          <a:p>
            <a:r>
              <a:rPr lang="sl-SI" b="1" dirty="0"/>
              <a:t>ZMANJŠANJE KOLIČINE ODPADKOV</a:t>
            </a:r>
            <a:endParaRPr lang="en-IE" b="1" dirty="0"/>
          </a:p>
        </p:txBody>
      </p:sp>
      <p:sp>
        <p:nvSpPr>
          <p:cNvPr id="3" name="Text Placeholder 2">
            <a:extLst>
              <a:ext uri="{FF2B5EF4-FFF2-40B4-BE49-F238E27FC236}">
                <a16:creationId xmlns:a16="http://schemas.microsoft.com/office/drawing/2014/main" id="{1B4D0BE2-45B6-4221-8CAE-E72A94842F66}"/>
              </a:ext>
            </a:extLst>
          </p:cNvPr>
          <p:cNvSpPr>
            <a:spLocks noGrp="1"/>
          </p:cNvSpPr>
          <p:nvPr>
            <p:ph type="body" sz="quarter" idx="20"/>
          </p:nvPr>
        </p:nvSpPr>
        <p:spPr>
          <a:xfrm>
            <a:off x="454204" y="2314254"/>
            <a:ext cx="10193744" cy="3648085"/>
          </a:xfrm>
        </p:spPr>
        <p:txBody>
          <a:bodyPr/>
          <a:lstStyle/>
          <a:p>
            <a:pPr marL="342900" indent="-342900" algn="just">
              <a:buFont typeface="Arial" panose="020B0604020202020204" pitchFamily="34" charset="0"/>
              <a:buChar char="•"/>
            </a:pPr>
            <a:r>
              <a:rPr lang="en-IE" dirty="0" err="1">
                <a:solidFill>
                  <a:srgbClr val="406F70"/>
                </a:solidFill>
              </a:rPr>
              <a:t>Kot</a:t>
            </a:r>
            <a:r>
              <a:rPr lang="en-IE" dirty="0">
                <a:solidFill>
                  <a:srgbClr val="406F70"/>
                </a:solidFill>
              </a:rPr>
              <a:t> </a:t>
            </a:r>
            <a:r>
              <a:rPr lang="en-IE" dirty="0" err="1">
                <a:solidFill>
                  <a:srgbClr val="406F70"/>
                </a:solidFill>
              </a:rPr>
              <a:t>smo</a:t>
            </a:r>
            <a:r>
              <a:rPr lang="en-IE" dirty="0">
                <a:solidFill>
                  <a:srgbClr val="406F70"/>
                </a:solidFill>
              </a:rPr>
              <a:t> </a:t>
            </a:r>
            <a:r>
              <a:rPr lang="en-IE" dirty="0" err="1">
                <a:solidFill>
                  <a:srgbClr val="406F70"/>
                </a:solidFill>
              </a:rPr>
              <a:t>že</a:t>
            </a:r>
            <a:r>
              <a:rPr lang="en-IE" dirty="0">
                <a:solidFill>
                  <a:srgbClr val="406F70"/>
                </a:solidFill>
              </a:rPr>
              <a:t> </a:t>
            </a:r>
            <a:r>
              <a:rPr lang="en-IE" dirty="0" err="1">
                <a:solidFill>
                  <a:srgbClr val="406F70"/>
                </a:solidFill>
              </a:rPr>
              <a:t>omenili</a:t>
            </a:r>
            <a:r>
              <a:rPr lang="en-IE" dirty="0">
                <a:solidFill>
                  <a:srgbClr val="406F70"/>
                </a:solidFill>
              </a:rPr>
              <a:t>, so </a:t>
            </a:r>
            <a:r>
              <a:rPr lang="en-IE" b="1" dirty="0" err="1">
                <a:solidFill>
                  <a:srgbClr val="406F70"/>
                </a:solidFill>
              </a:rPr>
              <a:t>strategije</a:t>
            </a:r>
            <a:r>
              <a:rPr lang="en-IE" b="1" dirty="0">
                <a:solidFill>
                  <a:srgbClr val="406F70"/>
                </a:solidFill>
              </a:rPr>
              <a:t> za </a:t>
            </a:r>
            <a:r>
              <a:rPr lang="en-IE" b="1" dirty="0" err="1">
                <a:solidFill>
                  <a:srgbClr val="406F70"/>
                </a:solidFill>
              </a:rPr>
              <a:t>zmanjševanje</a:t>
            </a:r>
            <a:r>
              <a:rPr lang="en-IE" b="1" dirty="0">
                <a:solidFill>
                  <a:srgbClr val="406F70"/>
                </a:solidFill>
              </a:rPr>
              <a:t> </a:t>
            </a:r>
            <a:r>
              <a:rPr lang="en-IE" b="1" dirty="0" err="1">
                <a:solidFill>
                  <a:srgbClr val="406F70"/>
                </a:solidFill>
              </a:rPr>
              <a:t>količine</a:t>
            </a:r>
            <a:r>
              <a:rPr lang="en-IE" b="1" dirty="0">
                <a:solidFill>
                  <a:srgbClr val="406F70"/>
                </a:solidFill>
              </a:rPr>
              <a:t> </a:t>
            </a:r>
            <a:r>
              <a:rPr lang="en-IE" b="1" dirty="0" err="1">
                <a:solidFill>
                  <a:srgbClr val="406F70"/>
                </a:solidFill>
              </a:rPr>
              <a:t>odpadkov</a:t>
            </a:r>
            <a:r>
              <a:rPr lang="en-IE" b="1" dirty="0">
                <a:solidFill>
                  <a:srgbClr val="406F70"/>
                </a:solidFill>
              </a:rPr>
              <a:t> in </a:t>
            </a:r>
            <a:r>
              <a:rPr lang="en-IE" b="1" dirty="0" err="1">
                <a:solidFill>
                  <a:srgbClr val="406F70"/>
                </a:solidFill>
              </a:rPr>
              <a:t>ravnanje</a:t>
            </a:r>
            <a:r>
              <a:rPr lang="en-IE" b="1" dirty="0">
                <a:solidFill>
                  <a:srgbClr val="406F70"/>
                </a:solidFill>
              </a:rPr>
              <a:t> z </a:t>
            </a:r>
            <a:r>
              <a:rPr lang="en-IE" b="1" dirty="0" err="1">
                <a:solidFill>
                  <a:srgbClr val="406F70"/>
                </a:solidFill>
              </a:rPr>
              <a:t>njimi</a:t>
            </a:r>
            <a:r>
              <a:rPr lang="en-IE" dirty="0">
                <a:solidFill>
                  <a:srgbClr val="406F70"/>
                </a:solidFill>
              </a:rPr>
              <a:t> </a:t>
            </a:r>
            <a:r>
              <a:rPr lang="en-IE" dirty="0" err="1">
                <a:solidFill>
                  <a:srgbClr val="406F70"/>
                </a:solidFill>
              </a:rPr>
              <a:t>enako</a:t>
            </a:r>
            <a:r>
              <a:rPr lang="en-IE" dirty="0">
                <a:solidFill>
                  <a:srgbClr val="406F70"/>
                </a:solidFill>
              </a:rPr>
              <a:t> </a:t>
            </a:r>
            <a:r>
              <a:rPr lang="en-IE" dirty="0" err="1">
                <a:solidFill>
                  <a:srgbClr val="406F70"/>
                </a:solidFill>
              </a:rPr>
              <a:t>pomembne</a:t>
            </a:r>
            <a:r>
              <a:rPr lang="en-IE" dirty="0">
                <a:solidFill>
                  <a:srgbClr val="406F70"/>
                </a:solidFill>
              </a:rPr>
              <a:t> za </a:t>
            </a:r>
            <a:r>
              <a:rPr lang="sl-SI" dirty="0">
                <a:solidFill>
                  <a:srgbClr val="406F70"/>
                </a:solidFill>
              </a:rPr>
              <a:t>podjetnike kot</a:t>
            </a:r>
            <a:r>
              <a:rPr lang="en-IE" dirty="0">
                <a:solidFill>
                  <a:srgbClr val="406F70"/>
                </a:solidFill>
              </a:rPr>
              <a:t> za </a:t>
            </a:r>
            <a:r>
              <a:rPr lang="sl-SI" dirty="0">
                <a:solidFill>
                  <a:srgbClr val="406F70"/>
                </a:solidFill>
              </a:rPr>
              <a:t>goste</a:t>
            </a:r>
            <a:r>
              <a:rPr lang="en-IE" dirty="0">
                <a:solidFill>
                  <a:srgbClr val="406F70"/>
                </a:solidFill>
              </a:rPr>
              <a:t>, ki </a:t>
            </a:r>
            <a:r>
              <a:rPr lang="en-IE" dirty="0" err="1">
                <a:solidFill>
                  <a:srgbClr val="406F70"/>
                </a:solidFill>
              </a:rPr>
              <a:t>zahtevajo</a:t>
            </a:r>
            <a:r>
              <a:rPr lang="en-IE" dirty="0">
                <a:solidFill>
                  <a:srgbClr val="406F70"/>
                </a:solidFill>
              </a:rPr>
              <a:t>, da </a:t>
            </a:r>
            <a:r>
              <a:rPr lang="en-IE" dirty="0" err="1">
                <a:solidFill>
                  <a:srgbClr val="406F70"/>
                </a:solidFill>
              </a:rPr>
              <a:t>njihovi</a:t>
            </a:r>
            <a:r>
              <a:rPr lang="en-IE" dirty="0">
                <a:solidFill>
                  <a:srgbClr val="406F70"/>
                </a:solidFill>
              </a:rPr>
              <a:t> </a:t>
            </a:r>
            <a:r>
              <a:rPr lang="en-IE" dirty="0" err="1">
                <a:solidFill>
                  <a:srgbClr val="406F70"/>
                </a:solidFill>
              </a:rPr>
              <a:t>izbrani</a:t>
            </a:r>
            <a:r>
              <a:rPr lang="en-IE" dirty="0">
                <a:solidFill>
                  <a:srgbClr val="406F70"/>
                </a:solidFill>
              </a:rPr>
              <a:t> </a:t>
            </a:r>
            <a:r>
              <a:rPr lang="sl-SI" dirty="0">
                <a:solidFill>
                  <a:srgbClr val="406F70"/>
                </a:solidFill>
              </a:rPr>
              <a:t>gostinci</a:t>
            </a:r>
            <a:r>
              <a:rPr lang="en-IE" dirty="0">
                <a:solidFill>
                  <a:srgbClr val="406F70"/>
                </a:solidFill>
              </a:rPr>
              <a:t> </a:t>
            </a:r>
            <a:r>
              <a:rPr lang="en-IE" dirty="0" err="1">
                <a:solidFill>
                  <a:srgbClr val="406F70"/>
                </a:solidFill>
              </a:rPr>
              <a:t>skrbijo</a:t>
            </a:r>
            <a:r>
              <a:rPr lang="en-IE" dirty="0">
                <a:solidFill>
                  <a:srgbClr val="406F70"/>
                </a:solidFill>
              </a:rPr>
              <a:t> za </a:t>
            </a:r>
            <a:r>
              <a:rPr lang="en-IE" dirty="0" err="1">
                <a:solidFill>
                  <a:srgbClr val="406F70"/>
                </a:solidFill>
              </a:rPr>
              <a:t>okolje</a:t>
            </a:r>
            <a:r>
              <a:rPr lang="en-IE" dirty="0">
                <a:solidFill>
                  <a:srgbClr val="406F70"/>
                </a:solidFill>
              </a:rPr>
              <a:t> in so </a:t>
            </a:r>
            <a:r>
              <a:rPr lang="en-IE" dirty="0" err="1">
                <a:solidFill>
                  <a:srgbClr val="406F70"/>
                </a:solidFill>
              </a:rPr>
              <a:t>družbeno</a:t>
            </a:r>
            <a:r>
              <a:rPr lang="en-IE" dirty="0">
                <a:solidFill>
                  <a:srgbClr val="406F70"/>
                </a:solidFill>
              </a:rPr>
              <a:t> </a:t>
            </a:r>
            <a:r>
              <a:rPr lang="en-IE" dirty="0" err="1">
                <a:solidFill>
                  <a:srgbClr val="406F70"/>
                </a:solidFill>
              </a:rPr>
              <a:t>odgovorni</a:t>
            </a:r>
            <a:r>
              <a:rPr lang="en-IE" dirty="0">
                <a:solidFill>
                  <a:srgbClr val="406F70"/>
                </a:solidFill>
              </a:rPr>
              <a:t>. </a:t>
            </a:r>
          </a:p>
          <a:p>
            <a:pPr algn="just"/>
            <a:r>
              <a:rPr lang="en-IE" dirty="0">
                <a:solidFill>
                  <a:srgbClr val="406F70"/>
                </a:solidFill>
              </a:rPr>
              <a:t> </a:t>
            </a:r>
          </a:p>
          <a:p>
            <a:pPr marL="342900" indent="-342900" algn="just">
              <a:buFont typeface="Arial" panose="020B0604020202020204" pitchFamily="34" charset="0"/>
              <a:buChar char="•"/>
            </a:pPr>
            <a:r>
              <a:rPr lang="en-IE" dirty="0" err="1">
                <a:solidFill>
                  <a:srgbClr val="406F70"/>
                </a:solidFill>
              </a:rPr>
              <a:t>Zmanjševanje</a:t>
            </a:r>
            <a:r>
              <a:rPr lang="en-IE" dirty="0">
                <a:solidFill>
                  <a:srgbClr val="406F70"/>
                </a:solidFill>
              </a:rPr>
              <a:t> </a:t>
            </a:r>
            <a:r>
              <a:rPr lang="en-IE" dirty="0" err="1">
                <a:solidFill>
                  <a:srgbClr val="406F70"/>
                </a:solidFill>
              </a:rPr>
              <a:t>virov</a:t>
            </a:r>
            <a:r>
              <a:rPr lang="en-IE" dirty="0">
                <a:solidFill>
                  <a:srgbClr val="406F70"/>
                </a:solidFill>
              </a:rPr>
              <a:t> </a:t>
            </a:r>
            <a:r>
              <a:rPr lang="en-IE" dirty="0" err="1">
                <a:solidFill>
                  <a:srgbClr val="406F70"/>
                </a:solidFill>
              </a:rPr>
              <a:t>ali</a:t>
            </a:r>
            <a:r>
              <a:rPr lang="en-IE" dirty="0">
                <a:solidFill>
                  <a:srgbClr val="406F70"/>
                </a:solidFill>
              </a:rPr>
              <a:t> </a:t>
            </a:r>
            <a:r>
              <a:rPr lang="en-IE" dirty="0" err="1">
                <a:solidFill>
                  <a:srgbClr val="406F70"/>
                </a:solidFill>
              </a:rPr>
              <a:t>preprečevanje</a:t>
            </a:r>
            <a:r>
              <a:rPr lang="en-IE" dirty="0">
                <a:solidFill>
                  <a:srgbClr val="406F70"/>
                </a:solidFill>
              </a:rPr>
              <a:t> </a:t>
            </a:r>
            <a:r>
              <a:rPr lang="en-IE" dirty="0" err="1">
                <a:solidFill>
                  <a:srgbClr val="406F70"/>
                </a:solidFill>
              </a:rPr>
              <a:t>nastajanja</a:t>
            </a:r>
            <a:r>
              <a:rPr lang="en-IE" dirty="0">
                <a:solidFill>
                  <a:srgbClr val="406F70"/>
                </a:solidFill>
              </a:rPr>
              <a:t> </a:t>
            </a:r>
            <a:r>
              <a:rPr lang="en-IE" dirty="0" err="1">
                <a:solidFill>
                  <a:srgbClr val="406F70"/>
                </a:solidFill>
              </a:rPr>
              <a:t>odpadkov</a:t>
            </a:r>
            <a:r>
              <a:rPr lang="en-IE" dirty="0">
                <a:solidFill>
                  <a:srgbClr val="406F70"/>
                </a:solidFill>
              </a:rPr>
              <a:t> je </a:t>
            </a:r>
            <a:r>
              <a:rPr lang="en-IE" dirty="0" err="1">
                <a:solidFill>
                  <a:srgbClr val="406F70"/>
                </a:solidFill>
              </a:rPr>
              <a:t>najučinkovitejši</a:t>
            </a:r>
            <a:r>
              <a:rPr lang="en-IE" dirty="0">
                <a:solidFill>
                  <a:srgbClr val="406F70"/>
                </a:solidFill>
              </a:rPr>
              <a:t> </a:t>
            </a:r>
            <a:r>
              <a:rPr lang="en-IE" dirty="0" err="1">
                <a:solidFill>
                  <a:srgbClr val="406F70"/>
                </a:solidFill>
              </a:rPr>
              <a:t>način</a:t>
            </a:r>
            <a:r>
              <a:rPr lang="en-IE" dirty="0">
                <a:solidFill>
                  <a:srgbClr val="406F70"/>
                </a:solidFill>
              </a:rPr>
              <a:t> </a:t>
            </a:r>
            <a:r>
              <a:rPr lang="en-IE" dirty="0" err="1">
                <a:solidFill>
                  <a:srgbClr val="406F70"/>
                </a:solidFill>
              </a:rPr>
              <a:t>zmanjševanja</a:t>
            </a:r>
            <a:r>
              <a:rPr lang="en-IE" dirty="0">
                <a:solidFill>
                  <a:srgbClr val="406F70"/>
                </a:solidFill>
              </a:rPr>
              <a:t> </a:t>
            </a:r>
            <a:r>
              <a:rPr lang="en-IE" dirty="0" err="1">
                <a:solidFill>
                  <a:srgbClr val="406F70"/>
                </a:solidFill>
              </a:rPr>
              <a:t>vpliva</a:t>
            </a:r>
            <a:r>
              <a:rPr lang="en-IE" dirty="0">
                <a:solidFill>
                  <a:srgbClr val="406F70"/>
                </a:solidFill>
              </a:rPr>
              <a:t> </a:t>
            </a:r>
            <a:r>
              <a:rPr lang="en-IE" dirty="0" err="1">
                <a:solidFill>
                  <a:srgbClr val="406F70"/>
                </a:solidFill>
              </a:rPr>
              <a:t>vaše</a:t>
            </a:r>
            <a:r>
              <a:rPr lang="en-IE" dirty="0">
                <a:solidFill>
                  <a:srgbClr val="406F70"/>
                </a:solidFill>
              </a:rPr>
              <a:t> prehrambene </a:t>
            </a:r>
            <a:r>
              <a:rPr lang="en-IE" dirty="0" err="1">
                <a:solidFill>
                  <a:srgbClr val="406F70"/>
                </a:solidFill>
              </a:rPr>
              <a:t>storitve</a:t>
            </a:r>
            <a:r>
              <a:rPr lang="en-IE" dirty="0">
                <a:solidFill>
                  <a:srgbClr val="406F70"/>
                </a:solidFill>
              </a:rPr>
              <a:t> na </a:t>
            </a:r>
            <a:r>
              <a:rPr lang="en-IE" dirty="0" err="1">
                <a:solidFill>
                  <a:srgbClr val="406F70"/>
                </a:solidFill>
              </a:rPr>
              <a:t>okolje</a:t>
            </a:r>
            <a:r>
              <a:rPr lang="en-IE" dirty="0">
                <a:solidFill>
                  <a:srgbClr val="406F70"/>
                </a:solidFill>
              </a:rPr>
              <a:t>, </a:t>
            </a:r>
            <a:r>
              <a:rPr lang="en-IE" dirty="0" err="1">
                <a:solidFill>
                  <a:srgbClr val="406F70"/>
                </a:solidFill>
              </a:rPr>
              <a:t>saj</a:t>
            </a:r>
            <a:r>
              <a:rPr lang="en-IE" dirty="0">
                <a:solidFill>
                  <a:srgbClr val="406F70"/>
                </a:solidFill>
              </a:rPr>
              <a:t> </a:t>
            </a:r>
            <a:r>
              <a:rPr lang="en-IE" dirty="0" err="1">
                <a:solidFill>
                  <a:srgbClr val="406F70"/>
                </a:solidFill>
              </a:rPr>
              <a:t>preprečuje</a:t>
            </a:r>
            <a:r>
              <a:rPr lang="en-IE" dirty="0">
                <a:solidFill>
                  <a:srgbClr val="406F70"/>
                </a:solidFill>
              </a:rPr>
              <a:t> </a:t>
            </a:r>
            <a:r>
              <a:rPr lang="en-IE" dirty="0" err="1">
                <a:solidFill>
                  <a:srgbClr val="406F70"/>
                </a:solidFill>
              </a:rPr>
              <a:t>nastajanje</a:t>
            </a:r>
            <a:r>
              <a:rPr lang="en-IE" dirty="0">
                <a:solidFill>
                  <a:srgbClr val="406F70"/>
                </a:solidFill>
              </a:rPr>
              <a:t> </a:t>
            </a:r>
            <a:r>
              <a:rPr lang="en-IE" dirty="0" err="1">
                <a:solidFill>
                  <a:srgbClr val="406F70"/>
                </a:solidFill>
              </a:rPr>
              <a:t>nezaželenih</a:t>
            </a:r>
            <a:r>
              <a:rPr lang="en-IE" dirty="0">
                <a:solidFill>
                  <a:srgbClr val="406F70"/>
                </a:solidFill>
              </a:rPr>
              <a:t> in </a:t>
            </a:r>
            <a:r>
              <a:rPr lang="en-IE" dirty="0" err="1">
                <a:solidFill>
                  <a:srgbClr val="406F70"/>
                </a:solidFill>
              </a:rPr>
              <a:t>nepotrebnih</a:t>
            </a:r>
            <a:r>
              <a:rPr lang="en-IE" dirty="0">
                <a:solidFill>
                  <a:srgbClr val="406F70"/>
                </a:solidFill>
              </a:rPr>
              <a:t> </a:t>
            </a:r>
            <a:r>
              <a:rPr lang="sl-SI" dirty="0">
                <a:solidFill>
                  <a:srgbClr val="406F70"/>
                </a:solidFill>
              </a:rPr>
              <a:t>odpadkov</a:t>
            </a:r>
            <a:r>
              <a:rPr lang="en-IE" dirty="0">
                <a:solidFill>
                  <a:srgbClr val="406F70"/>
                </a:solidFill>
              </a:rPr>
              <a:t>. </a:t>
            </a:r>
          </a:p>
          <a:p>
            <a:endParaRPr lang="en-IE" dirty="0"/>
          </a:p>
        </p:txBody>
      </p:sp>
    </p:spTree>
    <p:extLst>
      <p:ext uri="{BB962C8B-B14F-4D97-AF65-F5344CB8AC3E}">
        <p14:creationId xmlns:p14="http://schemas.microsoft.com/office/powerpoint/2010/main" val="13946128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06D9EA-E921-4230-AF5B-8A31B4186249}"/>
              </a:ext>
            </a:extLst>
          </p:cNvPr>
          <p:cNvPicPr>
            <a:picLocks noChangeAspect="1"/>
          </p:cNvPicPr>
          <p:nvPr/>
        </p:nvPicPr>
        <p:blipFill>
          <a:blip r:embed="rId2"/>
          <a:stretch>
            <a:fillRect/>
          </a:stretch>
        </p:blipFill>
        <p:spPr>
          <a:xfrm>
            <a:off x="8054939" y="2115160"/>
            <a:ext cx="3729519" cy="3396243"/>
          </a:xfrm>
          <a:prstGeom prst="rect">
            <a:avLst/>
          </a:prstGeom>
          <a:ln>
            <a:noFill/>
          </a:ln>
          <a:effectLst>
            <a:softEdge rad="112500"/>
          </a:effectLst>
        </p:spPr>
      </p:pic>
      <p:sp>
        <p:nvSpPr>
          <p:cNvPr id="2" name="Text Placeholder 1">
            <a:extLst>
              <a:ext uri="{FF2B5EF4-FFF2-40B4-BE49-F238E27FC236}">
                <a16:creationId xmlns:a16="http://schemas.microsoft.com/office/drawing/2014/main" id="{3FA0001A-04F4-42B8-88C3-E4E9F7969C48}"/>
              </a:ext>
            </a:extLst>
          </p:cNvPr>
          <p:cNvSpPr>
            <a:spLocks noGrp="1"/>
          </p:cNvSpPr>
          <p:nvPr>
            <p:ph type="body" sz="quarter" idx="19"/>
          </p:nvPr>
        </p:nvSpPr>
        <p:spPr>
          <a:xfrm>
            <a:off x="2141621" y="652821"/>
            <a:ext cx="9406791" cy="947379"/>
          </a:xfrm>
        </p:spPr>
        <p:txBody>
          <a:bodyPr>
            <a:normAutofit fontScale="77500" lnSpcReduction="20000"/>
          </a:bodyPr>
          <a:lstStyle/>
          <a:p>
            <a:r>
              <a:rPr lang="sl-SI" b="1" dirty="0"/>
              <a:t>ZMANJŠANJE KOLIČINI ODPADKOV</a:t>
            </a:r>
            <a:endParaRPr lang="en-IE" b="1" dirty="0"/>
          </a:p>
          <a:p>
            <a:r>
              <a:rPr lang="en-IE" b="1" dirty="0" err="1">
                <a:solidFill>
                  <a:srgbClr val="406F70"/>
                </a:solidFill>
              </a:rPr>
              <a:t>Prednosti</a:t>
            </a:r>
            <a:r>
              <a:rPr lang="en-IE" b="1" dirty="0">
                <a:solidFill>
                  <a:srgbClr val="406F70"/>
                </a:solidFill>
              </a:rPr>
              <a:t> </a:t>
            </a:r>
            <a:r>
              <a:rPr lang="en-IE" b="1" dirty="0" err="1">
                <a:solidFill>
                  <a:srgbClr val="406F70"/>
                </a:solidFill>
              </a:rPr>
              <a:t>strategije</a:t>
            </a:r>
            <a:r>
              <a:rPr lang="en-IE" b="1" dirty="0">
                <a:solidFill>
                  <a:srgbClr val="406F70"/>
                </a:solidFill>
              </a:rPr>
              <a:t> </a:t>
            </a:r>
            <a:r>
              <a:rPr lang="en-IE" b="1" dirty="0" err="1">
                <a:solidFill>
                  <a:srgbClr val="406F70"/>
                </a:solidFill>
              </a:rPr>
              <a:t>preprečevanja</a:t>
            </a:r>
            <a:r>
              <a:rPr lang="en-IE" b="1" dirty="0">
                <a:solidFill>
                  <a:srgbClr val="406F70"/>
                </a:solidFill>
              </a:rPr>
              <a:t> </a:t>
            </a:r>
            <a:r>
              <a:rPr lang="en-IE" b="1" dirty="0" err="1">
                <a:solidFill>
                  <a:srgbClr val="406F70"/>
                </a:solidFill>
              </a:rPr>
              <a:t>nastajanja</a:t>
            </a:r>
            <a:r>
              <a:rPr lang="en-IE" b="1" dirty="0">
                <a:solidFill>
                  <a:srgbClr val="406F70"/>
                </a:solidFill>
              </a:rPr>
              <a:t> </a:t>
            </a:r>
            <a:r>
              <a:rPr lang="en-IE" b="1" dirty="0" err="1">
                <a:solidFill>
                  <a:srgbClr val="406F70"/>
                </a:solidFill>
              </a:rPr>
              <a:t>odpadkov</a:t>
            </a:r>
            <a:r>
              <a:rPr lang="en-IE" b="1" dirty="0">
                <a:solidFill>
                  <a:srgbClr val="406F70"/>
                </a:solidFill>
              </a:rPr>
              <a:t> so: </a:t>
            </a:r>
          </a:p>
          <a:p>
            <a:endParaRPr lang="en-IE" b="1" dirty="0"/>
          </a:p>
        </p:txBody>
      </p:sp>
      <p:sp>
        <p:nvSpPr>
          <p:cNvPr id="3" name="Text Placeholder 2">
            <a:extLst>
              <a:ext uri="{FF2B5EF4-FFF2-40B4-BE49-F238E27FC236}">
                <a16:creationId xmlns:a16="http://schemas.microsoft.com/office/drawing/2014/main" id="{C4161B79-F83D-449D-AA84-4A6A3BDE675B}"/>
              </a:ext>
            </a:extLst>
          </p:cNvPr>
          <p:cNvSpPr>
            <a:spLocks noGrp="1"/>
          </p:cNvSpPr>
          <p:nvPr>
            <p:ph type="body" sz="quarter" idx="20"/>
          </p:nvPr>
        </p:nvSpPr>
        <p:spPr>
          <a:xfrm>
            <a:off x="-123290" y="1928002"/>
            <a:ext cx="8363163" cy="4462524"/>
          </a:xfrm>
        </p:spPr>
        <p:txBody>
          <a:bodyPr/>
          <a:lstStyle/>
          <a:p>
            <a:pPr marL="800100" lvl="1" indent="-342900" algn="l">
              <a:buFont typeface="Arial" panose="020B0604020202020204" pitchFamily="34" charset="0"/>
              <a:buChar char="•"/>
            </a:pPr>
            <a:r>
              <a:rPr lang="en-IE" dirty="0" err="1">
                <a:solidFill>
                  <a:srgbClr val="085156"/>
                </a:solidFill>
              </a:rPr>
              <a:t>Prihranek</a:t>
            </a:r>
            <a:r>
              <a:rPr lang="en-IE" dirty="0">
                <a:solidFill>
                  <a:srgbClr val="085156"/>
                </a:solidFill>
              </a:rPr>
              <a:t> </a:t>
            </a:r>
            <a:r>
              <a:rPr lang="en-IE" dirty="0" err="1">
                <a:solidFill>
                  <a:srgbClr val="085156"/>
                </a:solidFill>
              </a:rPr>
              <a:t>stroškov</a:t>
            </a:r>
            <a:r>
              <a:rPr lang="en-IE" dirty="0">
                <a:solidFill>
                  <a:srgbClr val="085156"/>
                </a:solidFill>
              </a:rPr>
              <a:t> </a:t>
            </a:r>
            <a:r>
              <a:rPr lang="sl-SI" dirty="0">
                <a:solidFill>
                  <a:srgbClr val="085156"/>
                </a:solidFill>
              </a:rPr>
              <a:t>pri </a:t>
            </a:r>
            <a:r>
              <a:rPr lang="en-IE" dirty="0" err="1">
                <a:solidFill>
                  <a:srgbClr val="085156"/>
                </a:solidFill>
              </a:rPr>
              <a:t>nakupu</a:t>
            </a:r>
            <a:r>
              <a:rPr lang="en-IE" dirty="0">
                <a:solidFill>
                  <a:srgbClr val="085156"/>
                </a:solidFill>
              </a:rPr>
              <a:t> in </a:t>
            </a:r>
            <a:r>
              <a:rPr lang="en-IE" dirty="0" err="1">
                <a:solidFill>
                  <a:srgbClr val="085156"/>
                </a:solidFill>
              </a:rPr>
              <a:t>odstranjevanju</a:t>
            </a:r>
            <a:r>
              <a:rPr lang="en-IE" dirty="0">
                <a:solidFill>
                  <a:srgbClr val="085156"/>
                </a:solidFill>
              </a:rPr>
              <a:t> </a:t>
            </a:r>
            <a:r>
              <a:rPr lang="en-IE" dirty="0" err="1">
                <a:solidFill>
                  <a:srgbClr val="085156"/>
                </a:solidFill>
              </a:rPr>
              <a:t>nepotrebnih</a:t>
            </a:r>
            <a:r>
              <a:rPr lang="en-IE" dirty="0">
                <a:solidFill>
                  <a:srgbClr val="085156"/>
                </a:solidFill>
              </a:rPr>
              <a:t> </a:t>
            </a:r>
            <a:r>
              <a:rPr lang="en-IE" dirty="0" err="1">
                <a:solidFill>
                  <a:srgbClr val="085156"/>
                </a:solidFill>
              </a:rPr>
              <a:t>živil</a:t>
            </a:r>
            <a:r>
              <a:rPr lang="en-IE" dirty="0">
                <a:solidFill>
                  <a:srgbClr val="085156"/>
                </a:solidFill>
              </a:rPr>
              <a:t> in </a:t>
            </a:r>
            <a:r>
              <a:rPr lang="en-IE" dirty="0" err="1">
                <a:solidFill>
                  <a:srgbClr val="085156"/>
                </a:solidFill>
              </a:rPr>
              <a:t>embalaže</a:t>
            </a:r>
            <a:r>
              <a:rPr lang="en-IE" dirty="0">
                <a:solidFill>
                  <a:srgbClr val="085156"/>
                </a:solidFill>
              </a:rPr>
              <a:t>.</a:t>
            </a:r>
          </a:p>
          <a:p>
            <a:pPr marL="800100" lvl="1" indent="-342900" algn="l">
              <a:buFont typeface="Arial" panose="020B0604020202020204" pitchFamily="34" charset="0"/>
              <a:buChar char="•"/>
            </a:pPr>
            <a:r>
              <a:rPr lang="sl-SI" dirty="0">
                <a:solidFill>
                  <a:srgbClr val="085156"/>
                </a:solidFill>
              </a:rPr>
              <a:t>M</a:t>
            </a:r>
            <a:r>
              <a:rPr lang="en-IE" dirty="0" err="1">
                <a:solidFill>
                  <a:srgbClr val="085156"/>
                </a:solidFill>
              </a:rPr>
              <a:t>anjši</a:t>
            </a:r>
            <a:r>
              <a:rPr lang="en-IE" dirty="0">
                <a:solidFill>
                  <a:srgbClr val="085156"/>
                </a:solidFill>
              </a:rPr>
              <a:t> </a:t>
            </a:r>
            <a:r>
              <a:rPr lang="en-IE" dirty="0" err="1">
                <a:solidFill>
                  <a:srgbClr val="085156"/>
                </a:solidFill>
              </a:rPr>
              <a:t>vplivi</a:t>
            </a:r>
            <a:r>
              <a:rPr lang="en-IE" dirty="0">
                <a:solidFill>
                  <a:srgbClr val="085156"/>
                </a:solidFill>
              </a:rPr>
              <a:t> na </a:t>
            </a:r>
            <a:r>
              <a:rPr lang="en-IE" dirty="0" err="1">
                <a:solidFill>
                  <a:srgbClr val="085156"/>
                </a:solidFill>
              </a:rPr>
              <a:t>okolje</a:t>
            </a:r>
            <a:r>
              <a:rPr lang="en-IE" dirty="0">
                <a:solidFill>
                  <a:srgbClr val="085156"/>
                </a:solidFill>
              </a:rPr>
              <a:t> v </a:t>
            </a:r>
            <a:r>
              <a:rPr lang="en-IE" dirty="0" err="1">
                <a:solidFill>
                  <a:srgbClr val="085156"/>
                </a:solidFill>
              </a:rPr>
              <a:t>življenjskem</a:t>
            </a:r>
            <a:r>
              <a:rPr lang="en-IE" dirty="0">
                <a:solidFill>
                  <a:srgbClr val="085156"/>
                </a:solidFill>
              </a:rPr>
              <a:t> </a:t>
            </a:r>
            <a:r>
              <a:rPr lang="en-IE" dirty="0" err="1">
                <a:solidFill>
                  <a:srgbClr val="085156"/>
                </a:solidFill>
              </a:rPr>
              <a:t>ciklu</a:t>
            </a:r>
            <a:r>
              <a:rPr lang="en-IE" dirty="0">
                <a:solidFill>
                  <a:srgbClr val="085156"/>
                </a:solidFill>
              </a:rPr>
              <a:t> </a:t>
            </a:r>
            <a:r>
              <a:rPr lang="en-IE" dirty="0" err="1">
                <a:solidFill>
                  <a:srgbClr val="085156"/>
                </a:solidFill>
              </a:rPr>
              <a:t>izdelka</a:t>
            </a:r>
            <a:r>
              <a:rPr lang="en-IE" dirty="0">
                <a:solidFill>
                  <a:srgbClr val="085156"/>
                </a:solidFill>
              </a:rPr>
              <a:t>, ki so </a:t>
            </a:r>
            <a:r>
              <a:rPr lang="en-IE" dirty="0" err="1">
                <a:solidFill>
                  <a:srgbClr val="085156"/>
                </a:solidFill>
              </a:rPr>
              <a:t>povezani</a:t>
            </a:r>
            <a:r>
              <a:rPr lang="en-IE" dirty="0">
                <a:solidFill>
                  <a:srgbClr val="085156"/>
                </a:solidFill>
              </a:rPr>
              <a:t> z:</a:t>
            </a:r>
            <a:endParaRPr lang="sl-SI" dirty="0">
              <a:solidFill>
                <a:srgbClr val="085156"/>
              </a:solidFill>
            </a:endParaRPr>
          </a:p>
          <a:p>
            <a:pPr lvl="1" algn="l"/>
            <a:r>
              <a:rPr lang="sl-SI" dirty="0">
                <a:solidFill>
                  <a:srgbClr val="085156"/>
                </a:solidFill>
              </a:rPr>
              <a:t>	- </a:t>
            </a:r>
            <a:r>
              <a:rPr lang="en-IE" dirty="0" err="1">
                <a:solidFill>
                  <a:srgbClr val="085156"/>
                </a:solidFill>
              </a:rPr>
              <a:t>proizvodnjo</a:t>
            </a:r>
            <a:r>
              <a:rPr lang="en-IE" dirty="0">
                <a:solidFill>
                  <a:srgbClr val="085156"/>
                </a:solidFill>
              </a:rPr>
              <a:t> </a:t>
            </a:r>
            <a:r>
              <a:rPr lang="en-IE" dirty="0" err="1">
                <a:solidFill>
                  <a:srgbClr val="085156"/>
                </a:solidFill>
              </a:rPr>
              <a:t>živil</a:t>
            </a:r>
            <a:r>
              <a:rPr lang="en-IE" dirty="0">
                <a:solidFill>
                  <a:srgbClr val="085156"/>
                </a:solidFill>
              </a:rPr>
              <a:t> in </a:t>
            </a:r>
            <a:r>
              <a:rPr lang="en-IE" dirty="0" err="1">
                <a:solidFill>
                  <a:srgbClr val="085156"/>
                </a:solidFill>
              </a:rPr>
              <a:t>embalaže</a:t>
            </a:r>
            <a:r>
              <a:rPr lang="en-IE" dirty="0">
                <a:solidFill>
                  <a:srgbClr val="085156"/>
                </a:solidFill>
              </a:rPr>
              <a:t> (</a:t>
            </a:r>
            <a:r>
              <a:rPr lang="en-IE" dirty="0" err="1">
                <a:solidFill>
                  <a:srgbClr val="085156"/>
                </a:solidFill>
              </a:rPr>
              <a:t>vključno</a:t>
            </a:r>
            <a:r>
              <a:rPr lang="en-IE" dirty="0">
                <a:solidFill>
                  <a:srgbClr val="085156"/>
                </a:solidFill>
              </a:rPr>
              <a:t> z </a:t>
            </a:r>
            <a:r>
              <a:rPr lang="en-IE" dirty="0" err="1">
                <a:solidFill>
                  <a:srgbClr val="085156"/>
                </a:solidFill>
              </a:rPr>
              <a:t>uporabo</a:t>
            </a:r>
            <a:r>
              <a:rPr lang="en-IE" dirty="0">
                <a:solidFill>
                  <a:srgbClr val="085156"/>
                </a:solidFill>
              </a:rPr>
              <a:t> </a:t>
            </a:r>
            <a:r>
              <a:rPr lang="en-IE" dirty="0" err="1">
                <a:solidFill>
                  <a:srgbClr val="085156"/>
                </a:solidFill>
              </a:rPr>
              <a:t>gnojil</a:t>
            </a:r>
            <a:r>
              <a:rPr lang="en-IE" dirty="0">
                <a:solidFill>
                  <a:srgbClr val="085156"/>
                </a:solidFill>
              </a:rPr>
              <a:t> in </a:t>
            </a:r>
            <a:r>
              <a:rPr lang="sl-SI" dirty="0">
                <a:solidFill>
                  <a:srgbClr val="085156"/>
                </a:solidFill>
              </a:rPr>
              <a:t>	</a:t>
            </a:r>
            <a:r>
              <a:rPr lang="en-IE" dirty="0" err="1">
                <a:solidFill>
                  <a:srgbClr val="085156"/>
                </a:solidFill>
              </a:rPr>
              <a:t>pesticidov</a:t>
            </a:r>
            <a:r>
              <a:rPr lang="en-IE" dirty="0">
                <a:solidFill>
                  <a:srgbClr val="085156"/>
                </a:solidFill>
              </a:rPr>
              <a:t>, </a:t>
            </a:r>
            <a:r>
              <a:rPr lang="en-IE" dirty="0" err="1">
                <a:solidFill>
                  <a:srgbClr val="085156"/>
                </a:solidFill>
              </a:rPr>
              <a:t>onesnaževanjem</a:t>
            </a:r>
            <a:r>
              <a:rPr lang="en-IE" dirty="0">
                <a:solidFill>
                  <a:srgbClr val="085156"/>
                </a:solidFill>
              </a:rPr>
              <a:t> </a:t>
            </a:r>
            <a:r>
              <a:rPr lang="en-IE" dirty="0" err="1">
                <a:solidFill>
                  <a:srgbClr val="085156"/>
                </a:solidFill>
              </a:rPr>
              <a:t>vode</a:t>
            </a:r>
            <a:r>
              <a:rPr lang="en-IE" dirty="0">
                <a:solidFill>
                  <a:srgbClr val="085156"/>
                </a:solidFill>
              </a:rPr>
              <a:t>, </a:t>
            </a:r>
            <a:r>
              <a:rPr lang="en-IE" dirty="0" err="1">
                <a:solidFill>
                  <a:srgbClr val="085156"/>
                </a:solidFill>
              </a:rPr>
              <a:t>onesnaževanjem</a:t>
            </a:r>
            <a:r>
              <a:rPr lang="en-IE" dirty="0">
                <a:solidFill>
                  <a:srgbClr val="085156"/>
                </a:solidFill>
              </a:rPr>
              <a:t> </a:t>
            </a:r>
            <a:r>
              <a:rPr lang="en-IE" dirty="0" err="1">
                <a:solidFill>
                  <a:srgbClr val="085156"/>
                </a:solidFill>
              </a:rPr>
              <a:t>zraka</a:t>
            </a:r>
            <a:r>
              <a:rPr lang="en-IE" dirty="0">
                <a:solidFill>
                  <a:srgbClr val="085156"/>
                </a:solidFill>
              </a:rPr>
              <a:t>, </a:t>
            </a:r>
            <a:r>
              <a:rPr lang="sl-SI" dirty="0">
                <a:solidFill>
                  <a:srgbClr val="085156"/>
                </a:solidFill>
              </a:rPr>
              <a:t>	</a:t>
            </a:r>
            <a:r>
              <a:rPr lang="en-IE" dirty="0" err="1">
                <a:solidFill>
                  <a:srgbClr val="085156"/>
                </a:solidFill>
              </a:rPr>
              <a:t>porabo</a:t>
            </a:r>
            <a:r>
              <a:rPr lang="en-IE" dirty="0">
                <a:solidFill>
                  <a:srgbClr val="085156"/>
                </a:solidFill>
              </a:rPr>
              <a:t> </a:t>
            </a:r>
            <a:r>
              <a:rPr lang="en-IE" dirty="0" err="1">
                <a:solidFill>
                  <a:srgbClr val="085156"/>
                </a:solidFill>
              </a:rPr>
              <a:t>energije</a:t>
            </a:r>
            <a:r>
              <a:rPr lang="en-IE" dirty="0">
                <a:solidFill>
                  <a:srgbClr val="085156"/>
                </a:solidFill>
              </a:rPr>
              <a:t> in </a:t>
            </a:r>
            <a:r>
              <a:rPr lang="en-IE" dirty="0" err="1">
                <a:solidFill>
                  <a:srgbClr val="085156"/>
                </a:solidFill>
              </a:rPr>
              <a:t>emisijami</a:t>
            </a:r>
            <a:r>
              <a:rPr lang="en-IE" dirty="0">
                <a:solidFill>
                  <a:srgbClr val="085156"/>
                </a:solidFill>
              </a:rPr>
              <a:t> </a:t>
            </a:r>
            <a:r>
              <a:rPr lang="en-IE" dirty="0" err="1">
                <a:solidFill>
                  <a:srgbClr val="085156"/>
                </a:solidFill>
              </a:rPr>
              <a:t>toplogrednih</a:t>
            </a:r>
            <a:r>
              <a:rPr lang="en-IE" dirty="0">
                <a:solidFill>
                  <a:srgbClr val="085156"/>
                </a:solidFill>
              </a:rPr>
              <a:t> </a:t>
            </a:r>
            <a:r>
              <a:rPr lang="en-IE" dirty="0" err="1">
                <a:solidFill>
                  <a:srgbClr val="085156"/>
                </a:solidFill>
              </a:rPr>
              <a:t>plinov</a:t>
            </a:r>
            <a:r>
              <a:rPr lang="en-IE" dirty="0">
                <a:solidFill>
                  <a:srgbClr val="085156"/>
                </a:solidFill>
              </a:rPr>
              <a:t>)</a:t>
            </a:r>
          </a:p>
          <a:p>
            <a:pPr lvl="1" algn="l"/>
            <a:r>
              <a:rPr lang="sl-SI" dirty="0">
                <a:solidFill>
                  <a:srgbClr val="085156"/>
                </a:solidFill>
              </a:rPr>
              <a:t>	- </a:t>
            </a:r>
            <a:r>
              <a:rPr lang="en-IE" dirty="0" err="1">
                <a:solidFill>
                  <a:srgbClr val="085156"/>
                </a:solidFill>
              </a:rPr>
              <a:t>prevozom</a:t>
            </a:r>
            <a:r>
              <a:rPr lang="en-IE" dirty="0">
                <a:solidFill>
                  <a:srgbClr val="085156"/>
                </a:solidFill>
              </a:rPr>
              <a:t> </a:t>
            </a:r>
            <a:r>
              <a:rPr lang="en-IE" dirty="0" err="1">
                <a:solidFill>
                  <a:srgbClr val="085156"/>
                </a:solidFill>
              </a:rPr>
              <a:t>živil</a:t>
            </a:r>
            <a:r>
              <a:rPr lang="en-IE" dirty="0">
                <a:solidFill>
                  <a:srgbClr val="085156"/>
                </a:solidFill>
              </a:rPr>
              <a:t> in </a:t>
            </a:r>
            <a:r>
              <a:rPr lang="en-IE" dirty="0" err="1">
                <a:solidFill>
                  <a:srgbClr val="085156"/>
                </a:solidFill>
              </a:rPr>
              <a:t>odpadnih</a:t>
            </a:r>
            <a:r>
              <a:rPr lang="en-IE" dirty="0">
                <a:solidFill>
                  <a:srgbClr val="085156"/>
                </a:solidFill>
              </a:rPr>
              <a:t> </a:t>
            </a:r>
            <a:r>
              <a:rPr lang="en-IE" dirty="0" err="1">
                <a:solidFill>
                  <a:srgbClr val="085156"/>
                </a:solidFill>
              </a:rPr>
              <a:t>proizvodov</a:t>
            </a:r>
            <a:r>
              <a:rPr lang="en-IE" dirty="0">
                <a:solidFill>
                  <a:srgbClr val="085156"/>
                </a:solidFill>
              </a:rPr>
              <a:t> (</a:t>
            </a:r>
            <a:r>
              <a:rPr lang="en-IE" dirty="0" err="1">
                <a:solidFill>
                  <a:srgbClr val="085156"/>
                </a:solidFill>
              </a:rPr>
              <a:t>vključno</a:t>
            </a:r>
            <a:r>
              <a:rPr lang="en-IE" dirty="0">
                <a:solidFill>
                  <a:srgbClr val="085156"/>
                </a:solidFill>
              </a:rPr>
              <a:t> s </a:t>
            </a:r>
            <a:r>
              <a:rPr lang="en-IE" dirty="0" err="1">
                <a:solidFill>
                  <a:srgbClr val="085156"/>
                </a:solidFill>
              </a:rPr>
              <a:t>porabo</a:t>
            </a:r>
            <a:r>
              <a:rPr lang="en-IE" dirty="0">
                <a:solidFill>
                  <a:srgbClr val="085156"/>
                </a:solidFill>
              </a:rPr>
              <a:t> </a:t>
            </a:r>
            <a:r>
              <a:rPr lang="sl-SI" dirty="0">
                <a:solidFill>
                  <a:srgbClr val="085156"/>
                </a:solidFill>
              </a:rPr>
              <a:t>	</a:t>
            </a:r>
            <a:r>
              <a:rPr lang="en-IE" dirty="0" err="1">
                <a:solidFill>
                  <a:srgbClr val="085156"/>
                </a:solidFill>
              </a:rPr>
              <a:t>energije</a:t>
            </a:r>
            <a:r>
              <a:rPr lang="en-IE" dirty="0">
                <a:solidFill>
                  <a:srgbClr val="085156"/>
                </a:solidFill>
              </a:rPr>
              <a:t>, </a:t>
            </a:r>
            <a:r>
              <a:rPr lang="en-IE" dirty="0" err="1">
                <a:solidFill>
                  <a:srgbClr val="085156"/>
                </a:solidFill>
              </a:rPr>
              <a:t>onesnaževanjem</a:t>
            </a:r>
            <a:r>
              <a:rPr lang="en-IE" dirty="0">
                <a:solidFill>
                  <a:srgbClr val="085156"/>
                </a:solidFill>
              </a:rPr>
              <a:t> </a:t>
            </a:r>
            <a:r>
              <a:rPr lang="en-IE" dirty="0" err="1">
                <a:solidFill>
                  <a:srgbClr val="085156"/>
                </a:solidFill>
              </a:rPr>
              <a:t>zraka</a:t>
            </a:r>
            <a:r>
              <a:rPr lang="en-IE" dirty="0">
                <a:solidFill>
                  <a:srgbClr val="085156"/>
                </a:solidFill>
              </a:rPr>
              <a:t> in </a:t>
            </a:r>
            <a:r>
              <a:rPr lang="en-IE" dirty="0" err="1">
                <a:solidFill>
                  <a:srgbClr val="085156"/>
                </a:solidFill>
              </a:rPr>
              <a:t>emisijami</a:t>
            </a:r>
            <a:r>
              <a:rPr lang="en-IE" dirty="0">
                <a:solidFill>
                  <a:srgbClr val="085156"/>
                </a:solidFill>
              </a:rPr>
              <a:t> </a:t>
            </a:r>
            <a:r>
              <a:rPr lang="en-IE" dirty="0" err="1">
                <a:solidFill>
                  <a:srgbClr val="085156"/>
                </a:solidFill>
              </a:rPr>
              <a:t>toplogrednih</a:t>
            </a:r>
            <a:r>
              <a:rPr lang="en-IE" dirty="0">
                <a:solidFill>
                  <a:srgbClr val="085156"/>
                </a:solidFill>
              </a:rPr>
              <a:t> </a:t>
            </a:r>
            <a:r>
              <a:rPr lang="sl-SI" dirty="0">
                <a:solidFill>
                  <a:srgbClr val="085156"/>
                </a:solidFill>
              </a:rPr>
              <a:t>	</a:t>
            </a:r>
            <a:r>
              <a:rPr lang="en-IE" dirty="0" err="1">
                <a:solidFill>
                  <a:srgbClr val="085156"/>
                </a:solidFill>
              </a:rPr>
              <a:t>plinov</a:t>
            </a:r>
            <a:r>
              <a:rPr lang="en-IE" dirty="0">
                <a:solidFill>
                  <a:srgbClr val="085156"/>
                </a:solidFill>
              </a:rPr>
              <a:t> </a:t>
            </a:r>
            <a:r>
              <a:rPr lang="en-IE" dirty="0" err="1">
                <a:solidFill>
                  <a:srgbClr val="085156"/>
                </a:solidFill>
              </a:rPr>
              <a:t>zaradi</a:t>
            </a:r>
            <a:r>
              <a:rPr lang="en-IE" dirty="0">
                <a:solidFill>
                  <a:srgbClr val="085156"/>
                </a:solidFill>
              </a:rPr>
              <a:t> </a:t>
            </a:r>
            <a:r>
              <a:rPr lang="en-IE" dirty="0" err="1">
                <a:solidFill>
                  <a:srgbClr val="085156"/>
                </a:solidFill>
              </a:rPr>
              <a:t>vožnje</a:t>
            </a:r>
            <a:r>
              <a:rPr lang="en-IE" dirty="0">
                <a:solidFill>
                  <a:srgbClr val="085156"/>
                </a:solidFill>
              </a:rPr>
              <a:t> z </a:t>
            </a:r>
            <a:r>
              <a:rPr lang="en-IE" dirty="0" err="1">
                <a:solidFill>
                  <a:srgbClr val="085156"/>
                </a:solidFill>
              </a:rPr>
              <a:t>vozili</a:t>
            </a:r>
            <a:r>
              <a:rPr lang="en-IE" dirty="0">
                <a:solidFill>
                  <a:srgbClr val="085156"/>
                </a:solidFill>
              </a:rPr>
              <a:t>)</a:t>
            </a:r>
          </a:p>
          <a:p>
            <a:pPr lvl="1" algn="l"/>
            <a:r>
              <a:rPr lang="sl-SI" dirty="0">
                <a:solidFill>
                  <a:srgbClr val="085156"/>
                </a:solidFill>
              </a:rPr>
              <a:t>	- </a:t>
            </a:r>
            <a:r>
              <a:rPr lang="en-IE" dirty="0" err="1">
                <a:solidFill>
                  <a:srgbClr val="085156"/>
                </a:solidFill>
              </a:rPr>
              <a:t>odstranjevanje</a:t>
            </a:r>
            <a:r>
              <a:rPr lang="en-IE" dirty="0">
                <a:solidFill>
                  <a:srgbClr val="085156"/>
                </a:solidFill>
              </a:rPr>
              <a:t> (</a:t>
            </a:r>
            <a:r>
              <a:rPr lang="en-IE" dirty="0" err="1">
                <a:solidFill>
                  <a:srgbClr val="085156"/>
                </a:solidFill>
              </a:rPr>
              <a:t>vključno</a:t>
            </a:r>
            <a:r>
              <a:rPr lang="en-IE" dirty="0">
                <a:solidFill>
                  <a:srgbClr val="085156"/>
                </a:solidFill>
              </a:rPr>
              <a:t> z </a:t>
            </a:r>
            <a:r>
              <a:rPr lang="en-IE" dirty="0" err="1">
                <a:solidFill>
                  <a:srgbClr val="085156"/>
                </a:solidFill>
              </a:rPr>
              <a:t>emisijami</a:t>
            </a:r>
            <a:r>
              <a:rPr lang="en-IE" dirty="0">
                <a:solidFill>
                  <a:srgbClr val="085156"/>
                </a:solidFill>
              </a:rPr>
              <a:t> </a:t>
            </a:r>
            <a:r>
              <a:rPr lang="en-IE" dirty="0" err="1">
                <a:solidFill>
                  <a:srgbClr val="085156"/>
                </a:solidFill>
              </a:rPr>
              <a:t>metana</a:t>
            </a:r>
            <a:r>
              <a:rPr lang="en-IE" dirty="0">
                <a:solidFill>
                  <a:srgbClr val="085156"/>
                </a:solidFill>
              </a:rPr>
              <a:t> na </a:t>
            </a:r>
            <a:r>
              <a:rPr lang="sl-SI" dirty="0">
                <a:solidFill>
                  <a:srgbClr val="085156"/>
                </a:solidFill>
              </a:rPr>
              <a:t>	</a:t>
            </a:r>
            <a:r>
              <a:rPr lang="en-IE" dirty="0" err="1">
                <a:solidFill>
                  <a:srgbClr val="085156"/>
                </a:solidFill>
              </a:rPr>
              <a:t>odlagališčih</a:t>
            </a:r>
            <a:r>
              <a:rPr lang="en-IE" dirty="0">
                <a:solidFill>
                  <a:srgbClr val="085156"/>
                </a:solidFill>
              </a:rPr>
              <a:t>, </a:t>
            </a:r>
            <a:r>
              <a:rPr lang="en-IE" dirty="0" err="1">
                <a:solidFill>
                  <a:srgbClr val="085156"/>
                </a:solidFill>
              </a:rPr>
              <a:t>onesnaževanjem</a:t>
            </a:r>
            <a:r>
              <a:rPr lang="en-IE" dirty="0">
                <a:solidFill>
                  <a:srgbClr val="085156"/>
                </a:solidFill>
              </a:rPr>
              <a:t> </a:t>
            </a:r>
            <a:r>
              <a:rPr lang="en-IE" dirty="0" err="1">
                <a:solidFill>
                  <a:srgbClr val="085156"/>
                </a:solidFill>
              </a:rPr>
              <a:t>vode</a:t>
            </a:r>
            <a:r>
              <a:rPr lang="en-IE" dirty="0">
                <a:solidFill>
                  <a:srgbClr val="085156"/>
                </a:solidFill>
              </a:rPr>
              <a:t>).</a:t>
            </a:r>
          </a:p>
          <a:p>
            <a:r>
              <a:rPr lang="en-IE" b="1" dirty="0">
                <a:solidFill>
                  <a:srgbClr val="085156"/>
                </a:solidFill>
              </a:rPr>
              <a:t> </a:t>
            </a:r>
            <a:endParaRPr lang="en-IE" dirty="0">
              <a:solidFill>
                <a:srgbClr val="085156"/>
              </a:solidFill>
            </a:endParaRPr>
          </a:p>
          <a:p>
            <a:endParaRPr lang="en-IE" dirty="0"/>
          </a:p>
        </p:txBody>
      </p:sp>
    </p:spTree>
    <p:extLst>
      <p:ext uri="{BB962C8B-B14F-4D97-AF65-F5344CB8AC3E}">
        <p14:creationId xmlns:p14="http://schemas.microsoft.com/office/powerpoint/2010/main" val="4569664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EFCF89-31A1-4D0F-A25C-7A2101599244}"/>
              </a:ext>
            </a:extLst>
          </p:cNvPr>
          <p:cNvSpPr>
            <a:spLocks noGrp="1"/>
          </p:cNvSpPr>
          <p:nvPr>
            <p:ph type="body" sz="quarter" idx="19"/>
          </p:nvPr>
        </p:nvSpPr>
        <p:spPr>
          <a:xfrm>
            <a:off x="579603" y="652821"/>
            <a:ext cx="8857251" cy="1272232"/>
          </a:xfrm>
        </p:spPr>
        <p:txBody>
          <a:bodyPr>
            <a:normAutofit fontScale="85000" lnSpcReduction="20000"/>
          </a:bodyPr>
          <a:lstStyle/>
          <a:p>
            <a:r>
              <a:rPr lang="en-IE" b="1" dirty="0"/>
              <a:t>ZMANJŠEVANJE/IZOGIBANJE NASTAJANJU PLASTIČNIH ODPADKOV</a:t>
            </a:r>
            <a:r>
              <a:rPr lang="sl-SI" b="1" dirty="0"/>
              <a:t> </a:t>
            </a:r>
            <a:r>
              <a:rPr lang="en-IE" b="1" dirty="0"/>
              <a:t>...</a:t>
            </a:r>
          </a:p>
          <a:p>
            <a:r>
              <a:rPr lang="en-IE" b="1" dirty="0" err="1"/>
              <a:t>Kaj</a:t>
            </a:r>
            <a:r>
              <a:rPr lang="en-IE" b="1" dirty="0"/>
              <a:t> </a:t>
            </a:r>
            <a:r>
              <a:rPr lang="en-IE" b="1" dirty="0" err="1"/>
              <a:t>lahko</a:t>
            </a:r>
            <a:r>
              <a:rPr lang="en-IE" b="1" dirty="0"/>
              <a:t> </a:t>
            </a:r>
            <a:r>
              <a:rPr lang="en-IE" b="1" dirty="0" err="1"/>
              <a:t>stori</a:t>
            </a:r>
            <a:r>
              <a:rPr lang="en-IE" b="1" dirty="0"/>
              <a:t> </a:t>
            </a:r>
            <a:r>
              <a:rPr lang="sl-SI" b="1" dirty="0"/>
              <a:t>gostinstvo</a:t>
            </a:r>
            <a:r>
              <a:rPr lang="en-IE" b="1" dirty="0"/>
              <a:t>:	</a:t>
            </a:r>
          </a:p>
        </p:txBody>
      </p:sp>
      <p:sp>
        <p:nvSpPr>
          <p:cNvPr id="3" name="Text Placeholder 2">
            <a:extLst>
              <a:ext uri="{FF2B5EF4-FFF2-40B4-BE49-F238E27FC236}">
                <a16:creationId xmlns:a16="http://schemas.microsoft.com/office/drawing/2014/main" id="{4FA4874A-213F-42DC-96AE-8492C15CC0FF}"/>
              </a:ext>
            </a:extLst>
          </p:cNvPr>
          <p:cNvSpPr>
            <a:spLocks noGrp="1"/>
          </p:cNvSpPr>
          <p:nvPr>
            <p:ph type="body" sz="quarter" idx="20"/>
          </p:nvPr>
        </p:nvSpPr>
        <p:spPr>
          <a:xfrm>
            <a:off x="586551" y="2503356"/>
            <a:ext cx="11485706" cy="3230383"/>
          </a:xfrm>
        </p:spPr>
        <p:txBody>
          <a:bodyPr/>
          <a:lstStyle/>
          <a:p>
            <a:r>
              <a:rPr lang="en-IE" b="1" dirty="0">
                <a:solidFill>
                  <a:srgbClr val="085156"/>
                </a:solidFill>
              </a:rPr>
              <a:t>Z </a:t>
            </a:r>
            <a:r>
              <a:rPr lang="en-IE" b="1" dirty="0" err="1">
                <a:solidFill>
                  <a:srgbClr val="085156"/>
                </a:solidFill>
              </a:rPr>
              <a:t>zmanjšanj</a:t>
            </a:r>
            <a:r>
              <a:rPr lang="sl-SI" b="1" dirty="0" err="1">
                <a:solidFill>
                  <a:srgbClr val="085156"/>
                </a:solidFill>
              </a:rPr>
              <a:t>em</a:t>
            </a:r>
            <a:r>
              <a:rPr lang="en-IE" b="1" dirty="0">
                <a:solidFill>
                  <a:srgbClr val="085156"/>
                </a:solidFill>
              </a:rPr>
              <a:t> </a:t>
            </a:r>
            <a:r>
              <a:rPr lang="en-IE" b="1" dirty="0" err="1">
                <a:solidFill>
                  <a:srgbClr val="085156"/>
                </a:solidFill>
              </a:rPr>
              <a:t>embalaže</a:t>
            </a:r>
            <a:r>
              <a:rPr lang="en-IE" b="1" dirty="0">
                <a:solidFill>
                  <a:srgbClr val="085156"/>
                </a:solidFill>
              </a:rPr>
              <a:t> v </a:t>
            </a:r>
            <a:r>
              <a:rPr lang="en-IE" b="1" dirty="0" err="1">
                <a:solidFill>
                  <a:srgbClr val="085156"/>
                </a:solidFill>
              </a:rPr>
              <a:t>nabavn</a:t>
            </a:r>
            <a:r>
              <a:rPr lang="sl-SI" b="1" dirty="0">
                <a:solidFill>
                  <a:srgbClr val="085156"/>
                </a:solidFill>
              </a:rPr>
              <a:t>i</a:t>
            </a:r>
            <a:r>
              <a:rPr lang="en-IE" b="1" dirty="0">
                <a:solidFill>
                  <a:srgbClr val="085156"/>
                </a:solidFill>
              </a:rPr>
              <a:t> </a:t>
            </a:r>
            <a:r>
              <a:rPr lang="en-IE" b="1" dirty="0" err="1">
                <a:solidFill>
                  <a:srgbClr val="085156"/>
                </a:solidFill>
              </a:rPr>
              <a:t>politik</a:t>
            </a:r>
            <a:r>
              <a:rPr lang="sl-SI" b="1" dirty="0">
                <a:solidFill>
                  <a:srgbClr val="085156"/>
                </a:solidFill>
              </a:rPr>
              <a:t>i</a:t>
            </a:r>
            <a:r>
              <a:rPr lang="en-IE" b="1" dirty="0">
                <a:solidFill>
                  <a:srgbClr val="085156"/>
                </a:solidFill>
              </a:rPr>
              <a:t> </a:t>
            </a:r>
            <a:r>
              <a:rPr lang="en-IE" b="1" dirty="0" err="1">
                <a:solidFill>
                  <a:srgbClr val="085156"/>
                </a:solidFill>
              </a:rPr>
              <a:t>boste</a:t>
            </a:r>
            <a:r>
              <a:rPr lang="en-IE" b="1" dirty="0">
                <a:solidFill>
                  <a:srgbClr val="085156"/>
                </a:solidFill>
              </a:rPr>
              <a:t> </a:t>
            </a:r>
            <a:r>
              <a:rPr lang="en-IE" b="1" dirty="0" err="1">
                <a:solidFill>
                  <a:srgbClr val="085156"/>
                </a:solidFill>
              </a:rPr>
              <a:t>lažje</a:t>
            </a:r>
            <a:r>
              <a:rPr lang="en-IE" b="1" dirty="0">
                <a:solidFill>
                  <a:srgbClr val="085156"/>
                </a:solidFill>
              </a:rPr>
              <a:t> </a:t>
            </a:r>
            <a:r>
              <a:rPr lang="en-IE" b="1" dirty="0" err="1">
                <a:solidFill>
                  <a:srgbClr val="085156"/>
                </a:solidFill>
              </a:rPr>
              <a:t>dosegli</a:t>
            </a:r>
            <a:r>
              <a:rPr lang="en-IE" b="1" dirty="0">
                <a:solidFill>
                  <a:srgbClr val="085156"/>
                </a:solidFill>
              </a:rPr>
              <a:t> </a:t>
            </a:r>
            <a:r>
              <a:rPr lang="en-IE" b="1" dirty="0" err="1">
                <a:solidFill>
                  <a:srgbClr val="085156"/>
                </a:solidFill>
              </a:rPr>
              <a:t>cilje</a:t>
            </a:r>
            <a:r>
              <a:rPr lang="en-IE" b="1" dirty="0">
                <a:solidFill>
                  <a:srgbClr val="085156"/>
                </a:solidFill>
              </a:rPr>
              <a:t> </a:t>
            </a:r>
            <a:r>
              <a:rPr lang="en-IE" b="1" dirty="0" err="1">
                <a:solidFill>
                  <a:srgbClr val="085156"/>
                </a:solidFill>
              </a:rPr>
              <a:t>zmanjšanja</a:t>
            </a:r>
            <a:r>
              <a:rPr lang="en-IE" b="1" dirty="0">
                <a:solidFill>
                  <a:srgbClr val="085156"/>
                </a:solidFill>
              </a:rPr>
              <a:t> </a:t>
            </a:r>
            <a:r>
              <a:rPr lang="en-IE" b="1" dirty="0" err="1">
                <a:solidFill>
                  <a:srgbClr val="085156"/>
                </a:solidFill>
              </a:rPr>
              <a:t>stroškov</a:t>
            </a:r>
            <a:r>
              <a:rPr lang="sl-SI" b="1" dirty="0">
                <a:solidFill>
                  <a:srgbClr val="085156"/>
                </a:solidFill>
              </a:rPr>
              <a:t>.</a:t>
            </a:r>
            <a:r>
              <a:rPr lang="en-IE" b="1" dirty="0">
                <a:solidFill>
                  <a:srgbClr val="085156"/>
                </a:solidFill>
              </a:rPr>
              <a:t> </a:t>
            </a:r>
          </a:p>
          <a:p>
            <a:pPr marL="342900" lvl="0" indent="-342900">
              <a:buFont typeface="Arial" panose="020B0604020202020204" pitchFamily="34" charset="0"/>
              <a:buChar char="•"/>
            </a:pPr>
            <a:r>
              <a:rPr lang="en-IE" dirty="0" err="1">
                <a:solidFill>
                  <a:srgbClr val="085156"/>
                </a:solidFill>
              </a:rPr>
              <a:t>Kupujte</a:t>
            </a:r>
            <a:r>
              <a:rPr lang="en-IE" dirty="0">
                <a:solidFill>
                  <a:srgbClr val="085156"/>
                </a:solidFill>
              </a:rPr>
              <a:t> </a:t>
            </a:r>
            <a:r>
              <a:rPr lang="en-IE" dirty="0" err="1">
                <a:solidFill>
                  <a:srgbClr val="085156"/>
                </a:solidFill>
              </a:rPr>
              <a:t>izdelke</a:t>
            </a:r>
            <a:r>
              <a:rPr lang="en-IE" dirty="0">
                <a:solidFill>
                  <a:srgbClr val="085156"/>
                </a:solidFill>
              </a:rPr>
              <a:t> v </a:t>
            </a:r>
            <a:r>
              <a:rPr lang="en-IE" dirty="0" err="1">
                <a:solidFill>
                  <a:srgbClr val="085156"/>
                </a:solidFill>
              </a:rPr>
              <a:t>povratni</a:t>
            </a:r>
            <a:r>
              <a:rPr lang="en-IE" dirty="0">
                <a:solidFill>
                  <a:srgbClr val="085156"/>
                </a:solidFill>
              </a:rPr>
              <a:t> </a:t>
            </a:r>
            <a:r>
              <a:rPr lang="en-IE" dirty="0" err="1">
                <a:solidFill>
                  <a:srgbClr val="085156"/>
                </a:solidFill>
              </a:rPr>
              <a:t>embalaži</a:t>
            </a:r>
            <a:r>
              <a:rPr lang="sl-SI" dirty="0">
                <a:solidFill>
                  <a:srgbClr val="085156"/>
                </a:solidFill>
              </a:rPr>
              <a:t>.</a:t>
            </a:r>
            <a:endParaRPr lang="en-IE" dirty="0">
              <a:solidFill>
                <a:srgbClr val="085156"/>
              </a:solidFill>
            </a:endParaRPr>
          </a:p>
          <a:p>
            <a:pPr marL="342900" lvl="0" indent="-342900">
              <a:buFont typeface="Arial" panose="020B0604020202020204" pitchFamily="34" charset="0"/>
              <a:buChar char="•"/>
            </a:pPr>
            <a:r>
              <a:rPr lang="en-IE" dirty="0" err="1">
                <a:solidFill>
                  <a:srgbClr val="085156"/>
                </a:solidFill>
              </a:rPr>
              <a:t>Nabav</a:t>
            </a:r>
            <a:r>
              <a:rPr lang="sl-SI" dirty="0" err="1">
                <a:solidFill>
                  <a:srgbClr val="085156"/>
                </a:solidFill>
              </a:rPr>
              <a:t>ljajte</a:t>
            </a:r>
            <a:r>
              <a:rPr lang="en-IE" dirty="0">
                <a:solidFill>
                  <a:srgbClr val="085156"/>
                </a:solidFill>
              </a:rPr>
              <a:t> </a:t>
            </a:r>
            <a:r>
              <a:rPr lang="en-IE" dirty="0" err="1">
                <a:solidFill>
                  <a:srgbClr val="085156"/>
                </a:solidFill>
              </a:rPr>
              <a:t>potrošn</a:t>
            </a:r>
            <a:r>
              <a:rPr lang="sl-SI" dirty="0">
                <a:solidFill>
                  <a:srgbClr val="085156"/>
                </a:solidFill>
              </a:rPr>
              <a:t>i</a:t>
            </a:r>
            <a:r>
              <a:rPr lang="en-IE" dirty="0">
                <a:solidFill>
                  <a:srgbClr val="085156"/>
                </a:solidFill>
              </a:rPr>
              <a:t> material v </a:t>
            </a:r>
            <a:r>
              <a:rPr lang="en-IE" dirty="0" err="1">
                <a:solidFill>
                  <a:srgbClr val="085156"/>
                </a:solidFill>
              </a:rPr>
              <a:t>embalaži</a:t>
            </a:r>
            <a:r>
              <a:rPr lang="en-IE" dirty="0">
                <a:solidFill>
                  <a:srgbClr val="085156"/>
                </a:solidFill>
              </a:rPr>
              <a:t>, ki jo je </a:t>
            </a:r>
            <a:r>
              <a:rPr lang="en-IE" dirty="0" err="1">
                <a:solidFill>
                  <a:srgbClr val="085156"/>
                </a:solidFill>
              </a:rPr>
              <a:t>mogoče</a:t>
            </a:r>
            <a:r>
              <a:rPr lang="en-IE" dirty="0">
                <a:solidFill>
                  <a:srgbClr val="085156"/>
                </a:solidFill>
              </a:rPr>
              <a:t> </a:t>
            </a:r>
            <a:r>
              <a:rPr lang="en-IE" dirty="0" err="1">
                <a:solidFill>
                  <a:srgbClr val="085156"/>
                </a:solidFill>
              </a:rPr>
              <a:t>reciklirati</a:t>
            </a:r>
            <a:r>
              <a:rPr lang="en-IE" dirty="0">
                <a:solidFill>
                  <a:srgbClr val="085156"/>
                </a:solidFill>
              </a:rPr>
              <a:t>.</a:t>
            </a:r>
          </a:p>
          <a:p>
            <a:pPr marL="342900" lvl="0" indent="-342900">
              <a:buFont typeface="Arial" panose="020B0604020202020204" pitchFamily="34" charset="0"/>
              <a:buChar char="•"/>
            </a:pPr>
            <a:r>
              <a:rPr lang="sl-SI" dirty="0">
                <a:solidFill>
                  <a:srgbClr val="085156"/>
                </a:solidFill>
              </a:rPr>
              <a:t>K</a:t>
            </a:r>
            <a:r>
              <a:rPr lang="en-IE" dirty="0" err="1">
                <a:solidFill>
                  <a:srgbClr val="085156"/>
                </a:solidFill>
              </a:rPr>
              <a:t>upujte</a:t>
            </a:r>
            <a:r>
              <a:rPr lang="en-IE" dirty="0">
                <a:solidFill>
                  <a:srgbClr val="085156"/>
                </a:solidFill>
              </a:rPr>
              <a:t> </a:t>
            </a:r>
            <a:r>
              <a:rPr lang="en-IE" dirty="0" err="1">
                <a:solidFill>
                  <a:srgbClr val="085156"/>
                </a:solidFill>
              </a:rPr>
              <a:t>zaloge</a:t>
            </a:r>
            <a:r>
              <a:rPr lang="en-IE" dirty="0">
                <a:solidFill>
                  <a:srgbClr val="085156"/>
                </a:solidFill>
              </a:rPr>
              <a:t> s </a:t>
            </a:r>
            <a:r>
              <a:rPr lang="en-IE" dirty="0" err="1">
                <a:solidFill>
                  <a:srgbClr val="085156"/>
                </a:solidFill>
              </a:rPr>
              <a:t>kratkimi</a:t>
            </a:r>
            <a:r>
              <a:rPr lang="en-IE" dirty="0">
                <a:solidFill>
                  <a:srgbClr val="085156"/>
                </a:solidFill>
              </a:rPr>
              <a:t> </a:t>
            </a:r>
            <a:r>
              <a:rPr lang="en-IE" dirty="0" err="1">
                <a:solidFill>
                  <a:srgbClr val="085156"/>
                </a:solidFill>
              </a:rPr>
              <a:t>dobavnimi</a:t>
            </a:r>
            <a:r>
              <a:rPr lang="en-IE" dirty="0">
                <a:solidFill>
                  <a:srgbClr val="085156"/>
                </a:solidFill>
              </a:rPr>
              <a:t> </a:t>
            </a:r>
            <a:r>
              <a:rPr lang="en-IE" dirty="0" err="1">
                <a:solidFill>
                  <a:srgbClr val="085156"/>
                </a:solidFill>
              </a:rPr>
              <a:t>verigami</a:t>
            </a:r>
            <a:r>
              <a:rPr lang="en-IE" dirty="0">
                <a:solidFill>
                  <a:srgbClr val="085156"/>
                </a:solidFill>
              </a:rPr>
              <a:t> in se </a:t>
            </a:r>
            <a:r>
              <a:rPr lang="en-IE" dirty="0" err="1">
                <a:solidFill>
                  <a:srgbClr val="085156"/>
                </a:solidFill>
              </a:rPr>
              <a:t>tako</a:t>
            </a:r>
            <a:r>
              <a:rPr lang="en-IE" dirty="0">
                <a:solidFill>
                  <a:srgbClr val="085156"/>
                </a:solidFill>
              </a:rPr>
              <a:t> </a:t>
            </a:r>
            <a:r>
              <a:rPr lang="en-IE" dirty="0" err="1">
                <a:solidFill>
                  <a:srgbClr val="085156"/>
                </a:solidFill>
              </a:rPr>
              <a:t>izognite</a:t>
            </a:r>
            <a:r>
              <a:rPr lang="en-IE" dirty="0">
                <a:solidFill>
                  <a:srgbClr val="085156"/>
                </a:solidFill>
              </a:rPr>
              <a:t> </a:t>
            </a:r>
            <a:r>
              <a:rPr lang="en-IE" dirty="0" err="1">
                <a:solidFill>
                  <a:srgbClr val="085156"/>
                </a:solidFill>
              </a:rPr>
              <a:t>plastični</a:t>
            </a:r>
            <a:r>
              <a:rPr lang="en-IE" dirty="0">
                <a:solidFill>
                  <a:srgbClr val="085156"/>
                </a:solidFill>
              </a:rPr>
              <a:t> </a:t>
            </a:r>
            <a:r>
              <a:rPr lang="en-IE" dirty="0" err="1">
                <a:solidFill>
                  <a:srgbClr val="085156"/>
                </a:solidFill>
              </a:rPr>
              <a:t>embalaži</a:t>
            </a:r>
            <a:r>
              <a:rPr lang="sl-SI" dirty="0">
                <a:solidFill>
                  <a:srgbClr val="085156"/>
                </a:solidFill>
              </a:rPr>
              <a:t>.</a:t>
            </a:r>
            <a:endParaRPr lang="en-IE" dirty="0">
              <a:solidFill>
                <a:srgbClr val="085156"/>
              </a:solidFill>
            </a:endParaRPr>
          </a:p>
          <a:p>
            <a:pPr marL="342900" lvl="0" indent="-342900">
              <a:buFont typeface="Arial" panose="020B0604020202020204" pitchFamily="34" charset="0"/>
              <a:buChar char="•"/>
            </a:pPr>
            <a:r>
              <a:rPr lang="en-IE" dirty="0" err="1">
                <a:solidFill>
                  <a:srgbClr val="085156"/>
                </a:solidFill>
              </a:rPr>
              <a:t>Namesto</a:t>
            </a:r>
            <a:r>
              <a:rPr lang="en-IE" dirty="0">
                <a:solidFill>
                  <a:srgbClr val="085156"/>
                </a:solidFill>
              </a:rPr>
              <a:t> </a:t>
            </a:r>
            <a:r>
              <a:rPr lang="en-IE" dirty="0" err="1">
                <a:solidFill>
                  <a:srgbClr val="085156"/>
                </a:solidFill>
              </a:rPr>
              <a:t>servisnega</a:t>
            </a:r>
            <a:r>
              <a:rPr lang="en-IE" dirty="0">
                <a:solidFill>
                  <a:srgbClr val="085156"/>
                </a:solidFill>
              </a:rPr>
              <a:t> </a:t>
            </a:r>
            <a:r>
              <a:rPr lang="en-IE" dirty="0" err="1">
                <a:solidFill>
                  <a:srgbClr val="085156"/>
                </a:solidFill>
              </a:rPr>
              <a:t>pribora</a:t>
            </a:r>
            <a:r>
              <a:rPr lang="en-IE" dirty="0">
                <a:solidFill>
                  <a:srgbClr val="085156"/>
                </a:solidFill>
              </a:rPr>
              <a:t> za </a:t>
            </a:r>
            <a:r>
              <a:rPr lang="en-IE" dirty="0" err="1">
                <a:solidFill>
                  <a:srgbClr val="085156"/>
                </a:solidFill>
              </a:rPr>
              <a:t>enkratno</a:t>
            </a:r>
            <a:r>
              <a:rPr lang="en-IE" dirty="0">
                <a:solidFill>
                  <a:srgbClr val="085156"/>
                </a:solidFill>
              </a:rPr>
              <a:t> </a:t>
            </a:r>
            <a:r>
              <a:rPr lang="en-IE" dirty="0" err="1">
                <a:solidFill>
                  <a:srgbClr val="085156"/>
                </a:solidFill>
              </a:rPr>
              <a:t>uporabo</a:t>
            </a:r>
            <a:r>
              <a:rPr lang="en-IE" dirty="0">
                <a:solidFill>
                  <a:srgbClr val="085156"/>
                </a:solidFill>
              </a:rPr>
              <a:t> </a:t>
            </a:r>
            <a:r>
              <a:rPr lang="en-IE" dirty="0" err="1">
                <a:solidFill>
                  <a:srgbClr val="085156"/>
                </a:solidFill>
              </a:rPr>
              <a:t>izberite</a:t>
            </a:r>
            <a:r>
              <a:rPr lang="en-IE" dirty="0">
                <a:solidFill>
                  <a:srgbClr val="085156"/>
                </a:solidFill>
              </a:rPr>
              <a:t> </a:t>
            </a:r>
            <a:r>
              <a:rPr lang="en-IE" dirty="0" err="1">
                <a:solidFill>
                  <a:srgbClr val="085156"/>
                </a:solidFill>
              </a:rPr>
              <a:t>pribor</a:t>
            </a:r>
            <a:r>
              <a:rPr lang="en-IE" dirty="0">
                <a:solidFill>
                  <a:srgbClr val="085156"/>
                </a:solidFill>
              </a:rPr>
              <a:t> za </a:t>
            </a:r>
            <a:r>
              <a:rPr lang="en-IE" dirty="0" err="1">
                <a:solidFill>
                  <a:srgbClr val="085156"/>
                </a:solidFill>
              </a:rPr>
              <a:t>ponovno</a:t>
            </a:r>
            <a:r>
              <a:rPr lang="en-IE" dirty="0">
                <a:solidFill>
                  <a:srgbClr val="085156"/>
                </a:solidFill>
              </a:rPr>
              <a:t> </a:t>
            </a:r>
            <a:r>
              <a:rPr lang="en-IE" dirty="0" err="1">
                <a:solidFill>
                  <a:srgbClr val="085156"/>
                </a:solidFill>
              </a:rPr>
              <a:t>uporabo</a:t>
            </a:r>
            <a:r>
              <a:rPr lang="en-IE" dirty="0">
                <a:solidFill>
                  <a:srgbClr val="085156"/>
                </a:solidFill>
              </a:rPr>
              <a:t> </a:t>
            </a:r>
            <a:r>
              <a:rPr lang="en-IE" dirty="0" err="1">
                <a:solidFill>
                  <a:srgbClr val="085156"/>
                </a:solidFill>
              </a:rPr>
              <a:t>ali</a:t>
            </a:r>
            <a:r>
              <a:rPr lang="en-IE" dirty="0">
                <a:solidFill>
                  <a:srgbClr val="085156"/>
                </a:solidFill>
              </a:rPr>
              <a:t> </a:t>
            </a:r>
            <a:r>
              <a:rPr lang="en-IE" dirty="0" err="1">
                <a:solidFill>
                  <a:srgbClr val="085156"/>
                </a:solidFill>
              </a:rPr>
              <a:t>kompostiranje</a:t>
            </a:r>
            <a:r>
              <a:rPr lang="en-IE" dirty="0">
                <a:solidFill>
                  <a:srgbClr val="085156"/>
                </a:solidFill>
              </a:rPr>
              <a:t>: </a:t>
            </a:r>
            <a:r>
              <a:rPr lang="en-IE" dirty="0" err="1">
                <a:solidFill>
                  <a:srgbClr val="085156"/>
                </a:solidFill>
              </a:rPr>
              <a:t>jedilni</a:t>
            </a:r>
            <a:r>
              <a:rPr lang="en-IE" dirty="0">
                <a:solidFill>
                  <a:srgbClr val="085156"/>
                </a:solidFill>
              </a:rPr>
              <a:t> </a:t>
            </a:r>
            <a:r>
              <a:rPr lang="en-IE" dirty="0" err="1">
                <a:solidFill>
                  <a:srgbClr val="085156"/>
                </a:solidFill>
              </a:rPr>
              <a:t>pribor</a:t>
            </a:r>
            <a:r>
              <a:rPr lang="en-IE" dirty="0">
                <a:solidFill>
                  <a:srgbClr val="085156"/>
                </a:solidFill>
              </a:rPr>
              <a:t>, </a:t>
            </a:r>
            <a:r>
              <a:rPr lang="en-IE" dirty="0" err="1">
                <a:solidFill>
                  <a:srgbClr val="085156"/>
                </a:solidFill>
              </a:rPr>
              <a:t>mešalnike</a:t>
            </a:r>
            <a:r>
              <a:rPr lang="en-IE" dirty="0">
                <a:solidFill>
                  <a:srgbClr val="085156"/>
                </a:solidFill>
              </a:rPr>
              <a:t> </a:t>
            </a:r>
            <a:r>
              <a:rPr lang="en-IE" dirty="0" err="1">
                <a:solidFill>
                  <a:srgbClr val="085156"/>
                </a:solidFill>
              </a:rPr>
              <a:t>itd</a:t>
            </a:r>
            <a:r>
              <a:rPr lang="en-IE" dirty="0">
                <a:solidFill>
                  <a:srgbClr val="085156"/>
                </a:solidFill>
              </a:rPr>
              <a:t>.</a:t>
            </a:r>
          </a:p>
          <a:p>
            <a:pPr marL="342900" lvl="0" indent="-342900">
              <a:buFont typeface="Arial" panose="020B0604020202020204" pitchFamily="34" charset="0"/>
              <a:buChar char="•"/>
            </a:pPr>
            <a:r>
              <a:rPr lang="en-IE" dirty="0" err="1">
                <a:solidFill>
                  <a:srgbClr val="085156"/>
                </a:solidFill>
              </a:rPr>
              <a:t>Spodbujajte</a:t>
            </a:r>
            <a:r>
              <a:rPr lang="en-IE" dirty="0">
                <a:solidFill>
                  <a:srgbClr val="085156"/>
                </a:solidFill>
              </a:rPr>
              <a:t> </a:t>
            </a:r>
            <a:r>
              <a:rPr lang="en-IE" dirty="0" err="1">
                <a:solidFill>
                  <a:srgbClr val="085156"/>
                </a:solidFill>
              </a:rPr>
              <a:t>stranke</a:t>
            </a:r>
            <a:r>
              <a:rPr lang="en-IE" dirty="0">
                <a:solidFill>
                  <a:srgbClr val="085156"/>
                </a:solidFill>
              </a:rPr>
              <a:t>, da </a:t>
            </a:r>
            <a:r>
              <a:rPr lang="en-IE" dirty="0" err="1">
                <a:solidFill>
                  <a:srgbClr val="085156"/>
                </a:solidFill>
              </a:rPr>
              <a:t>prinesejo</a:t>
            </a:r>
            <a:r>
              <a:rPr lang="en-IE" dirty="0">
                <a:solidFill>
                  <a:srgbClr val="085156"/>
                </a:solidFill>
              </a:rPr>
              <a:t> </a:t>
            </a:r>
            <a:r>
              <a:rPr lang="en-IE" dirty="0" err="1">
                <a:solidFill>
                  <a:srgbClr val="085156"/>
                </a:solidFill>
              </a:rPr>
              <a:t>svojo</a:t>
            </a:r>
            <a:r>
              <a:rPr lang="en-IE" dirty="0">
                <a:solidFill>
                  <a:srgbClr val="085156"/>
                </a:solidFill>
              </a:rPr>
              <a:t> </a:t>
            </a:r>
            <a:r>
              <a:rPr lang="en-IE" dirty="0" err="1">
                <a:solidFill>
                  <a:srgbClr val="085156"/>
                </a:solidFill>
              </a:rPr>
              <a:t>embalažo</a:t>
            </a:r>
            <a:r>
              <a:rPr lang="sl-SI" dirty="0">
                <a:solidFill>
                  <a:srgbClr val="085156"/>
                </a:solidFill>
              </a:rPr>
              <a:t>. </a:t>
            </a:r>
            <a:endParaRPr lang="en-IE" dirty="0"/>
          </a:p>
        </p:txBody>
      </p:sp>
    </p:spTree>
    <p:extLst>
      <p:ext uri="{BB962C8B-B14F-4D97-AF65-F5344CB8AC3E}">
        <p14:creationId xmlns:p14="http://schemas.microsoft.com/office/powerpoint/2010/main" val="1077041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EBE282-A43A-44FE-BF0F-1D73464ED8F5}"/>
              </a:ext>
            </a:extLst>
          </p:cNvPr>
          <p:cNvSpPr>
            <a:spLocks noGrp="1"/>
          </p:cNvSpPr>
          <p:nvPr>
            <p:ph type="body" sz="quarter" idx="19"/>
          </p:nvPr>
        </p:nvSpPr>
        <p:spPr/>
        <p:txBody>
          <a:bodyPr>
            <a:normAutofit fontScale="92500"/>
          </a:bodyPr>
          <a:lstStyle/>
          <a:p>
            <a:r>
              <a:rPr lang="sl-SI" b="1" dirty="0"/>
              <a:t>ZMANJŠANJE KOLIČINE PLASTIČNIH ODPADKOV</a:t>
            </a:r>
            <a:endParaRPr lang="en-IE" b="1" dirty="0"/>
          </a:p>
          <a:p>
            <a:r>
              <a:rPr lang="sl-SI" b="1" dirty="0"/>
              <a:t>Kaj si misli potrošnik </a:t>
            </a:r>
            <a:r>
              <a:rPr lang="en-IE" b="1" dirty="0"/>
              <a:t>…	</a:t>
            </a:r>
          </a:p>
        </p:txBody>
      </p:sp>
      <p:sp>
        <p:nvSpPr>
          <p:cNvPr id="3" name="Text Placeholder 2">
            <a:extLst>
              <a:ext uri="{FF2B5EF4-FFF2-40B4-BE49-F238E27FC236}">
                <a16:creationId xmlns:a16="http://schemas.microsoft.com/office/drawing/2014/main" id="{7F25B448-3F4A-4879-A365-3E020CCE907D}"/>
              </a:ext>
            </a:extLst>
          </p:cNvPr>
          <p:cNvSpPr>
            <a:spLocks noGrp="1"/>
          </p:cNvSpPr>
          <p:nvPr>
            <p:ph type="body" sz="quarter" idx="20"/>
          </p:nvPr>
        </p:nvSpPr>
        <p:spPr>
          <a:xfrm>
            <a:off x="586551" y="2198670"/>
            <a:ext cx="10968810" cy="3535069"/>
          </a:xfrm>
        </p:spPr>
        <p:txBody>
          <a:bodyPr/>
          <a:lstStyle/>
          <a:p>
            <a:pPr algn="just"/>
            <a:r>
              <a:rPr lang="en-IE" dirty="0" err="1">
                <a:solidFill>
                  <a:srgbClr val="085156"/>
                </a:solidFill>
              </a:rPr>
              <a:t>Številni</a:t>
            </a:r>
            <a:r>
              <a:rPr lang="en-IE" dirty="0">
                <a:solidFill>
                  <a:srgbClr val="085156"/>
                </a:solidFill>
              </a:rPr>
              <a:t> </a:t>
            </a:r>
            <a:r>
              <a:rPr lang="en-IE" dirty="0" err="1">
                <a:solidFill>
                  <a:srgbClr val="085156"/>
                </a:solidFill>
              </a:rPr>
              <a:t>evropski</a:t>
            </a:r>
            <a:r>
              <a:rPr lang="en-IE" dirty="0">
                <a:solidFill>
                  <a:srgbClr val="085156"/>
                </a:solidFill>
              </a:rPr>
              <a:t> </a:t>
            </a:r>
            <a:r>
              <a:rPr lang="en-IE" dirty="0" err="1">
                <a:solidFill>
                  <a:srgbClr val="085156"/>
                </a:solidFill>
              </a:rPr>
              <a:t>potrošniki</a:t>
            </a:r>
            <a:r>
              <a:rPr lang="en-IE" dirty="0">
                <a:solidFill>
                  <a:srgbClr val="085156"/>
                </a:solidFill>
              </a:rPr>
              <a:t> so </a:t>
            </a:r>
            <a:r>
              <a:rPr lang="en-IE" dirty="0" err="1">
                <a:solidFill>
                  <a:srgbClr val="085156"/>
                </a:solidFill>
              </a:rPr>
              <a:t>razočarani</a:t>
            </a:r>
            <a:r>
              <a:rPr lang="en-IE" dirty="0">
                <a:solidFill>
                  <a:srgbClr val="085156"/>
                </a:solidFill>
              </a:rPr>
              <a:t> </a:t>
            </a:r>
            <a:r>
              <a:rPr lang="en-IE" dirty="0" err="1">
                <a:solidFill>
                  <a:srgbClr val="085156"/>
                </a:solidFill>
              </a:rPr>
              <a:t>nad</a:t>
            </a:r>
            <a:r>
              <a:rPr lang="en-IE" dirty="0">
                <a:solidFill>
                  <a:srgbClr val="085156"/>
                </a:solidFill>
              </a:rPr>
              <a:t> </a:t>
            </a:r>
            <a:r>
              <a:rPr lang="en-IE" dirty="0" err="1">
                <a:solidFill>
                  <a:srgbClr val="085156"/>
                </a:solidFill>
              </a:rPr>
              <a:t>sedanjo</a:t>
            </a:r>
            <a:r>
              <a:rPr lang="en-IE" dirty="0">
                <a:solidFill>
                  <a:srgbClr val="085156"/>
                </a:solidFill>
              </a:rPr>
              <a:t> </a:t>
            </a:r>
            <a:r>
              <a:rPr lang="en-IE" dirty="0" err="1">
                <a:solidFill>
                  <a:srgbClr val="085156"/>
                </a:solidFill>
              </a:rPr>
              <a:t>ravnjo</a:t>
            </a:r>
            <a:r>
              <a:rPr lang="en-IE" dirty="0">
                <a:solidFill>
                  <a:srgbClr val="085156"/>
                </a:solidFill>
              </a:rPr>
              <a:t> </a:t>
            </a:r>
            <a:r>
              <a:rPr lang="en-IE" dirty="0" err="1">
                <a:solidFill>
                  <a:srgbClr val="085156"/>
                </a:solidFill>
              </a:rPr>
              <a:t>embalaže</a:t>
            </a:r>
            <a:r>
              <a:rPr lang="en-IE" dirty="0">
                <a:solidFill>
                  <a:srgbClr val="085156"/>
                </a:solidFill>
              </a:rPr>
              <a:t> za </a:t>
            </a:r>
            <a:r>
              <a:rPr lang="en-IE" dirty="0" err="1">
                <a:solidFill>
                  <a:srgbClr val="085156"/>
                </a:solidFill>
              </a:rPr>
              <a:t>živila</a:t>
            </a:r>
            <a:r>
              <a:rPr lang="en-IE" dirty="0">
                <a:solidFill>
                  <a:srgbClr val="085156"/>
                </a:solidFill>
              </a:rPr>
              <a:t>. V </a:t>
            </a:r>
            <a:r>
              <a:rPr lang="en-IE" dirty="0" err="1">
                <a:solidFill>
                  <a:srgbClr val="085156"/>
                </a:solidFill>
              </a:rPr>
              <a:t>raziskavi</a:t>
            </a:r>
            <a:r>
              <a:rPr lang="en-IE" dirty="0">
                <a:solidFill>
                  <a:srgbClr val="085156"/>
                </a:solidFill>
              </a:rPr>
              <a:t>, ki jo je </a:t>
            </a:r>
            <a:r>
              <a:rPr lang="en-IE" dirty="0" err="1">
                <a:solidFill>
                  <a:srgbClr val="085156"/>
                </a:solidFill>
              </a:rPr>
              <a:t>izvedel</a:t>
            </a:r>
            <a:r>
              <a:rPr lang="en-IE" dirty="0">
                <a:solidFill>
                  <a:srgbClr val="085156"/>
                </a:solidFill>
              </a:rPr>
              <a:t> </a:t>
            </a:r>
            <a:r>
              <a:rPr lang="en-IE" dirty="0" err="1">
                <a:solidFill>
                  <a:srgbClr val="085156"/>
                </a:solidFill>
              </a:rPr>
              <a:t>britanski</a:t>
            </a:r>
            <a:r>
              <a:rPr lang="en-IE" dirty="0">
                <a:solidFill>
                  <a:srgbClr val="085156"/>
                </a:solidFill>
              </a:rPr>
              <a:t> </a:t>
            </a:r>
            <a:r>
              <a:rPr lang="en-IE" dirty="0" err="1">
                <a:solidFill>
                  <a:srgbClr val="085156"/>
                </a:solidFill>
              </a:rPr>
              <a:t>potrošniški</a:t>
            </a:r>
            <a:r>
              <a:rPr lang="en-IE" dirty="0">
                <a:solidFill>
                  <a:srgbClr val="085156"/>
                </a:solidFill>
              </a:rPr>
              <a:t> </a:t>
            </a:r>
            <a:r>
              <a:rPr lang="en-IE" dirty="0" err="1">
                <a:solidFill>
                  <a:srgbClr val="085156"/>
                </a:solidFill>
              </a:rPr>
              <a:t>nadzorni</a:t>
            </a:r>
            <a:r>
              <a:rPr lang="en-IE" dirty="0">
                <a:solidFill>
                  <a:srgbClr val="085156"/>
                </a:solidFill>
              </a:rPr>
              <a:t> organ "Which?", se je 94 % </a:t>
            </a:r>
            <a:r>
              <a:rPr lang="en-IE" dirty="0" err="1">
                <a:solidFill>
                  <a:srgbClr val="085156"/>
                </a:solidFill>
              </a:rPr>
              <a:t>vprašanih</a:t>
            </a:r>
            <a:r>
              <a:rPr lang="en-IE" dirty="0">
                <a:solidFill>
                  <a:srgbClr val="085156"/>
                </a:solidFill>
              </a:rPr>
              <a:t> </a:t>
            </a:r>
            <a:r>
              <a:rPr lang="en-IE" dirty="0" err="1">
                <a:solidFill>
                  <a:srgbClr val="085156"/>
                </a:solidFill>
              </a:rPr>
              <a:t>strinjalo</a:t>
            </a:r>
            <a:r>
              <a:rPr lang="en-IE" dirty="0">
                <a:solidFill>
                  <a:srgbClr val="085156"/>
                </a:solidFill>
              </a:rPr>
              <a:t>, da bi </a:t>
            </a:r>
            <a:r>
              <a:rPr lang="en-IE" dirty="0" err="1">
                <a:solidFill>
                  <a:srgbClr val="085156"/>
                </a:solidFill>
              </a:rPr>
              <a:t>morali</a:t>
            </a:r>
            <a:r>
              <a:rPr lang="en-IE" dirty="0">
                <a:solidFill>
                  <a:srgbClr val="085156"/>
                </a:solidFill>
              </a:rPr>
              <a:t> </a:t>
            </a:r>
            <a:r>
              <a:rPr lang="en-IE" dirty="0" err="1">
                <a:solidFill>
                  <a:srgbClr val="085156"/>
                </a:solidFill>
              </a:rPr>
              <a:t>proizvajalci</a:t>
            </a:r>
            <a:r>
              <a:rPr lang="en-IE" dirty="0">
                <a:solidFill>
                  <a:srgbClr val="085156"/>
                </a:solidFill>
              </a:rPr>
              <a:t> </a:t>
            </a:r>
            <a:r>
              <a:rPr lang="en-IE" dirty="0" err="1">
                <a:solidFill>
                  <a:srgbClr val="085156"/>
                </a:solidFill>
              </a:rPr>
              <a:t>zmanjšati</a:t>
            </a:r>
            <a:r>
              <a:rPr lang="en-IE" dirty="0">
                <a:solidFill>
                  <a:srgbClr val="085156"/>
                </a:solidFill>
              </a:rPr>
              <a:t> </a:t>
            </a:r>
            <a:r>
              <a:rPr lang="en-IE" dirty="0" err="1">
                <a:solidFill>
                  <a:srgbClr val="085156"/>
                </a:solidFill>
              </a:rPr>
              <a:t>količino</a:t>
            </a:r>
            <a:r>
              <a:rPr lang="en-IE" dirty="0">
                <a:solidFill>
                  <a:srgbClr val="085156"/>
                </a:solidFill>
              </a:rPr>
              <a:t> </a:t>
            </a:r>
            <a:r>
              <a:rPr lang="en-IE" dirty="0" err="1">
                <a:solidFill>
                  <a:srgbClr val="085156"/>
                </a:solidFill>
              </a:rPr>
              <a:t>embalaže</a:t>
            </a:r>
            <a:r>
              <a:rPr lang="en-IE" dirty="0">
                <a:solidFill>
                  <a:srgbClr val="085156"/>
                </a:solidFill>
              </a:rPr>
              <a:t>, ki jo </a:t>
            </a:r>
            <a:r>
              <a:rPr lang="en-IE" dirty="0" err="1">
                <a:solidFill>
                  <a:srgbClr val="085156"/>
                </a:solidFill>
              </a:rPr>
              <a:t>uporabljajo</a:t>
            </a:r>
            <a:r>
              <a:rPr lang="en-IE" dirty="0">
                <a:solidFill>
                  <a:srgbClr val="085156"/>
                </a:solidFill>
              </a:rPr>
              <a:t> v </a:t>
            </a:r>
            <a:r>
              <a:rPr lang="en-IE" dirty="0" err="1">
                <a:solidFill>
                  <a:srgbClr val="085156"/>
                </a:solidFill>
              </a:rPr>
              <a:t>svojih</a:t>
            </a:r>
            <a:r>
              <a:rPr lang="en-IE" dirty="0">
                <a:solidFill>
                  <a:srgbClr val="085156"/>
                </a:solidFill>
              </a:rPr>
              <a:t> </a:t>
            </a:r>
            <a:r>
              <a:rPr lang="en-IE" dirty="0" err="1">
                <a:solidFill>
                  <a:srgbClr val="085156"/>
                </a:solidFill>
              </a:rPr>
              <a:t>izdelkih</a:t>
            </a:r>
            <a:r>
              <a:rPr lang="en-IE" dirty="0">
                <a:solidFill>
                  <a:srgbClr val="085156"/>
                </a:solidFill>
              </a:rPr>
              <a:t>, 54 % </a:t>
            </a:r>
            <a:r>
              <a:rPr lang="en-IE" dirty="0" err="1">
                <a:solidFill>
                  <a:srgbClr val="085156"/>
                </a:solidFill>
              </a:rPr>
              <a:t>jih</a:t>
            </a:r>
            <a:r>
              <a:rPr lang="en-IE" dirty="0">
                <a:solidFill>
                  <a:srgbClr val="085156"/>
                </a:solidFill>
              </a:rPr>
              <a:t> je </a:t>
            </a:r>
            <a:r>
              <a:rPr lang="en-IE" dirty="0" err="1">
                <a:solidFill>
                  <a:srgbClr val="085156"/>
                </a:solidFill>
              </a:rPr>
              <a:t>dejalo</a:t>
            </a:r>
            <a:r>
              <a:rPr lang="en-IE" dirty="0">
                <a:solidFill>
                  <a:srgbClr val="085156"/>
                </a:solidFill>
              </a:rPr>
              <a:t>, da </a:t>
            </a:r>
            <a:r>
              <a:rPr lang="en-IE" dirty="0" err="1">
                <a:solidFill>
                  <a:srgbClr val="085156"/>
                </a:solidFill>
              </a:rPr>
              <a:t>poskušajo</a:t>
            </a:r>
            <a:r>
              <a:rPr lang="en-IE" dirty="0">
                <a:solidFill>
                  <a:srgbClr val="085156"/>
                </a:solidFill>
              </a:rPr>
              <a:t> </a:t>
            </a:r>
            <a:r>
              <a:rPr lang="en-IE" dirty="0" err="1">
                <a:solidFill>
                  <a:srgbClr val="085156"/>
                </a:solidFill>
              </a:rPr>
              <a:t>kupiti</a:t>
            </a:r>
            <a:r>
              <a:rPr lang="en-IE" dirty="0">
                <a:solidFill>
                  <a:srgbClr val="085156"/>
                </a:solidFill>
              </a:rPr>
              <a:t> </a:t>
            </a:r>
            <a:r>
              <a:rPr lang="en-IE" dirty="0" err="1">
                <a:solidFill>
                  <a:srgbClr val="085156"/>
                </a:solidFill>
              </a:rPr>
              <a:t>izdelke</a:t>
            </a:r>
            <a:r>
              <a:rPr lang="en-IE" dirty="0">
                <a:solidFill>
                  <a:srgbClr val="085156"/>
                </a:solidFill>
              </a:rPr>
              <a:t>, ki </a:t>
            </a:r>
            <a:r>
              <a:rPr lang="en-IE" dirty="0" err="1">
                <a:solidFill>
                  <a:srgbClr val="085156"/>
                </a:solidFill>
              </a:rPr>
              <a:t>niso</a:t>
            </a:r>
            <a:r>
              <a:rPr lang="en-IE" dirty="0">
                <a:solidFill>
                  <a:srgbClr val="085156"/>
                </a:solidFill>
              </a:rPr>
              <a:t> </a:t>
            </a:r>
            <a:r>
              <a:rPr lang="en-IE" dirty="0" err="1">
                <a:solidFill>
                  <a:srgbClr val="085156"/>
                </a:solidFill>
              </a:rPr>
              <a:t>preveč</a:t>
            </a:r>
            <a:r>
              <a:rPr lang="en-IE" dirty="0">
                <a:solidFill>
                  <a:srgbClr val="085156"/>
                </a:solidFill>
              </a:rPr>
              <a:t> </a:t>
            </a:r>
            <a:r>
              <a:rPr lang="en-IE" dirty="0" err="1">
                <a:solidFill>
                  <a:srgbClr val="085156"/>
                </a:solidFill>
              </a:rPr>
              <a:t>pakirani</a:t>
            </a:r>
            <a:r>
              <a:rPr lang="en-IE" dirty="0">
                <a:solidFill>
                  <a:srgbClr val="085156"/>
                </a:solidFill>
              </a:rPr>
              <a:t>, 23 % pa je </a:t>
            </a:r>
            <a:r>
              <a:rPr lang="en-IE" dirty="0" err="1">
                <a:solidFill>
                  <a:srgbClr val="085156"/>
                </a:solidFill>
              </a:rPr>
              <a:t>navedlo</a:t>
            </a:r>
            <a:r>
              <a:rPr lang="en-IE" dirty="0">
                <a:solidFill>
                  <a:srgbClr val="085156"/>
                </a:solidFill>
              </a:rPr>
              <a:t>, da je </a:t>
            </a:r>
            <a:r>
              <a:rPr lang="en-IE" dirty="0" err="1">
                <a:solidFill>
                  <a:srgbClr val="085156"/>
                </a:solidFill>
              </a:rPr>
              <a:t>prekomerna</a:t>
            </a:r>
            <a:r>
              <a:rPr lang="en-IE" dirty="0">
                <a:solidFill>
                  <a:srgbClr val="085156"/>
                </a:solidFill>
              </a:rPr>
              <a:t> </a:t>
            </a:r>
            <a:r>
              <a:rPr lang="en-IE" dirty="0" err="1">
                <a:solidFill>
                  <a:srgbClr val="085156"/>
                </a:solidFill>
              </a:rPr>
              <a:t>embalaža</a:t>
            </a:r>
            <a:r>
              <a:rPr lang="en-IE" dirty="0">
                <a:solidFill>
                  <a:srgbClr val="085156"/>
                </a:solidFill>
              </a:rPr>
              <a:t> </a:t>
            </a:r>
            <a:r>
              <a:rPr lang="en-IE" dirty="0" err="1">
                <a:solidFill>
                  <a:srgbClr val="085156"/>
                </a:solidFill>
              </a:rPr>
              <a:t>razlog</a:t>
            </a:r>
            <a:r>
              <a:rPr lang="en-IE" dirty="0">
                <a:solidFill>
                  <a:srgbClr val="085156"/>
                </a:solidFill>
              </a:rPr>
              <a:t>, da ne </a:t>
            </a:r>
            <a:r>
              <a:rPr lang="en-IE" dirty="0" err="1">
                <a:solidFill>
                  <a:srgbClr val="085156"/>
                </a:solidFill>
              </a:rPr>
              <a:t>kupijo</a:t>
            </a:r>
            <a:r>
              <a:rPr lang="en-IE" dirty="0">
                <a:solidFill>
                  <a:srgbClr val="085156"/>
                </a:solidFill>
              </a:rPr>
              <a:t> </a:t>
            </a:r>
            <a:r>
              <a:rPr lang="en-IE" dirty="0" err="1">
                <a:solidFill>
                  <a:srgbClr val="085156"/>
                </a:solidFill>
              </a:rPr>
              <a:t>izdelka</a:t>
            </a:r>
            <a:r>
              <a:rPr lang="en-IE" dirty="0">
                <a:solidFill>
                  <a:srgbClr val="085156"/>
                </a:solidFill>
              </a:rPr>
              <a:t>.  </a:t>
            </a:r>
          </a:p>
          <a:p>
            <a:r>
              <a:rPr lang="en-IE" sz="1200" dirty="0">
                <a:solidFill>
                  <a:srgbClr val="085156"/>
                </a:solidFill>
              </a:rPr>
              <a:t>(Which?, Which? unwraps packaging in supermarkets, in Which? Magazine. 2011, Which?: London, UK)</a:t>
            </a:r>
            <a:endParaRPr lang="en-IE" dirty="0">
              <a:solidFill>
                <a:srgbClr val="085156"/>
              </a:solidFill>
            </a:endParaRPr>
          </a:p>
          <a:p>
            <a:r>
              <a:rPr lang="en-IE" sz="3200" b="1" dirty="0">
                <a:solidFill>
                  <a:srgbClr val="F5C05B"/>
                </a:solidFill>
              </a:rPr>
              <a:t>Ne </a:t>
            </a:r>
            <a:r>
              <a:rPr lang="en-IE" sz="3200" b="1" dirty="0" err="1">
                <a:solidFill>
                  <a:srgbClr val="F5C05B"/>
                </a:solidFill>
              </a:rPr>
              <a:t>pozabite</a:t>
            </a:r>
            <a:r>
              <a:rPr lang="en-IE" sz="3200" b="1" dirty="0">
                <a:solidFill>
                  <a:srgbClr val="F5C05B"/>
                </a:solidFill>
              </a:rPr>
              <a:t>: </a:t>
            </a:r>
          </a:p>
          <a:p>
            <a:r>
              <a:rPr lang="en-IE" sz="3200" b="1" dirty="0" err="1">
                <a:solidFill>
                  <a:srgbClr val="F5C05B"/>
                </a:solidFill>
              </a:rPr>
              <a:t>Okolju</a:t>
            </a:r>
            <a:r>
              <a:rPr lang="en-IE" sz="3200" b="1" dirty="0">
                <a:solidFill>
                  <a:srgbClr val="F5C05B"/>
                </a:solidFill>
              </a:rPr>
              <a:t> </a:t>
            </a:r>
            <a:r>
              <a:rPr lang="en-IE" sz="3200" b="1" dirty="0" err="1">
                <a:solidFill>
                  <a:srgbClr val="F5C05B"/>
                </a:solidFill>
              </a:rPr>
              <a:t>najbolj</a:t>
            </a:r>
            <a:r>
              <a:rPr lang="en-IE" sz="3200" b="1" dirty="0">
                <a:solidFill>
                  <a:srgbClr val="F5C05B"/>
                </a:solidFill>
              </a:rPr>
              <a:t> </a:t>
            </a:r>
            <a:r>
              <a:rPr lang="en-IE" sz="3200" b="1" dirty="0" err="1">
                <a:solidFill>
                  <a:srgbClr val="F5C05B"/>
                </a:solidFill>
              </a:rPr>
              <a:t>prijazna</a:t>
            </a:r>
            <a:r>
              <a:rPr lang="en-IE" sz="3200" b="1" dirty="0">
                <a:solidFill>
                  <a:srgbClr val="F5C05B"/>
                </a:solidFill>
              </a:rPr>
              <a:t> </a:t>
            </a:r>
            <a:r>
              <a:rPr lang="en-IE" sz="3200" b="1" dirty="0" err="1">
                <a:solidFill>
                  <a:srgbClr val="F5C05B"/>
                </a:solidFill>
              </a:rPr>
              <a:t>embalaža</a:t>
            </a:r>
            <a:r>
              <a:rPr lang="en-IE" sz="3200" b="1" dirty="0">
                <a:solidFill>
                  <a:srgbClr val="F5C05B"/>
                </a:solidFill>
              </a:rPr>
              <a:t> = </a:t>
            </a:r>
            <a:r>
              <a:rPr lang="en-IE" sz="3200" b="1" dirty="0" err="1">
                <a:solidFill>
                  <a:srgbClr val="F5C05B"/>
                </a:solidFill>
              </a:rPr>
              <a:t>brez</a:t>
            </a:r>
            <a:r>
              <a:rPr lang="en-IE" sz="3200" b="1" dirty="0">
                <a:solidFill>
                  <a:srgbClr val="F5C05B"/>
                </a:solidFill>
              </a:rPr>
              <a:t> </a:t>
            </a:r>
            <a:r>
              <a:rPr lang="en-IE" sz="3200" b="1" dirty="0" err="1">
                <a:solidFill>
                  <a:srgbClr val="F5C05B"/>
                </a:solidFill>
              </a:rPr>
              <a:t>embalaže</a:t>
            </a:r>
            <a:endParaRPr lang="en-IE" dirty="0"/>
          </a:p>
        </p:txBody>
      </p:sp>
    </p:spTree>
    <p:extLst>
      <p:ext uri="{BB962C8B-B14F-4D97-AF65-F5344CB8AC3E}">
        <p14:creationId xmlns:p14="http://schemas.microsoft.com/office/powerpoint/2010/main" val="14142869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77BAB1-961E-45B0-8599-1A4A7AD94CA1}"/>
              </a:ext>
            </a:extLst>
          </p:cNvPr>
          <p:cNvSpPr>
            <a:spLocks noGrp="1"/>
          </p:cNvSpPr>
          <p:nvPr>
            <p:ph type="body" sz="quarter" idx="19"/>
          </p:nvPr>
        </p:nvSpPr>
        <p:spPr>
          <a:xfrm>
            <a:off x="586551" y="2305429"/>
            <a:ext cx="11018898" cy="631600"/>
          </a:xfrm>
        </p:spPr>
        <p:txBody>
          <a:bodyPr>
            <a:normAutofit fontScale="85000" lnSpcReduction="10000"/>
          </a:bodyPr>
          <a:lstStyle/>
          <a:p>
            <a:r>
              <a:rPr lang="sl-SI" dirty="0"/>
              <a:t>Primer dobre prakse</a:t>
            </a:r>
            <a:r>
              <a:rPr lang="en-US" dirty="0"/>
              <a:t>, ki </a:t>
            </a:r>
            <a:r>
              <a:rPr lang="sl-SI" dirty="0"/>
              <a:t>kaže</a:t>
            </a:r>
            <a:r>
              <a:rPr lang="en-US" dirty="0"/>
              <a:t>, </a:t>
            </a:r>
            <a:r>
              <a:rPr lang="en-US" dirty="0" err="1"/>
              <a:t>kako</a:t>
            </a:r>
            <a:r>
              <a:rPr lang="en-US" dirty="0"/>
              <a:t> se je </a:t>
            </a:r>
            <a:r>
              <a:rPr lang="en-US" dirty="0" err="1"/>
              <a:t>mogoče</a:t>
            </a:r>
            <a:r>
              <a:rPr lang="en-US" dirty="0"/>
              <a:t> </a:t>
            </a:r>
            <a:r>
              <a:rPr lang="en-US" dirty="0" err="1"/>
              <a:t>izogniti</a:t>
            </a:r>
            <a:r>
              <a:rPr lang="en-US" dirty="0"/>
              <a:t> </a:t>
            </a:r>
            <a:r>
              <a:rPr lang="en-US" dirty="0" err="1"/>
              <a:t>pakiranju</a:t>
            </a:r>
            <a:r>
              <a:rPr lang="en-US" dirty="0"/>
              <a:t>:</a:t>
            </a:r>
            <a:endParaRPr lang="en-IE" dirty="0"/>
          </a:p>
        </p:txBody>
      </p:sp>
      <p:sp>
        <p:nvSpPr>
          <p:cNvPr id="3" name="Text Placeholder 2">
            <a:extLst>
              <a:ext uri="{FF2B5EF4-FFF2-40B4-BE49-F238E27FC236}">
                <a16:creationId xmlns:a16="http://schemas.microsoft.com/office/drawing/2014/main" id="{5F3928A8-E431-49BA-B8DD-74CEFD3FA2FB}"/>
              </a:ext>
            </a:extLst>
          </p:cNvPr>
          <p:cNvSpPr>
            <a:spLocks noGrp="1"/>
          </p:cNvSpPr>
          <p:nvPr>
            <p:ph type="body" sz="quarter" idx="20"/>
          </p:nvPr>
        </p:nvSpPr>
        <p:spPr>
          <a:xfrm>
            <a:off x="586551" y="2897470"/>
            <a:ext cx="10968810" cy="2370221"/>
          </a:xfrm>
        </p:spPr>
        <p:txBody>
          <a:bodyPr/>
          <a:lstStyle/>
          <a:p>
            <a:pPr algn="just">
              <a:lnSpc>
                <a:spcPct val="107000"/>
              </a:lnSpc>
            </a:pP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Ti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prodajni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avtomati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v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baskovski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regiji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v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Španiji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potrošnikom</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ponujajo</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nov</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način</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nakupa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svežega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mleka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in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mlečnih</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izdelkov</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sl-SI" dirty="0">
                <a:solidFill>
                  <a:srgbClr val="406F70"/>
                </a:solidFill>
                <a:latin typeface="Calibri" panose="020F0502020204030204" pitchFamily="34" charset="0"/>
                <a:ea typeface="Calibri" panose="020F0502020204030204" pitchFamily="34" charset="0"/>
                <a:cs typeface="Times New Roman" panose="02020603050405020304" pitchFamily="18" charset="0"/>
              </a:rPr>
              <a:t>A</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vtomati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omogočajo</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da </a:t>
            </a:r>
            <a:r>
              <a:rPr lang="sl-SI"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potrošnik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izbere</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sl-SI"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izdelek</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in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količino</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ki jo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želi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sl-SI"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pri tem pa uporabi svojo trajno embalažo. </a:t>
            </a:r>
          </a:p>
          <a:p>
            <a:pPr algn="just">
              <a:lnSpc>
                <a:spcPct val="107000"/>
              </a:lnSpc>
            </a:pPr>
            <a:r>
              <a:rPr lang="sl-SI"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Kra</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tka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dobavna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veriga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in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neposredna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prodaja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zmanjšujeta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stroške</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in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pomenita</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da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bodo</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lokalni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kmetje</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postali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bolj</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err="1">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trajnostni</a:t>
            </a:r>
            <a:r>
              <a:rPr lang="en-US"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rPr>
              <a:t>. </a:t>
            </a:r>
            <a:endParaRPr lang="sl-SI" dirty="0">
              <a:solidFill>
                <a:srgbClr val="406F7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sl-SI" sz="1800" dirty="0">
              <a:solidFill>
                <a:srgbClr val="406F7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t>
            </a:r>
            <a:r>
              <a:rPr lang="sl-SI" sz="1800" b="1" dirty="0">
                <a:solidFill>
                  <a:srgbClr val="085156"/>
                </a:solidFill>
                <a:effectLst/>
                <a:highlight>
                  <a:srgbClr val="F5C05B"/>
                </a:highlight>
                <a:latin typeface="Calibri" panose="020F0502020204030204" pitchFamily="34" charset="0"/>
                <a:ea typeface="Calibri" panose="020F0502020204030204" pitchFamily="34" charset="0"/>
                <a:cs typeface="Times New Roman" panose="02020603050405020304" pitchFamily="18" charset="0"/>
              </a:rPr>
              <a:t>OBIŠČI</a:t>
            </a:r>
            <a:r>
              <a:rPr lang="en-US" sz="1800" b="1"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hlinkClick r:id="rId2"/>
              </a:rPr>
              <a:t>https://www.foodinnovation.how/wp-content/uploads/2021/08/83-Organic-Dairy-Vending-Machines.pdf</a:t>
            </a:r>
            <a:endParaRPr lang="en-US" sz="1800" dirty="0">
              <a:solidFill>
                <a:srgbClr val="085156"/>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en-IE" sz="18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pic>
        <p:nvPicPr>
          <p:cNvPr id="5" name="Picture 4" descr="Diagram&#10;&#10;Description automatically generated">
            <a:extLst>
              <a:ext uri="{FF2B5EF4-FFF2-40B4-BE49-F238E27FC236}">
                <a16:creationId xmlns:a16="http://schemas.microsoft.com/office/drawing/2014/main" id="{D05369F7-7222-4B16-85A6-4F4802E2C5DF}"/>
              </a:ext>
            </a:extLst>
          </p:cNvPr>
          <p:cNvPicPr>
            <a:picLocks noChangeAspect="1"/>
          </p:cNvPicPr>
          <p:nvPr/>
        </p:nvPicPr>
        <p:blipFill>
          <a:blip r:embed="rId3"/>
          <a:stretch>
            <a:fillRect/>
          </a:stretch>
        </p:blipFill>
        <p:spPr>
          <a:xfrm>
            <a:off x="202619" y="185013"/>
            <a:ext cx="6709024" cy="2128044"/>
          </a:xfrm>
          <a:prstGeom prst="rect">
            <a:avLst/>
          </a:prstGeom>
        </p:spPr>
      </p:pic>
      <p:sp>
        <p:nvSpPr>
          <p:cNvPr id="7" name="TextBox 5">
            <a:extLst>
              <a:ext uri="{FF2B5EF4-FFF2-40B4-BE49-F238E27FC236}">
                <a16:creationId xmlns:a16="http://schemas.microsoft.com/office/drawing/2014/main" id="{A036D3EF-D677-474F-99DD-B3E51EB20905}"/>
              </a:ext>
            </a:extLst>
          </p:cNvPr>
          <p:cNvSpPr txBox="1"/>
          <p:nvPr/>
        </p:nvSpPr>
        <p:spPr>
          <a:xfrm>
            <a:off x="7711882" y="626348"/>
            <a:ext cx="3093327" cy="400110"/>
          </a:xfrm>
          <a:prstGeom prst="rect">
            <a:avLst/>
          </a:prstGeom>
          <a:solidFill>
            <a:srgbClr val="F5C05B"/>
          </a:solidFill>
        </p:spPr>
        <p:txBody>
          <a:bodyPr wrap="square" rtlCol="0">
            <a:spAutoFit/>
          </a:bodyPr>
          <a:lstStyle/>
          <a:p>
            <a:r>
              <a:rPr lang="sl-SI" sz="2000" b="1" dirty="0">
                <a:solidFill>
                  <a:schemeClr val="bg1"/>
                </a:solidFill>
              </a:rPr>
              <a:t>PRIMER DOBRE PRAKSE</a:t>
            </a:r>
            <a:endParaRPr lang="en-IE" sz="2000" b="1" dirty="0">
              <a:solidFill>
                <a:schemeClr val="bg1"/>
              </a:solidFill>
            </a:endParaRPr>
          </a:p>
        </p:txBody>
      </p:sp>
    </p:spTree>
    <p:extLst>
      <p:ext uri="{BB962C8B-B14F-4D97-AF65-F5344CB8AC3E}">
        <p14:creationId xmlns:p14="http://schemas.microsoft.com/office/powerpoint/2010/main" val="16712340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3B1C4B-5854-4749-BED4-043FEFD430D1}"/>
              </a:ext>
            </a:extLst>
          </p:cNvPr>
          <p:cNvSpPr>
            <a:spLocks noGrp="1"/>
          </p:cNvSpPr>
          <p:nvPr>
            <p:ph type="body" sz="quarter" idx="19"/>
          </p:nvPr>
        </p:nvSpPr>
        <p:spPr/>
        <p:txBody>
          <a:bodyPr/>
          <a:lstStyle/>
          <a:p>
            <a:r>
              <a:rPr lang="sl-SI" b="1" dirty="0"/>
              <a:t>Pot naprej …</a:t>
            </a:r>
            <a:r>
              <a:rPr lang="en-IE" dirty="0"/>
              <a:t>	</a:t>
            </a:r>
          </a:p>
        </p:txBody>
      </p:sp>
      <p:sp>
        <p:nvSpPr>
          <p:cNvPr id="3" name="Text Placeholder 2">
            <a:extLst>
              <a:ext uri="{FF2B5EF4-FFF2-40B4-BE49-F238E27FC236}">
                <a16:creationId xmlns:a16="http://schemas.microsoft.com/office/drawing/2014/main" id="{9A0C9952-EB1D-4099-BC9D-3EF4807A5CF0}"/>
              </a:ext>
            </a:extLst>
          </p:cNvPr>
          <p:cNvSpPr>
            <a:spLocks noGrp="1"/>
          </p:cNvSpPr>
          <p:nvPr>
            <p:ph type="body" sz="quarter" idx="20"/>
          </p:nvPr>
        </p:nvSpPr>
        <p:spPr/>
        <p:txBody>
          <a:bodyPr/>
          <a:lstStyle/>
          <a:p>
            <a:r>
              <a:rPr lang="en-IE" b="1" dirty="0" err="1">
                <a:solidFill>
                  <a:srgbClr val="406F70"/>
                </a:solidFill>
              </a:rPr>
              <a:t>Analiza</a:t>
            </a:r>
            <a:r>
              <a:rPr lang="en-IE" b="1" dirty="0">
                <a:solidFill>
                  <a:srgbClr val="406F70"/>
                </a:solidFill>
              </a:rPr>
              <a:t> </a:t>
            </a:r>
            <a:r>
              <a:rPr lang="en-IE" b="1" dirty="0" err="1">
                <a:solidFill>
                  <a:srgbClr val="406F70"/>
                </a:solidFill>
              </a:rPr>
              <a:t>stroškov</a:t>
            </a:r>
            <a:r>
              <a:rPr lang="en-IE" b="1" dirty="0">
                <a:solidFill>
                  <a:srgbClr val="406F70"/>
                </a:solidFill>
              </a:rPr>
              <a:t> in </a:t>
            </a:r>
            <a:r>
              <a:rPr lang="en-IE" b="1" dirty="0" err="1">
                <a:solidFill>
                  <a:srgbClr val="406F70"/>
                </a:solidFill>
              </a:rPr>
              <a:t>koristi</a:t>
            </a:r>
            <a:r>
              <a:rPr lang="en-IE" b="1" dirty="0">
                <a:solidFill>
                  <a:srgbClr val="406F70"/>
                </a:solidFill>
              </a:rPr>
              <a:t>:</a:t>
            </a:r>
          </a:p>
          <a:p>
            <a:r>
              <a:rPr lang="en-IE" dirty="0" err="1"/>
              <a:t>Razmislite</a:t>
            </a:r>
            <a:r>
              <a:rPr lang="en-IE" dirty="0"/>
              <a:t> o </a:t>
            </a:r>
            <a:r>
              <a:rPr lang="en-IE" dirty="0" err="1"/>
              <a:t>svoji</a:t>
            </a:r>
            <a:r>
              <a:rPr lang="en-IE" dirty="0"/>
              <a:t> </a:t>
            </a:r>
            <a:r>
              <a:rPr lang="en-IE" dirty="0" err="1"/>
              <a:t>storitvi</a:t>
            </a:r>
            <a:r>
              <a:rPr lang="en-IE" dirty="0"/>
              <a:t> in </a:t>
            </a:r>
            <a:r>
              <a:rPr lang="en-IE" dirty="0" err="1"/>
              <a:t>ponudbi</a:t>
            </a:r>
            <a:r>
              <a:rPr lang="en-IE" dirty="0"/>
              <a:t> - </a:t>
            </a:r>
            <a:r>
              <a:rPr lang="en-IE" dirty="0" err="1"/>
              <a:t>kako</a:t>
            </a:r>
            <a:r>
              <a:rPr lang="en-IE" dirty="0"/>
              <a:t> bi </a:t>
            </a:r>
            <a:r>
              <a:rPr lang="en-IE" dirty="0" err="1"/>
              <a:t>lahko</a:t>
            </a:r>
            <a:r>
              <a:rPr lang="en-IE" dirty="0"/>
              <a:t> s </a:t>
            </a:r>
            <a:r>
              <a:rPr lang="en-IE" dirty="0" err="1"/>
              <a:t>storitvijo</a:t>
            </a:r>
            <a:r>
              <a:rPr lang="en-IE" dirty="0"/>
              <a:t> "</a:t>
            </a:r>
            <a:r>
              <a:rPr lang="en-IE" dirty="0" err="1"/>
              <a:t>prinesi</a:t>
            </a:r>
            <a:r>
              <a:rPr lang="en-IE" dirty="0"/>
              <a:t> </a:t>
            </a:r>
            <a:r>
              <a:rPr lang="en-IE" dirty="0" err="1"/>
              <a:t>svoje</a:t>
            </a:r>
            <a:r>
              <a:rPr lang="en-IE" dirty="0"/>
              <a:t>" </a:t>
            </a:r>
            <a:r>
              <a:rPr lang="en-IE" dirty="0" err="1"/>
              <a:t>prihranili</a:t>
            </a:r>
            <a:r>
              <a:rPr lang="en-IE" dirty="0"/>
              <a:t> </a:t>
            </a:r>
            <a:r>
              <a:rPr lang="en-IE" dirty="0" err="1"/>
              <a:t>embalažo</a:t>
            </a:r>
            <a:r>
              <a:rPr lang="en-IE" dirty="0"/>
              <a:t> in denar.</a:t>
            </a:r>
          </a:p>
          <a:p>
            <a:endParaRPr lang="en-IE" dirty="0"/>
          </a:p>
          <a:p>
            <a:r>
              <a:rPr lang="en-IE" b="1" dirty="0" err="1">
                <a:solidFill>
                  <a:srgbClr val="406F70"/>
                </a:solidFill>
              </a:rPr>
              <a:t>Upoštevanje</a:t>
            </a:r>
            <a:r>
              <a:rPr lang="en-IE" b="1" dirty="0">
                <a:solidFill>
                  <a:srgbClr val="406F70"/>
                </a:solidFill>
              </a:rPr>
              <a:t> </a:t>
            </a:r>
            <a:r>
              <a:rPr lang="en-IE" b="1" dirty="0" err="1">
                <a:solidFill>
                  <a:srgbClr val="406F70"/>
                </a:solidFill>
              </a:rPr>
              <a:t>nov</a:t>
            </a:r>
            <a:r>
              <a:rPr lang="sl-SI" b="1" dirty="0">
                <a:solidFill>
                  <a:srgbClr val="406F70"/>
                </a:solidFill>
              </a:rPr>
              <a:t>ih</a:t>
            </a:r>
            <a:r>
              <a:rPr lang="en-IE" b="1" dirty="0">
                <a:solidFill>
                  <a:srgbClr val="406F70"/>
                </a:solidFill>
              </a:rPr>
              <a:t> </a:t>
            </a:r>
            <a:r>
              <a:rPr lang="sl-SI" b="1" dirty="0">
                <a:solidFill>
                  <a:srgbClr val="406F70"/>
                </a:solidFill>
              </a:rPr>
              <a:t>predpisov</a:t>
            </a:r>
            <a:r>
              <a:rPr lang="en-IE" b="1" dirty="0">
                <a:solidFill>
                  <a:srgbClr val="406F70"/>
                </a:solidFill>
              </a:rPr>
              <a:t>:</a:t>
            </a:r>
            <a:r>
              <a:rPr lang="en-IE" dirty="0"/>
              <a:t> </a:t>
            </a:r>
            <a:r>
              <a:rPr lang="en-IE" dirty="0" err="1"/>
              <a:t>Kmalu</a:t>
            </a:r>
            <a:r>
              <a:rPr lang="en-IE" dirty="0"/>
              <a:t> </a:t>
            </a:r>
            <a:r>
              <a:rPr lang="en-IE" dirty="0" err="1"/>
              <a:t>bo</a:t>
            </a:r>
            <a:r>
              <a:rPr lang="en-IE" dirty="0"/>
              <a:t> to </a:t>
            </a:r>
            <a:r>
              <a:rPr lang="en-IE" dirty="0" err="1"/>
              <a:t>obvezno</a:t>
            </a:r>
            <a:endParaRPr lang="en-IE" dirty="0"/>
          </a:p>
          <a:p>
            <a:endParaRPr lang="sl-SI" dirty="0">
              <a:hlinkClick r:id="rId2"/>
            </a:endParaRPr>
          </a:p>
          <a:p>
            <a:r>
              <a:rPr lang="en-IE" dirty="0">
                <a:hlinkClick r:id="rId2"/>
              </a:rPr>
              <a:t>https://www.irishtimes.com/news/environment/reuse-repair-recycle-circular-economy-legislation-set-to-have-huge-impact-1.4597151</a:t>
            </a:r>
            <a:endParaRPr lang="en-IE" dirty="0"/>
          </a:p>
          <a:p>
            <a:endParaRPr lang="en-IE" dirty="0"/>
          </a:p>
          <a:p>
            <a:r>
              <a:rPr lang="en-IE" b="1" dirty="0"/>
              <a:t> </a:t>
            </a:r>
            <a:endParaRPr lang="en-IE" dirty="0"/>
          </a:p>
          <a:p>
            <a:endParaRPr lang="en-IE" dirty="0"/>
          </a:p>
        </p:txBody>
      </p:sp>
    </p:spTree>
    <p:extLst>
      <p:ext uri="{BB962C8B-B14F-4D97-AF65-F5344CB8AC3E}">
        <p14:creationId xmlns:p14="http://schemas.microsoft.com/office/powerpoint/2010/main" val="136110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AF505E-EA8F-4D8D-8877-7B34AF019222}"/>
              </a:ext>
            </a:extLst>
          </p:cNvPr>
          <p:cNvSpPr>
            <a:spLocks noGrp="1"/>
          </p:cNvSpPr>
          <p:nvPr>
            <p:ph type="body" sz="quarter" idx="14"/>
          </p:nvPr>
        </p:nvSpPr>
        <p:spPr>
          <a:xfrm>
            <a:off x="9480342" y="3756675"/>
            <a:ext cx="892039" cy="1047536"/>
          </a:xfrm>
        </p:spPr>
        <p:txBody>
          <a:bodyPr>
            <a:normAutofit fontScale="85000" lnSpcReduction="20000"/>
          </a:bodyPr>
          <a:lstStyle/>
          <a:p>
            <a:endParaRPr lang="en-US" dirty="0"/>
          </a:p>
        </p:txBody>
      </p:sp>
      <p:sp>
        <p:nvSpPr>
          <p:cNvPr id="4" name="Text Placeholder 3">
            <a:extLst>
              <a:ext uri="{FF2B5EF4-FFF2-40B4-BE49-F238E27FC236}">
                <a16:creationId xmlns:a16="http://schemas.microsoft.com/office/drawing/2014/main" id="{6D6AE159-4C8C-41F6-9118-8609BBBB46DE}"/>
              </a:ext>
            </a:extLst>
          </p:cNvPr>
          <p:cNvSpPr>
            <a:spLocks noGrp="1"/>
          </p:cNvSpPr>
          <p:nvPr>
            <p:ph type="body" sz="quarter" idx="15"/>
          </p:nvPr>
        </p:nvSpPr>
        <p:spPr>
          <a:xfrm>
            <a:off x="2123653" y="1157815"/>
            <a:ext cx="2613204" cy="1221666"/>
          </a:xfrm>
        </p:spPr>
        <p:txBody>
          <a:bodyPr>
            <a:normAutofit fontScale="92500" lnSpcReduction="10000"/>
          </a:bodyPr>
          <a:lstStyle/>
          <a:p>
            <a:endParaRPr lang="en-US" dirty="0"/>
          </a:p>
        </p:txBody>
      </p:sp>
      <p:sp>
        <p:nvSpPr>
          <p:cNvPr id="2" name="Text Placeholder 1">
            <a:extLst>
              <a:ext uri="{FF2B5EF4-FFF2-40B4-BE49-F238E27FC236}">
                <a16:creationId xmlns:a16="http://schemas.microsoft.com/office/drawing/2014/main" id="{C758C742-CDBF-4E89-A654-7FC935D3FCE9}"/>
              </a:ext>
            </a:extLst>
          </p:cNvPr>
          <p:cNvSpPr>
            <a:spLocks noGrp="1"/>
          </p:cNvSpPr>
          <p:nvPr>
            <p:ph type="body" sz="quarter" idx="13"/>
          </p:nvPr>
        </p:nvSpPr>
        <p:spPr>
          <a:xfrm>
            <a:off x="2350878" y="1632474"/>
            <a:ext cx="7901544" cy="2846046"/>
          </a:xfrm>
        </p:spPr>
        <p:txBody>
          <a:bodyPr>
            <a:noAutofit/>
          </a:bodyPr>
          <a:lstStyle/>
          <a:p>
            <a:r>
              <a:rPr lang="sl-SI" sz="2800" dirty="0">
                <a:ea typeface="+mn-lt"/>
                <a:cs typeface="+mn-lt"/>
              </a:rPr>
              <a:t>Ž</a:t>
            </a:r>
            <a:r>
              <a:rPr lang="en-IE" sz="2800" dirty="0">
                <a:ea typeface="+mn-lt"/>
                <a:cs typeface="+mn-lt"/>
              </a:rPr>
              <a:t>iv</a:t>
            </a:r>
            <a:r>
              <a:rPr lang="sl-SI" sz="2800" dirty="0" err="1">
                <a:ea typeface="+mn-lt"/>
                <a:cs typeface="+mn-lt"/>
              </a:rPr>
              <a:t>eti</a:t>
            </a:r>
            <a:r>
              <a:rPr lang="sl-SI" sz="2800" dirty="0">
                <a:ea typeface="+mn-lt"/>
                <a:cs typeface="+mn-lt"/>
              </a:rPr>
              <a:t> dobro</a:t>
            </a:r>
            <a:r>
              <a:rPr lang="en-IE" sz="2800" dirty="0">
                <a:ea typeface="+mn-lt"/>
                <a:cs typeface="+mn-lt"/>
              </a:rPr>
              <a:t> v </a:t>
            </a:r>
            <a:r>
              <a:rPr lang="en-IE" sz="2800" dirty="0" err="1">
                <a:ea typeface="+mn-lt"/>
                <a:cs typeface="+mn-lt"/>
              </a:rPr>
              <a:t>okviru</a:t>
            </a:r>
            <a:r>
              <a:rPr lang="en-IE" sz="2800" dirty="0">
                <a:ea typeface="+mn-lt"/>
                <a:cs typeface="+mn-lt"/>
              </a:rPr>
              <a:t> </a:t>
            </a:r>
            <a:r>
              <a:rPr lang="en-IE" sz="2800" dirty="0" err="1">
                <a:ea typeface="+mn-lt"/>
                <a:cs typeface="+mn-lt"/>
              </a:rPr>
              <a:t>ekoloških</a:t>
            </a:r>
            <a:r>
              <a:rPr lang="en-IE" sz="2800" dirty="0">
                <a:ea typeface="+mn-lt"/>
                <a:cs typeface="+mn-lt"/>
              </a:rPr>
              <a:t> </a:t>
            </a:r>
            <a:r>
              <a:rPr lang="en-IE" sz="2800" dirty="0" err="1">
                <a:ea typeface="+mn-lt"/>
                <a:cs typeface="+mn-lt"/>
              </a:rPr>
              <a:t>omejitev</a:t>
            </a:r>
            <a:r>
              <a:rPr lang="en-IE" sz="2800" dirty="0">
                <a:ea typeface="+mn-lt"/>
                <a:cs typeface="+mn-lt"/>
              </a:rPr>
              <a:t> </a:t>
            </a:r>
            <a:r>
              <a:rPr lang="en-IE" sz="2800" dirty="0" err="1">
                <a:ea typeface="+mn-lt"/>
                <a:cs typeface="+mn-lt"/>
              </a:rPr>
              <a:t>bo</a:t>
            </a:r>
            <a:r>
              <a:rPr lang="en-IE" sz="2800" dirty="0">
                <a:ea typeface="+mn-lt"/>
                <a:cs typeface="+mn-lt"/>
              </a:rPr>
              <a:t> </a:t>
            </a:r>
            <a:r>
              <a:rPr lang="en-IE" sz="2800" dirty="0" err="1">
                <a:ea typeface="+mn-lt"/>
                <a:cs typeface="+mn-lt"/>
              </a:rPr>
              <a:t>zahtevalo</a:t>
            </a:r>
            <a:r>
              <a:rPr lang="en-IE" sz="2800" dirty="0">
                <a:ea typeface="+mn-lt"/>
                <a:cs typeface="+mn-lt"/>
              </a:rPr>
              <a:t> </a:t>
            </a:r>
            <a:r>
              <a:rPr lang="sl-SI" sz="2800" dirty="0">
                <a:ea typeface="+mn-lt"/>
                <a:cs typeface="+mn-lt"/>
              </a:rPr>
              <a:t>korenite</a:t>
            </a:r>
            <a:r>
              <a:rPr lang="en-IE" sz="2800" dirty="0">
                <a:ea typeface="+mn-lt"/>
                <a:cs typeface="+mn-lt"/>
              </a:rPr>
              <a:t> </a:t>
            </a:r>
            <a:r>
              <a:rPr lang="en-IE" sz="2800" dirty="0" err="1">
                <a:ea typeface="+mn-lt"/>
                <a:cs typeface="+mn-lt"/>
              </a:rPr>
              <a:t>spremembe</a:t>
            </a:r>
            <a:r>
              <a:rPr lang="en-IE" sz="2800" dirty="0">
                <a:ea typeface="+mn-lt"/>
                <a:cs typeface="+mn-lt"/>
              </a:rPr>
              <a:t> v </a:t>
            </a:r>
            <a:r>
              <a:rPr lang="en-IE" sz="2800" dirty="0" err="1">
                <a:ea typeface="+mn-lt"/>
                <a:cs typeface="+mn-lt"/>
              </a:rPr>
              <a:t>družbenih</a:t>
            </a:r>
            <a:r>
              <a:rPr lang="en-IE" sz="2800" dirty="0">
                <a:ea typeface="+mn-lt"/>
                <a:cs typeface="+mn-lt"/>
              </a:rPr>
              <a:t> </a:t>
            </a:r>
            <a:r>
              <a:rPr lang="en-IE" sz="2800" dirty="0" err="1">
                <a:ea typeface="+mn-lt"/>
                <a:cs typeface="+mn-lt"/>
              </a:rPr>
              <a:t>sistemih</a:t>
            </a:r>
            <a:r>
              <a:rPr lang="en-IE" sz="2800" dirty="0">
                <a:ea typeface="+mn-lt"/>
                <a:cs typeface="+mn-lt"/>
              </a:rPr>
              <a:t> </a:t>
            </a:r>
            <a:r>
              <a:rPr lang="en-IE" sz="2800" dirty="0" err="1">
                <a:ea typeface="+mn-lt"/>
                <a:cs typeface="+mn-lt"/>
              </a:rPr>
              <a:t>proizvodnje</a:t>
            </a:r>
            <a:r>
              <a:rPr lang="en-IE" sz="2800" dirty="0">
                <a:ea typeface="+mn-lt"/>
                <a:cs typeface="+mn-lt"/>
              </a:rPr>
              <a:t> in </a:t>
            </a:r>
            <a:r>
              <a:rPr lang="en-IE" sz="2800" dirty="0" err="1">
                <a:ea typeface="+mn-lt"/>
                <a:cs typeface="+mn-lt"/>
              </a:rPr>
              <a:t>potrošnje</a:t>
            </a:r>
            <a:r>
              <a:rPr lang="en-IE" sz="2800" dirty="0">
                <a:ea typeface="+mn-lt"/>
                <a:cs typeface="+mn-lt"/>
              </a:rPr>
              <a:t>, ki so </a:t>
            </a:r>
            <a:r>
              <a:rPr lang="en-IE" sz="2800" dirty="0" err="1">
                <a:ea typeface="+mn-lt"/>
                <a:cs typeface="+mn-lt"/>
              </a:rPr>
              <a:t>glavni</a:t>
            </a:r>
            <a:r>
              <a:rPr lang="en-IE" sz="2800" dirty="0">
                <a:ea typeface="+mn-lt"/>
                <a:cs typeface="+mn-lt"/>
              </a:rPr>
              <a:t> </a:t>
            </a:r>
            <a:r>
              <a:rPr lang="en-IE" sz="2800" dirty="0" err="1">
                <a:ea typeface="+mn-lt"/>
                <a:cs typeface="+mn-lt"/>
              </a:rPr>
              <a:t>vzrok</a:t>
            </a:r>
            <a:r>
              <a:rPr lang="en-IE" sz="2800" dirty="0">
                <a:ea typeface="+mn-lt"/>
                <a:cs typeface="+mn-lt"/>
              </a:rPr>
              <a:t> </a:t>
            </a:r>
            <a:r>
              <a:rPr lang="en-IE" sz="2800" dirty="0" err="1">
                <a:ea typeface="+mn-lt"/>
                <a:cs typeface="+mn-lt"/>
              </a:rPr>
              <a:t>okoljskih</a:t>
            </a:r>
            <a:r>
              <a:rPr lang="en-IE" sz="2800" dirty="0">
                <a:ea typeface="+mn-lt"/>
                <a:cs typeface="+mn-lt"/>
              </a:rPr>
              <a:t> in </a:t>
            </a:r>
            <a:r>
              <a:rPr lang="en-IE" sz="2800" dirty="0" err="1">
                <a:ea typeface="+mn-lt"/>
                <a:cs typeface="+mn-lt"/>
              </a:rPr>
              <a:t>podnebnih</a:t>
            </a:r>
            <a:r>
              <a:rPr lang="en-IE" sz="2800" dirty="0">
                <a:ea typeface="+mn-lt"/>
                <a:cs typeface="+mn-lt"/>
              </a:rPr>
              <a:t> </a:t>
            </a:r>
            <a:r>
              <a:rPr lang="en-IE" sz="2800" dirty="0" err="1">
                <a:ea typeface="+mn-lt"/>
                <a:cs typeface="+mn-lt"/>
              </a:rPr>
              <a:t>pritiskov</a:t>
            </a:r>
            <a:r>
              <a:rPr lang="en-IE" sz="2800" dirty="0">
                <a:ea typeface="+mn-lt"/>
                <a:cs typeface="+mn-lt"/>
              </a:rPr>
              <a:t>, </a:t>
            </a:r>
            <a:r>
              <a:rPr lang="en-IE" sz="2800" dirty="0" err="1">
                <a:ea typeface="+mn-lt"/>
                <a:cs typeface="+mn-lt"/>
              </a:rPr>
              <a:t>vključno</a:t>
            </a:r>
            <a:r>
              <a:rPr lang="en-IE" sz="2800" dirty="0">
                <a:ea typeface="+mn-lt"/>
                <a:cs typeface="+mn-lt"/>
              </a:rPr>
              <a:t> s </a:t>
            </a:r>
            <a:r>
              <a:rPr lang="en-IE" sz="2800" dirty="0" err="1">
                <a:ea typeface="+mn-lt"/>
                <a:cs typeface="+mn-lt"/>
              </a:rPr>
              <a:t>prehranskim</a:t>
            </a:r>
            <a:r>
              <a:rPr lang="en-IE" sz="2800" dirty="0">
                <a:ea typeface="+mn-lt"/>
                <a:cs typeface="+mn-lt"/>
              </a:rPr>
              <a:t> </a:t>
            </a:r>
            <a:r>
              <a:rPr lang="en-IE" sz="2800" dirty="0" err="1">
                <a:ea typeface="+mn-lt"/>
                <a:cs typeface="+mn-lt"/>
              </a:rPr>
              <a:t>sistemom</a:t>
            </a:r>
            <a:r>
              <a:rPr lang="sl-SI" sz="2800" dirty="0">
                <a:ea typeface="+mn-lt"/>
                <a:cs typeface="+mn-lt"/>
              </a:rPr>
              <a:t>.</a:t>
            </a:r>
            <a:r>
              <a:rPr lang="en-IE" sz="2800" dirty="0">
                <a:ea typeface="+mn-lt"/>
                <a:cs typeface="+mn-lt"/>
              </a:rPr>
              <a:t> </a:t>
            </a:r>
            <a:r>
              <a:rPr lang="sl-SI" sz="2800" dirty="0">
                <a:ea typeface="+mn-lt"/>
                <a:cs typeface="+mn-lt"/>
              </a:rPr>
              <a:t>Te </a:t>
            </a:r>
            <a:r>
              <a:rPr lang="en-IE" sz="2800" dirty="0" err="1">
                <a:ea typeface="+mn-lt"/>
                <a:cs typeface="+mn-lt"/>
              </a:rPr>
              <a:t>spremembe</a:t>
            </a:r>
            <a:r>
              <a:rPr lang="en-IE" sz="2800" dirty="0">
                <a:ea typeface="+mn-lt"/>
                <a:cs typeface="+mn-lt"/>
              </a:rPr>
              <a:t> </a:t>
            </a:r>
            <a:r>
              <a:rPr lang="sl-SI" sz="2800" dirty="0">
                <a:ea typeface="+mn-lt"/>
                <a:cs typeface="+mn-lt"/>
              </a:rPr>
              <a:t>se bodo morale zgoditi v delovanju vodilnih</a:t>
            </a:r>
            <a:r>
              <a:rPr lang="en-IE" sz="2800" dirty="0">
                <a:ea typeface="+mn-lt"/>
                <a:cs typeface="+mn-lt"/>
              </a:rPr>
              <a:t> </a:t>
            </a:r>
            <a:r>
              <a:rPr lang="en-IE" sz="2800" dirty="0" err="1">
                <a:ea typeface="+mn-lt"/>
                <a:cs typeface="+mn-lt"/>
              </a:rPr>
              <a:t>institucij</a:t>
            </a:r>
            <a:r>
              <a:rPr lang="en-IE" sz="2800" dirty="0">
                <a:ea typeface="+mn-lt"/>
                <a:cs typeface="+mn-lt"/>
              </a:rPr>
              <a:t>, </a:t>
            </a:r>
            <a:r>
              <a:rPr lang="en-IE" sz="2800" dirty="0" err="1">
                <a:ea typeface="+mn-lt"/>
                <a:cs typeface="+mn-lt"/>
              </a:rPr>
              <a:t>praks</a:t>
            </a:r>
            <a:r>
              <a:rPr lang="en-IE" sz="2800" dirty="0">
                <a:ea typeface="+mn-lt"/>
                <a:cs typeface="+mn-lt"/>
              </a:rPr>
              <a:t>, </a:t>
            </a:r>
            <a:r>
              <a:rPr lang="en-IE" sz="2800" dirty="0" err="1">
                <a:ea typeface="+mn-lt"/>
                <a:cs typeface="+mn-lt"/>
              </a:rPr>
              <a:t>tehnologij</a:t>
            </a:r>
            <a:r>
              <a:rPr lang="en-IE" sz="2800" dirty="0">
                <a:ea typeface="+mn-lt"/>
                <a:cs typeface="+mn-lt"/>
              </a:rPr>
              <a:t>, </a:t>
            </a:r>
            <a:r>
              <a:rPr lang="en-IE" sz="2800" dirty="0" err="1">
                <a:ea typeface="+mn-lt"/>
                <a:cs typeface="+mn-lt"/>
              </a:rPr>
              <a:t>politik</a:t>
            </a:r>
            <a:r>
              <a:rPr lang="en-IE" sz="2800" dirty="0">
                <a:ea typeface="+mn-lt"/>
                <a:cs typeface="+mn-lt"/>
              </a:rPr>
              <a:t>, </a:t>
            </a:r>
            <a:r>
              <a:rPr lang="en-IE" sz="2800" dirty="0" err="1">
                <a:ea typeface="+mn-lt"/>
                <a:cs typeface="+mn-lt"/>
              </a:rPr>
              <a:t>življenjskih</a:t>
            </a:r>
            <a:r>
              <a:rPr lang="en-IE" sz="2800" dirty="0">
                <a:ea typeface="+mn-lt"/>
                <a:cs typeface="+mn-lt"/>
              </a:rPr>
              <a:t> </a:t>
            </a:r>
            <a:r>
              <a:rPr lang="en-IE" sz="2800" dirty="0" err="1">
                <a:ea typeface="+mn-lt"/>
                <a:cs typeface="+mn-lt"/>
              </a:rPr>
              <a:t>slogov</a:t>
            </a:r>
            <a:r>
              <a:rPr lang="en-IE" sz="2800" dirty="0">
                <a:ea typeface="+mn-lt"/>
                <a:cs typeface="+mn-lt"/>
              </a:rPr>
              <a:t> in </a:t>
            </a:r>
            <a:r>
              <a:rPr lang="en-IE" sz="2800" dirty="0" err="1">
                <a:ea typeface="+mn-lt"/>
                <a:cs typeface="+mn-lt"/>
              </a:rPr>
              <a:t>razmišljanja</a:t>
            </a:r>
            <a:r>
              <a:rPr lang="en-IE" sz="2800" dirty="0">
                <a:ea typeface="+mn-lt"/>
                <a:cs typeface="+mn-lt"/>
              </a:rPr>
              <a:t>.</a:t>
            </a:r>
            <a:endParaRPr lang="en-US" sz="3200" dirty="0">
              <a:ea typeface="+mn-lt"/>
              <a:cs typeface="+mn-lt"/>
            </a:endParaRPr>
          </a:p>
        </p:txBody>
      </p:sp>
      <p:sp>
        <p:nvSpPr>
          <p:cNvPr id="5" name="TextBox 4">
            <a:extLst>
              <a:ext uri="{FF2B5EF4-FFF2-40B4-BE49-F238E27FC236}">
                <a16:creationId xmlns:a16="http://schemas.microsoft.com/office/drawing/2014/main" id="{5D51A8D1-D6DC-4D89-A797-F71C59BEF05A}"/>
              </a:ext>
            </a:extLst>
          </p:cNvPr>
          <p:cNvSpPr txBox="1"/>
          <p:nvPr/>
        </p:nvSpPr>
        <p:spPr>
          <a:xfrm>
            <a:off x="8739717" y="4900383"/>
            <a:ext cx="345228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CFBF7"/>
                </a:solidFill>
              </a:rPr>
              <a:t>Dr. Cathy Maguire </a:t>
            </a:r>
            <a:endParaRPr lang="en-US" sz="2800" dirty="0">
              <a:solidFill>
                <a:srgbClr val="FCFBF7"/>
              </a:solidFill>
              <a:cs typeface="Calibri"/>
            </a:endParaRPr>
          </a:p>
        </p:txBody>
      </p:sp>
      <p:sp>
        <p:nvSpPr>
          <p:cNvPr id="7" name="TextBox 6">
            <a:extLst>
              <a:ext uri="{FF2B5EF4-FFF2-40B4-BE49-F238E27FC236}">
                <a16:creationId xmlns:a16="http://schemas.microsoft.com/office/drawing/2014/main" id="{C0F26AF8-9F8C-4199-A3DB-6A16BB7326CF}"/>
              </a:ext>
            </a:extLst>
          </p:cNvPr>
          <p:cNvSpPr txBox="1"/>
          <p:nvPr/>
        </p:nvSpPr>
        <p:spPr>
          <a:xfrm>
            <a:off x="1479376" y="6102358"/>
            <a:ext cx="6096000" cy="800219"/>
          </a:xfrm>
          <a:prstGeom prst="rect">
            <a:avLst/>
          </a:prstGeom>
          <a:noFill/>
        </p:spPr>
        <p:txBody>
          <a:bodyPr wrap="square">
            <a:spAutoFit/>
          </a:bodyPr>
          <a:lstStyle/>
          <a:p>
            <a:r>
              <a:rPr lang="en-US" sz="1400" dirty="0">
                <a:hlinkClick r:id="rId3"/>
              </a:rPr>
              <a:t>https://ec.europa.eu/info/sites/default/files/conferences/food2030_2017/4.1.2_food_in_a_green_light-cathy_maguire_eea_0.pdf</a:t>
            </a:r>
            <a:endParaRPr lang="en-US" sz="1400" dirty="0"/>
          </a:p>
          <a:p>
            <a:endParaRPr lang="en-US" dirty="0"/>
          </a:p>
        </p:txBody>
      </p:sp>
      <p:sp>
        <p:nvSpPr>
          <p:cNvPr id="8" name="TextBox 7">
            <a:extLst>
              <a:ext uri="{FF2B5EF4-FFF2-40B4-BE49-F238E27FC236}">
                <a16:creationId xmlns:a16="http://schemas.microsoft.com/office/drawing/2014/main" id="{5649BE1D-248A-4F02-821D-5825C6783B82}"/>
              </a:ext>
            </a:extLst>
          </p:cNvPr>
          <p:cNvSpPr txBox="1"/>
          <p:nvPr/>
        </p:nvSpPr>
        <p:spPr>
          <a:xfrm>
            <a:off x="140433" y="6102358"/>
            <a:ext cx="1338943" cy="461665"/>
          </a:xfrm>
          <a:prstGeom prst="rect">
            <a:avLst/>
          </a:prstGeom>
          <a:noFill/>
        </p:spPr>
        <p:txBody>
          <a:bodyPr wrap="square" rtlCol="0">
            <a:spAutoFit/>
          </a:bodyPr>
          <a:lstStyle/>
          <a:p>
            <a:r>
              <a:rPr lang="sl-SI" sz="2400" b="1" dirty="0">
                <a:solidFill>
                  <a:srgbClr val="085156"/>
                </a:solidFill>
                <a:highlight>
                  <a:srgbClr val="F5C05B"/>
                </a:highlight>
              </a:rPr>
              <a:t>PREBERI</a:t>
            </a:r>
            <a:endParaRPr lang="en-IE" sz="2400" b="1" dirty="0">
              <a:solidFill>
                <a:srgbClr val="085156"/>
              </a:solidFill>
              <a:highlight>
                <a:srgbClr val="F5C05B"/>
              </a:highlight>
            </a:endParaRPr>
          </a:p>
        </p:txBody>
      </p:sp>
    </p:spTree>
    <p:extLst>
      <p:ext uri="{BB962C8B-B14F-4D97-AF65-F5344CB8AC3E}">
        <p14:creationId xmlns:p14="http://schemas.microsoft.com/office/powerpoint/2010/main" val="538588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A58375-C8BB-4AE5-9002-63197A7F226E}"/>
              </a:ext>
            </a:extLst>
          </p:cNvPr>
          <p:cNvSpPr>
            <a:spLocks noGrp="1"/>
          </p:cNvSpPr>
          <p:nvPr>
            <p:ph type="body" sz="quarter" idx="19"/>
          </p:nvPr>
        </p:nvSpPr>
        <p:spPr>
          <a:xfrm>
            <a:off x="326939" y="293435"/>
            <a:ext cx="8857251" cy="1160989"/>
          </a:xfrm>
        </p:spPr>
        <p:txBody>
          <a:bodyPr/>
          <a:lstStyle/>
          <a:p>
            <a:r>
              <a:rPr lang="en-IE" b="1" dirty="0" err="1">
                <a:solidFill>
                  <a:srgbClr val="406F70"/>
                </a:solidFill>
              </a:rPr>
              <a:t>Analiza</a:t>
            </a:r>
            <a:r>
              <a:rPr lang="en-IE" b="1" dirty="0">
                <a:solidFill>
                  <a:srgbClr val="406F70"/>
                </a:solidFill>
              </a:rPr>
              <a:t> </a:t>
            </a:r>
            <a:r>
              <a:rPr lang="en-IE" b="1" dirty="0" err="1">
                <a:solidFill>
                  <a:srgbClr val="406F70"/>
                </a:solidFill>
              </a:rPr>
              <a:t>stroškov</a:t>
            </a:r>
            <a:r>
              <a:rPr lang="en-IE" b="1" dirty="0">
                <a:solidFill>
                  <a:srgbClr val="406F70"/>
                </a:solidFill>
              </a:rPr>
              <a:t> in </a:t>
            </a:r>
            <a:r>
              <a:rPr lang="en-IE" b="1" dirty="0" err="1">
                <a:solidFill>
                  <a:srgbClr val="406F70"/>
                </a:solidFill>
              </a:rPr>
              <a:t>koristi</a:t>
            </a:r>
            <a:r>
              <a:rPr lang="sl-SI" b="1" dirty="0">
                <a:solidFill>
                  <a:srgbClr val="406F70"/>
                </a:solidFill>
              </a:rPr>
              <a:t> - primer</a:t>
            </a:r>
            <a:r>
              <a:rPr lang="en-IE" b="1" dirty="0">
                <a:solidFill>
                  <a:srgbClr val="406F70"/>
                </a:solidFill>
              </a:rPr>
              <a:t>:</a:t>
            </a:r>
          </a:p>
          <a:p>
            <a:endParaRPr lang="en-IE" dirty="0"/>
          </a:p>
        </p:txBody>
      </p:sp>
      <p:pic>
        <p:nvPicPr>
          <p:cNvPr id="3" name="Picture 2">
            <a:extLst>
              <a:ext uri="{FF2B5EF4-FFF2-40B4-BE49-F238E27FC236}">
                <a16:creationId xmlns:a16="http://schemas.microsoft.com/office/drawing/2014/main" id="{902A3F3F-CD10-4ED3-BC16-9742505A1EBE}"/>
              </a:ext>
            </a:extLst>
          </p:cNvPr>
          <p:cNvPicPr>
            <a:picLocks noChangeAspect="1"/>
          </p:cNvPicPr>
          <p:nvPr/>
        </p:nvPicPr>
        <p:blipFill>
          <a:blip r:embed="rId2"/>
          <a:stretch>
            <a:fillRect/>
          </a:stretch>
        </p:blipFill>
        <p:spPr>
          <a:xfrm>
            <a:off x="7605953" y="1813810"/>
            <a:ext cx="5651482" cy="6261135"/>
          </a:xfrm>
          <a:prstGeom prst="rect">
            <a:avLst/>
          </a:prstGeom>
        </p:spPr>
      </p:pic>
      <p:graphicFrame>
        <p:nvGraphicFramePr>
          <p:cNvPr id="7" name="Table 6">
            <a:extLst>
              <a:ext uri="{FF2B5EF4-FFF2-40B4-BE49-F238E27FC236}">
                <a16:creationId xmlns:a16="http://schemas.microsoft.com/office/drawing/2014/main" id="{CA71E74B-8287-4EAA-8C1F-F74E4D997DCE}"/>
              </a:ext>
            </a:extLst>
          </p:cNvPr>
          <p:cNvGraphicFramePr>
            <a:graphicFrameLocks noGrp="1"/>
          </p:cNvGraphicFramePr>
          <p:nvPr>
            <p:extLst>
              <p:ext uri="{D42A27DB-BD31-4B8C-83A1-F6EECF244321}">
                <p14:modId xmlns:p14="http://schemas.microsoft.com/office/powerpoint/2010/main" val="1320569816"/>
              </p:ext>
            </p:extLst>
          </p:nvPr>
        </p:nvGraphicFramePr>
        <p:xfrm>
          <a:off x="753446" y="3625936"/>
          <a:ext cx="6397631" cy="1005876"/>
        </p:xfrm>
        <a:graphic>
          <a:graphicData uri="http://schemas.openxmlformats.org/drawingml/2006/table">
            <a:tbl>
              <a:tblPr firstRow="1" firstCol="1" bandRow="1"/>
              <a:tblGrid>
                <a:gridCol w="2132307">
                  <a:extLst>
                    <a:ext uri="{9D8B030D-6E8A-4147-A177-3AD203B41FA5}">
                      <a16:colId xmlns:a16="http://schemas.microsoft.com/office/drawing/2014/main" val="2153510250"/>
                    </a:ext>
                  </a:extLst>
                </a:gridCol>
                <a:gridCol w="2132307">
                  <a:extLst>
                    <a:ext uri="{9D8B030D-6E8A-4147-A177-3AD203B41FA5}">
                      <a16:colId xmlns:a16="http://schemas.microsoft.com/office/drawing/2014/main" val="1632349843"/>
                    </a:ext>
                  </a:extLst>
                </a:gridCol>
                <a:gridCol w="2133017">
                  <a:extLst>
                    <a:ext uri="{9D8B030D-6E8A-4147-A177-3AD203B41FA5}">
                      <a16:colId xmlns:a16="http://schemas.microsoft.com/office/drawing/2014/main" val="2121490669"/>
                    </a:ext>
                  </a:extLst>
                </a:gridCol>
              </a:tblGrid>
              <a:tr h="576320">
                <a:tc>
                  <a:txBody>
                    <a:bodyPr/>
                    <a:lstStyle/>
                    <a:p>
                      <a:pPr algn="ctr"/>
                      <a:r>
                        <a:rPr lang="sl-SI" sz="1100" b="1" dirty="0">
                          <a:solidFill>
                            <a:srgbClr val="FFFFFF"/>
                          </a:solidFill>
                          <a:effectLst/>
                          <a:latin typeface="Source Sans 3"/>
                          <a:ea typeface="Calibri" panose="020F0502020204030204" pitchFamily="34" charset="0"/>
                          <a:cs typeface="Times New Roman" panose="02020603050405020304" pitchFamily="18" charset="0"/>
                        </a:rPr>
                        <a:t>Št. </a:t>
                      </a:r>
                      <a:r>
                        <a:rPr lang="sl-SI" sz="1100" b="1" dirty="0" err="1">
                          <a:solidFill>
                            <a:srgbClr val="FFFFFF"/>
                          </a:solidFill>
                          <a:effectLst/>
                          <a:latin typeface="Source Sans 3"/>
                          <a:ea typeface="Calibri" panose="020F0502020204030204" pitchFamily="34" charset="0"/>
                          <a:cs typeface="Times New Roman" panose="02020603050405020304" pitchFamily="18" charset="0"/>
                        </a:rPr>
                        <a:t>prinešenih</a:t>
                      </a:r>
                      <a:r>
                        <a:rPr lang="sl-SI" sz="1100" b="1" dirty="0">
                          <a:solidFill>
                            <a:srgbClr val="FFFFFF"/>
                          </a:solidFill>
                          <a:effectLst/>
                          <a:latin typeface="Source Sans 3"/>
                          <a:ea typeface="Calibri" panose="020F0502020204030204" pitchFamily="34" charset="0"/>
                          <a:cs typeface="Times New Roman" panose="02020603050405020304" pitchFamily="18" charset="0"/>
                        </a:rPr>
                        <a:t> skodelic na uro</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sl-SI" sz="1100" b="1" dirty="0">
                          <a:solidFill>
                            <a:srgbClr val="FFFFFF"/>
                          </a:solidFill>
                          <a:effectLst/>
                          <a:latin typeface="Source Sans 3"/>
                          <a:ea typeface="Calibri" panose="020F0502020204030204" pitchFamily="34" charset="0"/>
                          <a:cs typeface="Times New Roman" panose="02020603050405020304" pitchFamily="18" charset="0"/>
                        </a:rPr>
                        <a:t>Dnevni prihranek</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sl-SI" sz="1100" b="1" dirty="0">
                          <a:solidFill>
                            <a:srgbClr val="FFFFFF"/>
                          </a:solidFill>
                          <a:effectLst/>
                          <a:latin typeface="Source Sans 3"/>
                          <a:ea typeface="Calibri" panose="020F0502020204030204" pitchFamily="34" charset="0"/>
                          <a:cs typeface="Times New Roman" panose="02020603050405020304" pitchFamily="18" charset="0"/>
                        </a:rPr>
                        <a:t>Letni prihranek</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2444A"/>
                    </a:solidFill>
                  </a:tcPr>
                </a:tc>
                <a:extLst>
                  <a:ext uri="{0D108BD9-81ED-4DB2-BD59-A6C34878D82A}">
                    <a16:rowId xmlns:a16="http://schemas.microsoft.com/office/drawing/2014/main" val="3646630217"/>
                  </a:ext>
                </a:extLst>
              </a:tr>
              <a:tr h="214778">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3</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$1.80</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$657</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extLst>
                  <a:ext uri="{0D108BD9-81ED-4DB2-BD59-A6C34878D82A}">
                    <a16:rowId xmlns:a16="http://schemas.microsoft.com/office/drawing/2014/main" val="2736149151"/>
                  </a:ext>
                </a:extLst>
              </a:tr>
              <a:tr h="214778">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10</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$6.00</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$2,190</a:t>
                      </a:r>
                      <a:endParaRPr lang="en-I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67A5A5"/>
                    </a:solidFill>
                  </a:tcPr>
                </a:tc>
                <a:extLst>
                  <a:ext uri="{0D108BD9-81ED-4DB2-BD59-A6C34878D82A}">
                    <a16:rowId xmlns:a16="http://schemas.microsoft.com/office/drawing/2014/main" val="1336182357"/>
                  </a:ext>
                </a:extLst>
              </a:tr>
            </a:tbl>
          </a:graphicData>
        </a:graphic>
      </p:graphicFrame>
      <p:graphicFrame>
        <p:nvGraphicFramePr>
          <p:cNvPr id="8" name="Table 7">
            <a:extLst>
              <a:ext uri="{FF2B5EF4-FFF2-40B4-BE49-F238E27FC236}">
                <a16:creationId xmlns:a16="http://schemas.microsoft.com/office/drawing/2014/main" id="{5BF46C32-3FF2-4F93-9B01-C5F41A15E89A}"/>
              </a:ext>
            </a:extLst>
          </p:cNvPr>
          <p:cNvGraphicFramePr>
            <a:graphicFrameLocks noGrp="1"/>
          </p:cNvGraphicFramePr>
          <p:nvPr>
            <p:extLst>
              <p:ext uri="{D42A27DB-BD31-4B8C-83A1-F6EECF244321}">
                <p14:modId xmlns:p14="http://schemas.microsoft.com/office/powerpoint/2010/main" val="3090143246"/>
              </p:ext>
            </p:extLst>
          </p:nvPr>
        </p:nvGraphicFramePr>
        <p:xfrm>
          <a:off x="753446" y="4854558"/>
          <a:ext cx="6397631" cy="1217995"/>
        </p:xfrm>
        <a:graphic>
          <a:graphicData uri="http://schemas.openxmlformats.org/drawingml/2006/table">
            <a:tbl>
              <a:tblPr firstRow="1" firstCol="1" bandRow="1"/>
              <a:tblGrid>
                <a:gridCol w="2132307">
                  <a:extLst>
                    <a:ext uri="{9D8B030D-6E8A-4147-A177-3AD203B41FA5}">
                      <a16:colId xmlns:a16="http://schemas.microsoft.com/office/drawing/2014/main" val="2303537368"/>
                    </a:ext>
                  </a:extLst>
                </a:gridCol>
                <a:gridCol w="2132307">
                  <a:extLst>
                    <a:ext uri="{9D8B030D-6E8A-4147-A177-3AD203B41FA5}">
                      <a16:colId xmlns:a16="http://schemas.microsoft.com/office/drawing/2014/main" val="929130229"/>
                    </a:ext>
                  </a:extLst>
                </a:gridCol>
                <a:gridCol w="2133017">
                  <a:extLst>
                    <a:ext uri="{9D8B030D-6E8A-4147-A177-3AD203B41FA5}">
                      <a16:colId xmlns:a16="http://schemas.microsoft.com/office/drawing/2014/main" val="792053053"/>
                    </a:ext>
                  </a:extLst>
                </a:gridCol>
              </a:tblGrid>
              <a:tr h="697855">
                <a:tc>
                  <a:txBody>
                    <a:bodyPr/>
                    <a:lstStyle/>
                    <a:p>
                      <a:pPr algn="ctr"/>
                      <a:r>
                        <a:rPr lang="sl-SI" sz="1100" b="1" dirty="0">
                          <a:solidFill>
                            <a:srgbClr val="FFFFFF"/>
                          </a:solidFill>
                          <a:effectLst/>
                          <a:latin typeface="Source Sans 3"/>
                          <a:ea typeface="Calibri" panose="020F0502020204030204" pitchFamily="34" charset="0"/>
                          <a:cs typeface="Times New Roman" panose="02020603050405020304" pitchFamily="18" charset="0"/>
                        </a:rPr>
                        <a:t>Št. </a:t>
                      </a:r>
                      <a:r>
                        <a:rPr lang="sl-SI" sz="1100" b="1" dirty="0" err="1">
                          <a:solidFill>
                            <a:srgbClr val="FFFFFF"/>
                          </a:solidFill>
                          <a:effectLst/>
                          <a:latin typeface="Source Sans 3"/>
                          <a:ea typeface="Calibri" panose="020F0502020204030204" pitchFamily="34" charset="0"/>
                          <a:cs typeface="Times New Roman" panose="02020603050405020304" pitchFamily="18" charset="0"/>
                        </a:rPr>
                        <a:t>prinešenih</a:t>
                      </a:r>
                      <a:r>
                        <a:rPr lang="sl-SI" sz="1100" b="1" dirty="0">
                          <a:solidFill>
                            <a:srgbClr val="FFFFFF"/>
                          </a:solidFill>
                          <a:effectLst/>
                          <a:latin typeface="Source Sans 3"/>
                          <a:ea typeface="Calibri" panose="020F0502020204030204" pitchFamily="34" charset="0"/>
                          <a:cs typeface="Times New Roman" panose="02020603050405020304" pitchFamily="18" charset="0"/>
                        </a:rPr>
                        <a:t> skodelic na uro</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sl-SI" sz="1100" b="1" dirty="0">
                          <a:solidFill>
                            <a:srgbClr val="FFFFFF"/>
                          </a:solidFill>
                          <a:effectLst/>
                          <a:latin typeface="Source Sans 3"/>
                          <a:ea typeface="Calibri" panose="020F0502020204030204" pitchFamily="34" charset="0"/>
                          <a:cs typeface="Times New Roman" panose="02020603050405020304" pitchFamily="18" charset="0"/>
                        </a:rPr>
                        <a:t>Letno znižanje izpustov </a:t>
                      </a:r>
                      <a:r>
                        <a:rPr lang="en-US" sz="1100" b="1" dirty="0">
                          <a:solidFill>
                            <a:srgbClr val="FFFFFF"/>
                          </a:solidFill>
                          <a:effectLst/>
                          <a:latin typeface="Source Sans 3"/>
                          <a:ea typeface="Calibri" panose="020F0502020204030204" pitchFamily="34" charset="0"/>
                          <a:cs typeface="Times New Roman" panose="02020603050405020304" pitchFamily="18" charset="0"/>
                        </a:rPr>
                        <a:t> CO</a:t>
                      </a:r>
                      <a:r>
                        <a:rPr lang="en-US" sz="1100" b="1" baseline="-25000" dirty="0">
                          <a:solidFill>
                            <a:srgbClr val="FFFFFF"/>
                          </a:solidFill>
                          <a:effectLst/>
                          <a:latin typeface="Source Sans 3"/>
                          <a:ea typeface="Calibri" panose="020F0502020204030204" pitchFamily="34" charset="0"/>
                          <a:cs typeface="Times New Roman" panose="02020603050405020304" pitchFamily="18" charset="0"/>
                        </a:rPr>
                        <a:t>2</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02444A"/>
                    </a:solidFill>
                  </a:tcPr>
                </a:tc>
                <a:tc>
                  <a:txBody>
                    <a:bodyPr/>
                    <a:lstStyle/>
                    <a:p>
                      <a:pPr algn="ctr"/>
                      <a:r>
                        <a:rPr lang="sl-SI" sz="1100" b="1" dirty="0">
                          <a:solidFill>
                            <a:srgbClr val="FFFFFF"/>
                          </a:solidFill>
                          <a:effectLst/>
                          <a:latin typeface="Source Sans 3"/>
                          <a:ea typeface="Calibri" panose="020F0502020204030204" pitchFamily="34" charset="0"/>
                          <a:cs typeface="Times New Roman" panose="02020603050405020304" pitchFamily="18" charset="0"/>
                        </a:rPr>
                        <a:t>Letno znižanje količine trdih odpadkov</a:t>
                      </a:r>
                      <a:r>
                        <a:rPr lang="en-US" sz="1100" b="1" dirty="0">
                          <a:solidFill>
                            <a:srgbClr val="FFFFFF"/>
                          </a:solidFill>
                          <a:effectLst/>
                          <a:latin typeface="Source Sans 3"/>
                          <a:ea typeface="Calibri" panose="020F0502020204030204" pitchFamily="34" charset="0"/>
                          <a:cs typeface="Times New Roman" panose="02020603050405020304" pitchFamily="18" charset="0"/>
                        </a:rPr>
                        <a:t>*</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2444A"/>
                    </a:solidFill>
                  </a:tcPr>
                </a:tc>
                <a:extLst>
                  <a:ext uri="{0D108BD9-81ED-4DB2-BD59-A6C34878D82A}">
                    <a16:rowId xmlns:a16="http://schemas.microsoft.com/office/drawing/2014/main" val="2590895358"/>
                  </a:ext>
                </a:extLst>
              </a:tr>
              <a:tr h="260070">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3</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339</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378</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7A5A5"/>
                    </a:solidFill>
                  </a:tcPr>
                </a:tc>
                <a:extLst>
                  <a:ext uri="{0D108BD9-81ED-4DB2-BD59-A6C34878D82A}">
                    <a16:rowId xmlns:a16="http://schemas.microsoft.com/office/drawing/2014/main" val="3218305866"/>
                  </a:ext>
                </a:extLst>
              </a:tr>
              <a:tr h="260070">
                <a:tc>
                  <a:txBody>
                    <a:bodyPr/>
                    <a:lstStyle/>
                    <a:p>
                      <a:pPr algn="ctr"/>
                      <a:r>
                        <a:rPr lang="en-US" sz="1100" b="1">
                          <a:solidFill>
                            <a:srgbClr val="FFFFFF"/>
                          </a:solidFill>
                          <a:effectLst/>
                          <a:latin typeface="Source Sans 3"/>
                          <a:ea typeface="Calibri" panose="020F0502020204030204" pitchFamily="34" charset="0"/>
                          <a:cs typeface="Times New Roman" panose="02020603050405020304" pitchFamily="18" charset="0"/>
                        </a:rPr>
                        <a:t>10</a:t>
                      </a:r>
                      <a:endParaRPr lang="en-IE"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1130</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67A5A5"/>
                    </a:solidFill>
                  </a:tcPr>
                </a:tc>
                <a:tc>
                  <a:txBody>
                    <a:bodyPr/>
                    <a:lstStyle/>
                    <a:p>
                      <a:pPr algn="ctr"/>
                      <a:r>
                        <a:rPr lang="en-US" sz="1100" b="1" dirty="0">
                          <a:solidFill>
                            <a:srgbClr val="FFFFFF"/>
                          </a:solidFill>
                          <a:effectLst/>
                          <a:latin typeface="Source Sans 3"/>
                          <a:ea typeface="Calibri" panose="020F0502020204030204" pitchFamily="34" charset="0"/>
                          <a:cs typeface="Times New Roman" panose="02020603050405020304" pitchFamily="18" charset="0"/>
                        </a:rPr>
                        <a:t>1260</a:t>
                      </a:r>
                      <a:endParaRPr lang="en-IE"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67A5A5"/>
                    </a:solidFill>
                  </a:tcPr>
                </a:tc>
                <a:extLst>
                  <a:ext uri="{0D108BD9-81ED-4DB2-BD59-A6C34878D82A}">
                    <a16:rowId xmlns:a16="http://schemas.microsoft.com/office/drawing/2014/main" val="2299507252"/>
                  </a:ext>
                </a:extLst>
              </a:tr>
            </a:tbl>
          </a:graphicData>
        </a:graphic>
      </p:graphicFrame>
      <p:sp>
        <p:nvSpPr>
          <p:cNvPr id="9" name="Rectangle 1">
            <a:extLst>
              <a:ext uri="{FF2B5EF4-FFF2-40B4-BE49-F238E27FC236}">
                <a16:creationId xmlns:a16="http://schemas.microsoft.com/office/drawing/2014/main" id="{D7A17DDD-E9AA-4D28-B683-3C046D826492}"/>
              </a:ext>
            </a:extLst>
          </p:cNvPr>
          <p:cNvSpPr>
            <a:spLocks noChangeArrowheads="1"/>
          </p:cNvSpPr>
          <p:nvPr/>
        </p:nvSpPr>
        <p:spPr bwMode="auto">
          <a:xfrm>
            <a:off x="753446" y="3213556"/>
            <a:ext cx="1384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2200" b="0"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REZULTATI</a:t>
            </a:r>
            <a:endParaRPr kumimoji="0" lang="en-IE" altLang="en-US" sz="800" b="0" i="0" u="none" strike="noStrike" cap="none" normalizeH="0" baseline="0" dirty="0">
              <a:ln>
                <a:noFill/>
              </a:ln>
              <a:solidFill>
                <a:schemeClr val="tx1"/>
              </a:solidFill>
              <a:effectLst/>
            </a:endParaRPr>
          </a:p>
        </p:txBody>
      </p:sp>
      <p:sp>
        <p:nvSpPr>
          <p:cNvPr id="10" name="TextBox 9">
            <a:extLst>
              <a:ext uri="{FF2B5EF4-FFF2-40B4-BE49-F238E27FC236}">
                <a16:creationId xmlns:a16="http://schemas.microsoft.com/office/drawing/2014/main" id="{7AEC841B-76B6-4F70-8C6A-D09BDDEAFDDD}"/>
              </a:ext>
            </a:extLst>
          </p:cNvPr>
          <p:cNvSpPr txBox="1"/>
          <p:nvPr/>
        </p:nvSpPr>
        <p:spPr>
          <a:xfrm>
            <a:off x="753446" y="1195136"/>
            <a:ext cx="7608501" cy="213904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Primer</a:t>
            </a: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 </a:t>
            </a:r>
            <a:r>
              <a:rPr kumimoji="0" lang="en-US" altLang="en-US" sz="1800" b="1" i="0" u="none" strike="noStrike" cap="none" normalizeH="0" baseline="0" dirty="0">
                <a:ln>
                  <a:noFill/>
                </a:ln>
                <a:solidFill>
                  <a:srgbClr val="02444A"/>
                </a:solidFill>
                <a:effectLst/>
                <a:latin typeface="Calibri" panose="020F0502020204030204" pitchFamily="34" charset="0"/>
                <a:ea typeface="Calibri" panose="020F0502020204030204" pitchFamily="34" charset="0"/>
                <a:cs typeface="Times New Roman" panose="02020603050405020304" pitchFamily="18" charset="0"/>
              </a:rPr>
              <a:t>“</a:t>
            </a:r>
            <a:r>
              <a:rPr kumimoji="0" lang="sl-SI"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PRINESI SVOJE</a:t>
            </a:r>
            <a:r>
              <a:rPr kumimoji="0" lang="en-US" altLang="en-US" sz="1800" b="1" i="0" u="none" strike="noStrike" cap="none" normalizeH="0" baseline="0" dirty="0">
                <a:ln>
                  <a:noFill/>
                </a:ln>
                <a:solidFill>
                  <a:srgbClr val="02444A"/>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 </a:t>
            </a:r>
            <a:r>
              <a:rPr kumimoji="0" lang="sl-SI"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analiza stroškov</a:t>
            </a:r>
            <a:endParaRPr kumimoji="0" lang="en-IE" altLang="en-US" sz="6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PREDPOSTAVKE</a:t>
            </a:r>
            <a:r>
              <a:rPr kumimoji="0" lang="en-US" altLang="en-US" sz="1800" b="1" i="0" u="none" strike="noStrike" cap="none" normalizeH="0" baseline="0" dirty="0">
                <a:ln>
                  <a:noFill/>
                </a:ln>
                <a:solidFill>
                  <a:srgbClr val="02444A"/>
                </a:solidFill>
                <a:effectLst/>
                <a:latin typeface="DIN Condensed"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ts val="1000"/>
              </a:spcBef>
              <a:spcAft>
                <a:spcPct val="0"/>
              </a:spcAft>
              <a:buClrTx/>
              <a:buSzTx/>
              <a:buFontTx/>
              <a:buNone/>
              <a:tabLst/>
            </a:pPr>
            <a:r>
              <a:rPr kumimoji="0" lang="en-US"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$0.15</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a:t>
            </a:r>
            <a:r>
              <a:rPr kumimoji="0" lang="en-US" altLang="en-US" sz="1600" b="0" i="0" u="none" strike="noStrike" cap="none" normalizeH="0" baseline="0" dirty="0" err="1">
                <a:ln>
                  <a:noFill/>
                </a:ln>
                <a:solidFill>
                  <a:srgbClr val="CC9030"/>
                </a:solidFill>
                <a:effectLst/>
                <a:latin typeface="Source Sans 3" charset="0"/>
                <a:ea typeface="Calibri" panose="020F0502020204030204" pitchFamily="34" charset="0"/>
                <a:cs typeface="Times New Roman" panose="02020603050405020304" pitchFamily="18" charset="0"/>
              </a:rPr>
              <a:t>Stroški</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a:t>
            </a:r>
            <a:r>
              <a:rPr kumimoji="0" lang="en-US" altLang="en-US" sz="1600" b="0" i="0" u="none" strike="noStrike" cap="none" normalizeH="0" baseline="0" dirty="0" err="1">
                <a:ln>
                  <a:noFill/>
                </a:ln>
                <a:solidFill>
                  <a:srgbClr val="CC9030"/>
                </a:solidFill>
                <a:effectLst/>
                <a:latin typeface="Source Sans 3" charset="0"/>
                <a:ea typeface="Calibri" panose="020F0502020204030204" pitchFamily="34" charset="0"/>
                <a:cs typeface="Times New Roman" panose="02020603050405020304" pitchFamily="18" charset="0"/>
              </a:rPr>
              <a:t>embalaže</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za </a:t>
            </a:r>
            <a:r>
              <a:rPr kumimoji="0" lang="en-US" altLang="en-US" sz="1600" b="0" i="0" u="none" strike="noStrike" cap="none" normalizeH="0" baseline="0" dirty="0" err="1">
                <a:ln>
                  <a:noFill/>
                </a:ln>
                <a:solidFill>
                  <a:srgbClr val="CC9030"/>
                </a:solidFill>
                <a:effectLst/>
                <a:latin typeface="Source Sans 3" charset="0"/>
                <a:ea typeface="Calibri" panose="020F0502020204030204" pitchFamily="34" charset="0"/>
                <a:cs typeface="Times New Roman" panose="02020603050405020304" pitchFamily="18" charset="0"/>
              </a:rPr>
              <a:t>enkratno</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a:t>
            </a:r>
            <a:r>
              <a:rPr kumimoji="0" lang="en-US" altLang="en-US" sz="1600" b="0" i="0" u="none" strike="noStrike" cap="none" normalizeH="0" baseline="0" dirty="0" err="1">
                <a:ln>
                  <a:noFill/>
                </a:ln>
                <a:solidFill>
                  <a:srgbClr val="CC9030"/>
                </a:solidFill>
                <a:effectLst/>
                <a:latin typeface="Source Sans 3" charset="0"/>
                <a:ea typeface="Calibri" panose="020F0502020204030204" pitchFamily="34" charset="0"/>
                <a:cs typeface="Times New Roman" panose="02020603050405020304" pitchFamily="18" charset="0"/>
              </a:rPr>
              <a:t>uporabo</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a:t>
            </a:r>
            <a:r>
              <a:rPr kumimoji="0" lang="en-US" altLang="en-US" sz="1600" b="0" i="0" u="none" strike="noStrike" cap="none" normalizeH="0" baseline="0" dirty="0" err="1">
                <a:ln>
                  <a:noFill/>
                </a:ln>
                <a:solidFill>
                  <a:srgbClr val="CC9030"/>
                </a:solidFill>
                <a:effectLst/>
                <a:latin typeface="Source Sans 3" charset="0"/>
                <a:ea typeface="Calibri" panose="020F0502020204030204" pitchFamily="34" charset="0"/>
                <a:cs typeface="Times New Roman" panose="02020603050405020304" pitchFamily="18" charset="0"/>
              </a:rPr>
              <a:t>skodelica</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a:t>
            </a:r>
            <a:r>
              <a:rPr kumimoji="0" lang="en-US" altLang="en-US" sz="1600" b="0" i="0" u="none" strike="noStrike" cap="none" normalizeH="0" baseline="0" dirty="0" err="1">
                <a:ln>
                  <a:noFill/>
                </a:ln>
                <a:solidFill>
                  <a:srgbClr val="CC9030"/>
                </a:solidFill>
                <a:effectLst/>
                <a:latin typeface="Source Sans 3" charset="0"/>
                <a:ea typeface="Calibri" panose="020F0502020204030204" pitchFamily="34" charset="0"/>
                <a:cs typeface="Times New Roman" panose="02020603050405020304" pitchFamily="18" charset="0"/>
              </a:rPr>
              <a:t>pokrovček</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in </a:t>
            </a:r>
            <a:r>
              <a:rPr kumimoji="0" lang="en-US" altLang="en-US" sz="1600" b="0" i="0" u="none" strike="noStrike" cap="none" normalizeH="0" baseline="0" dirty="0" err="1">
                <a:ln>
                  <a:noFill/>
                </a:ln>
                <a:solidFill>
                  <a:srgbClr val="CC9030"/>
                </a:solidFill>
                <a:effectLst/>
                <a:latin typeface="Source Sans 3" charset="0"/>
                <a:ea typeface="Calibri" panose="020F0502020204030204" pitchFamily="34" charset="0"/>
                <a:cs typeface="Times New Roman" panose="02020603050405020304" pitchFamily="18" charset="0"/>
              </a:rPr>
              <a:t>ovitek</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a:t>
            </a:r>
            <a:endParaRPr kumimoji="0" lang="sl-SI"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1000"/>
              </a:spcBef>
              <a:spcAft>
                <a:spcPct val="0"/>
              </a:spcAft>
              <a:buClrTx/>
              <a:buSzTx/>
              <a:buFontTx/>
              <a:buNone/>
              <a:tabLst/>
            </a:pPr>
            <a:r>
              <a:rPr kumimoji="0" lang="en-US"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$0.10	</a:t>
            </a:r>
            <a:r>
              <a:rPr kumimoji="0" lang="sl-SI"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Popust za „prinesi svojo“ skodelico</a:t>
            </a:r>
            <a:endParaRPr kumimoji="0" lang="en-IE"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ts val="1000"/>
              </a:spcBef>
              <a:spcAft>
                <a:spcPct val="0"/>
              </a:spcAft>
              <a:buClrTx/>
              <a:buSzTx/>
              <a:buFontTx/>
              <a:buNone/>
              <a:tabLst/>
            </a:pPr>
            <a:r>
              <a:rPr kumimoji="0" lang="en-US"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12 </a:t>
            </a:r>
            <a:r>
              <a:rPr kumimoji="0" lang="sl-SI" altLang="en-US" sz="1600" b="1" i="0" u="none" strike="noStrike" cap="none" normalizeH="0" baseline="0" dirty="0">
                <a:ln>
                  <a:noFill/>
                </a:ln>
                <a:solidFill>
                  <a:srgbClr val="F4C05B"/>
                </a:solidFill>
                <a:effectLst/>
                <a:latin typeface="Source Sans 3 Semibold" charset="0"/>
                <a:ea typeface="Calibri" panose="020F0502020204030204" pitchFamily="34" charset="0"/>
                <a:cs typeface="Times New Roman" panose="02020603050405020304" pitchFamily="18" charset="0"/>
              </a:rPr>
              <a:t>ur</a:t>
            </a:r>
            <a:r>
              <a:rPr kumimoji="0" lang="en-US"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	</a:t>
            </a:r>
            <a:r>
              <a:rPr lang="sl-SI" altLang="en-US" sz="1600" dirty="0">
                <a:solidFill>
                  <a:srgbClr val="CC9030"/>
                </a:solidFill>
                <a:latin typeface="Source Sans 3" charset="0"/>
                <a:ea typeface="Calibri" panose="020F0502020204030204" pitchFamily="34" charset="0"/>
                <a:cs typeface="Times New Roman" panose="02020603050405020304" pitchFamily="18" charset="0"/>
              </a:rPr>
              <a:t>O</a:t>
            </a:r>
            <a:r>
              <a:rPr kumimoji="0" lang="sl-SI" altLang="en-US" sz="1600" b="0" i="0" u="none" strike="noStrike" cap="none" normalizeH="0" baseline="0" dirty="0">
                <a:ln>
                  <a:noFill/>
                </a:ln>
                <a:solidFill>
                  <a:srgbClr val="CC9030"/>
                </a:solidFill>
                <a:effectLst/>
                <a:latin typeface="Source Sans 3" charset="0"/>
                <a:ea typeface="Calibri" panose="020F0502020204030204" pitchFamily="34" charset="0"/>
                <a:cs typeface="Times New Roman" panose="02020603050405020304" pitchFamily="18" charset="0"/>
              </a:rPr>
              <a:t>bratovalni čas</a:t>
            </a:r>
            <a:endParaRPr kumimoji="0" lang="en-IE"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6114641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owl of fruit&#10;&#10;Description automatically generated">
            <a:extLst>
              <a:ext uri="{FF2B5EF4-FFF2-40B4-BE49-F238E27FC236}">
                <a16:creationId xmlns:a16="http://schemas.microsoft.com/office/drawing/2014/main" id="{24254257-F31C-4A6F-A3D9-3A98B9840B00}"/>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8524629-91C8-CC44-B13E-DD769D07E323}"/>
              </a:ext>
            </a:extLst>
          </p:cNvPr>
          <p:cNvSpPr>
            <a:spLocks noGrp="1"/>
          </p:cNvSpPr>
          <p:nvPr>
            <p:ph type="body" sz="quarter" idx="16"/>
          </p:nvPr>
        </p:nvSpPr>
        <p:spPr/>
        <p:txBody>
          <a:bodyPr/>
          <a:lstStyle/>
          <a:p>
            <a:r>
              <a:rPr lang="en-US" b="1" dirty="0">
                <a:solidFill>
                  <a:srgbClr val="085156"/>
                </a:solidFill>
              </a:rPr>
              <a:t>BRITANSKI PAKT O PLASTIKI</a:t>
            </a:r>
          </a:p>
        </p:txBody>
      </p:sp>
      <p:sp>
        <p:nvSpPr>
          <p:cNvPr id="4" name="Text Placeholder 3">
            <a:extLst>
              <a:ext uri="{FF2B5EF4-FFF2-40B4-BE49-F238E27FC236}">
                <a16:creationId xmlns:a16="http://schemas.microsoft.com/office/drawing/2014/main" id="{A2B95485-BA0C-EC41-B078-7950BA62DB17}"/>
              </a:ext>
            </a:extLst>
          </p:cNvPr>
          <p:cNvSpPr>
            <a:spLocks noGrp="1"/>
          </p:cNvSpPr>
          <p:nvPr>
            <p:ph type="body" sz="quarter" idx="17"/>
          </p:nvPr>
        </p:nvSpPr>
        <p:spPr/>
        <p:txBody>
          <a:bodyPr/>
          <a:lstStyle/>
          <a:p>
            <a:r>
              <a:rPr lang="en-IE" sz="2400" dirty="0" err="1">
                <a:solidFill>
                  <a:srgbClr val="085156"/>
                </a:solidFill>
              </a:rPr>
              <a:t>Organizacija</a:t>
            </a:r>
            <a:r>
              <a:rPr lang="en-IE" sz="2400" dirty="0">
                <a:solidFill>
                  <a:srgbClr val="085156"/>
                </a:solidFill>
              </a:rPr>
              <a:t> UK PLASTICS PACT je </a:t>
            </a:r>
            <a:r>
              <a:rPr lang="en-IE" sz="2400" dirty="0" err="1">
                <a:solidFill>
                  <a:srgbClr val="085156"/>
                </a:solidFill>
              </a:rPr>
              <a:t>izdala</a:t>
            </a:r>
            <a:r>
              <a:rPr lang="en-IE" sz="2400" dirty="0">
                <a:solidFill>
                  <a:srgbClr val="085156"/>
                </a:solidFill>
              </a:rPr>
              <a:t> </a:t>
            </a:r>
            <a:r>
              <a:rPr lang="en-IE" sz="2400" dirty="0" err="1">
                <a:solidFill>
                  <a:srgbClr val="085156"/>
                </a:solidFill>
              </a:rPr>
              <a:t>zelo</a:t>
            </a:r>
            <a:r>
              <a:rPr lang="en-IE" sz="2400" dirty="0">
                <a:solidFill>
                  <a:srgbClr val="085156"/>
                </a:solidFill>
              </a:rPr>
              <a:t> </a:t>
            </a:r>
            <a:r>
              <a:rPr lang="en-IE" sz="2400" dirty="0" err="1">
                <a:solidFill>
                  <a:srgbClr val="085156"/>
                </a:solidFill>
              </a:rPr>
              <a:t>dobre</a:t>
            </a:r>
            <a:r>
              <a:rPr lang="en-IE" sz="2400" dirty="0">
                <a:solidFill>
                  <a:srgbClr val="085156"/>
                </a:solidFill>
              </a:rPr>
              <a:t> </a:t>
            </a:r>
            <a:r>
              <a:rPr lang="en-IE" sz="2400" dirty="0" err="1">
                <a:solidFill>
                  <a:srgbClr val="085156"/>
                </a:solidFill>
              </a:rPr>
              <a:t>smernice</a:t>
            </a:r>
            <a:r>
              <a:rPr lang="en-IE" sz="2400" dirty="0">
                <a:solidFill>
                  <a:srgbClr val="085156"/>
                </a:solidFill>
              </a:rPr>
              <a:t> za </a:t>
            </a:r>
            <a:r>
              <a:rPr lang="en-IE" sz="2400" dirty="0" err="1">
                <a:solidFill>
                  <a:srgbClr val="085156"/>
                </a:solidFill>
              </a:rPr>
              <a:t>izbiro</a:t>
            </a:r>
            <a:r>
              <a:rPr lang="en-IE" sz="2400" dirty="0">
                <a:solidFill>
                  <a:srgbClr val="085156"/>
                </a:solidFill>
              </a:rPr>
              <a:t> </a:t>
            </a:r>
            <a:r>
              <a:rPr lang="en-IE" sz="2400" dirty="0" err="1">
                <a:solidFill>
                  <a:srgbClr val="085156"/>
                </a:solidFill>
              </a:rPr>
              <a:t>trajnostne</a:t>
            </a:r>
            <a:r>
              <a:rPr lang="en-IE" sz="2400" dirty="0">
                <a:solidFill>
                  <a:srgbClr val="085156"/>
                </a:solidFill>
              </a:rPr>
              <a:t> </a:t>
            </a:r>
            <a:r>
              <a:rPr lang="en-IE" sz="2400" dirty="0" err="1">
                <a:solidFill>
                  <a:srgbClr val="085156"/>
                </a:solidFill>
              </a:rPr>
              <a:t>embalaže</a:t>
            </a:r>
            <a:r>
              <a:rPr lang="en-IE" sz="2400" dirty="0">
                <a:solidFill>
                  <a:srgbClr val="085156"/>
                </a:solidFill>
              </a:rPr>
              <a:t> v </a:t>
            </a:r>
            <a:r>
              <a:rPr lang="en-IE" sz="2400" dirty="0" err="1">
                <a:solidFill>
                  <a:srgbClr val="085156"/>
                </a:solidFill>
              </a:rPr>
              <a:t>gostinskem</a:t>
            </a:r>
            <a:r>
              <a:rPr lang="en-IE" sz="2400" dirty="0">
                <a:solidFill>
                  <a:srgbClr val="085156"/>
                </a:solidFill>
              </a:rPr>
              <a:t> </a:t>
            </a:r>
            <a:r>
              <a:rPr lang="en-IE" sz="2400" dirty="0" err="1">
                <a:solidFill>
                  <a:srgbClr val="085156"/>
                </a:solidFill>
              </a:rPr>
              <a:t>sektorju</a:t>
            </a:r>
            <a:r>
              <a:rPr lang="en-IE" sz="2400" dirty="0">
                <a:solidFill>
                  <a:srgbClr val="085156"/>
                </a:solidFill>
              </a:rPr>
              <a:t>: </a:t>
            </a:r>
            <a:endParaRPr lang="sl-SI" sz="2400" dirty="0">
              <a:solidFill>
                <a:srgbClr val="085156"/>
              </a:solidFill>
            </a:endParaRPr>
          </a:p>
          <a:p>
            <a:endParaRPr lang="en-IE" dirty="0">
              <a:hlinkClick r:id="rId3"/>
            </a:endParaRPr>
          </a:p>
          <a:p>
            <a:r>
              <a:rPr lang="en-IE" sz="2000" dirty="0">
                <a:hlinkClick r:id="rId3"/>
              </a:rPr>
              <a:t>https://www.wrap.org.uk/sites/files/wrap/Considerations-for-compostable-plastic-packaging.pdf#page=16</a:t>
            </a:r>
            <a:endParaRPr lang="en-US" sz="2000" dirty="0"/>
          </a:p>
        </p:txBody>
      </p:sp>
    </p:spTree>
    <p:extLst>
      <p:ext uri="{BB962C8B-B14F-4D97-AF65-F5344CB8AC3E}">
        <p14:creationId xmlns:p14="http://schemas.microsoft.com/office/powerpoint/2010/main" val="7789513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lobe from outer space">
            <a:extLst>
              <a:ext uri="{FF2B5EF4-FFF2-40B4-BE49-F238E27FC236}">
                <a16:creationId xmlns:a16="http://schemas.microsoft.com/office/drawing/2014/main" id="{D1E86706-C203-496B-BB79-E72B206B0BF6}"/>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a:stretch/>
        </p:blipFill>
        <p:spPr>
          <a:xfrm flipH="1">
            <a:off x="6540708" y="6385"/>
            <a:ext cx="5651292" cy="6261962"/>
          </a:xfrm>
        </p:spPr>
      </p:pic>
      <p:sp>
        <p:nvSpPr>
          <p:cNvPr id="3" name="Text Placeholder 2">
            <a:extLst>
              <a:ext uri="{FF2B5EF4-FFF2-40B4-BE49-F238E27FC236}">
                <a16:creationId xmlns:a16="http://schemas.microsoft.com/office/drawing/2014/main" id="{A57CC90C-9813-487C-8191-606F32DA3518}"/>
              </a:ext>
            </a:extLst>
          </p:cNvPr>
          <p:cNvSpPr>
            <a:spLocks noGrp="1"/>
          </p:cNvSpPr>
          <p:nvPr>
            <p:ph type="body" sz="quarter" idx="19"/>
          </p:nvPr>
        </p:nvSpPr>
        <p:spPr/>
        <p:txBody>
          <a:bodyPr/>
          <a:lstStyle/>
          <a:p>
            <a:r>
              <a:rPr lang="sl-SI" b="1" dirty="0">
                <a:solidFill>
                  <a:srgbClr val="406F70"/>
                </a:solidFill>
              </a:rPr>
              <a:t>Seznam aktivnosti</a:t>
            </a:r>
            <a:r>
              <a:rPr lang="en-IE" b="1" dirty="0">
                <a:solidFill>
                  <a:srgbClr val="406F70"/>
                </a:solidFill>
              </a:rPr>
              <a:t>:</a:t>
            </a:r>
            <a:endParaRPr lang="en-IE" dirty="0"/>
          </a:p>
        </p:txBody>
      </p:sp>
      <p:sp>
        <p:nvSpPr>
          <p:cNvPr id="4" name="Text Placeholder 3">
            <a:extLst>
              <a:ext uri="{FF2B5EF4-FFF2-40B4-BE49-F238E27FC236}">
                <a16:creationId xmlns:a16="http://schemas.microsoft.com/office/drawing/2014/main" id="{09CCC9C0-846F-4695-8430-2B39882ABCA7}"/>
              </a:ext>
            </a:extLst>
          </p:cNvPr>
          <p:cNvSpPr>
            <a:spLocks noGrp="1"/>
          </p:cNvSpPr>
          <p:nvPr>
            <p:ph type="body" sz="quarter" idx="20"/>
          </p:nvPr>
        </p:nvSpPr>
        <p:spPr>
          <a:xfrm>
            <a:off x="586551" y="1786299"/>
            <a:ext cx="6502617" cy="4482047"/>
          </a:xfrm>
        </p:spPr>
        <p:txBody>
          <a:bodyPr/>
          <a:lstStyle/>
          <a:p>
            <a:r>
              <a:rPr lang="en-US" b="1" dirty="0" err="1">
                <a:solidFill>
                  <a:srgbClr val="406F70"/>
                </a:solidFill>
              </a:rPr>
              <a:t>Trendi</a:t>
            </a:r>
            <a:r>
              <a:rPr lang="en-US" b="1" dirty="0">
                <a:solidFill>
                  <a:srgbClr val="406F70"/>
                </a:solidFill>
              </a:rPr>
              <a:t> na </a:t>
            </a:r>
            <a:r>
              <a:rPr lang="en-US" b="1" dirty="0" err="1">
                <a:solidFill>
                  <a:srgbClr val="406F70"/>
                </a:solidFill>
              </a:rPr>
              <a:t>področju</a:t>
            </a:r>
            <a:r>
              <a:rPr lang="en-US" b="1" dirty="0">
                <a:solidFill>
                  <a:srgbClr val="406F70"/>
                </a:solidFill>
              </a:rPr>
              <a:t> </a:t>
            </a:r>
            <a:r>
              <a:rPr lang="en-US" b="1" dirty="0" err="1">
                <a:solidFill>
                  <a:srgbClr val="406F70"/>
                </a:solidFill>
              </a:rPr>
              <a:t>prehrane</a:t>
            </a:r>
            <a:r>
              <a:rPr lang="en-US" b="1" dirty="0">
                <a:solidFill>
                  <a:srgbClr val="406F70"/>
                </a:solidFill>
              </a:rPr>
              <a:t> v </a:t>
            </a:r>
            <a:r>
              <a:rPr lang="en-US" b="1" dirty="0" err="1">
                <a:solidFill>
                  <a:srgbClr val="406F70"/>
                </a:solidFill>
              </a:rPr>
              <a:t>času</a:t>
            </a:r>
            <a:r>
              <a:rPr lang="en-US" b="1" dirty="0">
                <a:solidFill>
                  <a:srgbClr val="406F70"/>
                </a:solidFill>
              </a:rPr>
              <a:t> </a:t>
            </a:r>
            <a:r>
              <a:rPr lang="en-US" b="1" dirty="0" err="1">
                <a:solidFill>
                  <a:srgbClr val="406F70"/>
                </a:solidFill>
              </a:rPr>
              <a:t>podnebnih</a:t>
            </a:r>
            <a:r>
              <a:rPr lang="en-US" b="1" dirty="0">
                <a:solidFill>
                  <a:srgbClr val="406F70"/>
                </a:solidFill>
              </a:rPr>
              <a:t> </a:t>
            </a:r>
            <a:r>
              <a:rPr lang="en-US" b="1" dirty="0" err="1">
                <a:solidFill>
                  <a:srgbClr val="406F70"/>
                </a:solidFill>
              </a:rPr>
              <a:t>sprememb</a:t>
            </a:r>
            <a:endParaRPr lang="en-US" b="1" dirty="0">
              <a:solidFill>
                <a:srgbClr val="406F70"/>
              </a:solidFill>
            </a:endParaRPr>
          </a:p>
          <a:p>
            <a:r>
              <a:rPr lang="en-US" b="1" dirty="0" err="1">
                <a:solidFill>
                  <a:srgbClr val="406F70"/>
                </a:solidFill>
              </a:rPr>
              <a:t>Kontrolni</a:t>
            </a:r>
            <a:r>
              <a:rPr lang="en-US" b="1" dirty="0">
                <a:solidFill>
                  <a:srgbClr val="406F70"/>
                </a:solidFill>
              </a:rPr>
              <a:t> </a:t>
            </a:r>
            <a:r>
              <a:rPr lang="en-US" b="1" dirty="0" err="1">
                <a:solidFill>
                  <a:srgbClr val="406F70"/>
                </a:solidFill>
              </a:rPr>
              <a:t>seznam</a:t>
            </a:r>
            <a:r>
              <a:rPr lang="en-US" b="1" dirty="0">
                <a:solidFill>
                  <a:srgbClr val="406F70"/>
                </a:solidFill>
              </a:rPr>
              <a:t> </a:t>
            </a:r>
            <a:r>
              <a:rPr lang="en-US" b="1" dirty="0" err="1">
                <a:solidFill>
                  <a:srgbClr val="406F70"/>
                </a:solidFill>
              </a:rPr>
              <a:t>pripravljenosti</a:t>
            </a:r>
            <a:r>
              <a:rPr lang="en-US" b="1" dirty="0">
                <a:solidFill>
                  <a:srgbClr val="406F70"/>
                </a:solidFill>
              </a:rPr>
              <a:t>:</a:t>
            </a:r>
          </a:p>
          <a:p>
            <a:r>
              <a:rPr lang="en-US" dirty="0">
                <a:solidFill>
                  <a:srgbClr val="406F70"/>
                </a:solidFill>
              </a:rPr>
              <a:t>Ali </a:t>
            </a:r>
            <a:r>
              <a:rPr lang="en-US" dirty="0" err="1">
                <a:solidFill>
                  <a:srgbClr val="406F70"/>
                </a:solidFill>
              </a:rPr>
              <a:t>uporabljate</a:t>
            </a:r>
            <a:r>
              <a:rPr lang="en-US" dirty="0">
                <a:solidFill>
                  <a:srgbClr val="406F70"/>
                </a:solidFill>
              </a:rPr>
              <a:t> </a:t>
            </a:r>
            <a:r>
              <a:rPr lang="en-US" dirty="0" err="1">
                <a:solidFill>
                  <a:srgbClr val="406F70"/>
                </a:solidFill>
              </a:rPr>
              <a:t>trajnostno</a:t>
            </a:r>
            <a:r>
              <a:rPr lang="en-US" dirty="0">
                <a:solidFill>
                  <a:srgbClr val="406F70"/>
                </a:solidFill>
              </a:rPr>
              <a:t> </a:t>
            </a:r>
            <a:r>
              <a:rPr lang="en-US" dirty="0" err="1">
                <a:solidFill>
                  <a:srgbClr val="406F70"/>
                </a:solidFill>
              </a:rPr>
              <a:t>embalažo</a:t>
            </a:r>
            <a:r>
              <a:rPr lang="en-US" dirty="0">
                <a:solidFill>
                  <a:srgbClr val="406F70"/>
                </a:solidFill>
              </a:rPr>
              <a:t>? 	⃝</a:t>
            </a:r>
          </a:p>
          <a:p>
            <a:r>
              <a:rPr lang="en-US" dirty="0">
                <a:solidFill>
                  <a:srgbClr val="406F70"/>
                </a:solidFill>
              </a:rPr>
              <a:t>Ali </a:t>
            </a:r>
            <a:r>
              <a:rPr lang="en-US" dirty="0" err="1">
                <a:solidFill>
                  <a:srgbClr val="406F70"/>
                </a:solidFill>
              </a:rPr>
              <a:t>spodbujate</a:t>
            </a:r>
            <a:r>
              <a:rPr lang="en-US" dirty="0">
                <a:solidFill>
                  <a:srgbClr val="406F70"/>
                </a:solidFill>
              </a:rPr>
              <a:t> </a:t>
            </a:r>
            <a:r>
              <a:rPr lang="en-US" dirty="0" err="1">
                <a:solidFill>
                  <a:srgbClr val="406F70"/>
                </a:solidFill>
              </a:rPr>
              <a:t>ponovno</a:t>
            </a:r>
            <a:r>
              <a:rPr lang="en-US" dirty="0">
                <a:solidFill>
                  <a:srgbClr val="406F70"/>
                </a:solidFill>
              </a:rPr>
              <a:t> </a:t>
            </a:r>
            <a:r>
              <a:rPr lang="en-US" dirty="0" err="1">
                <a:solidFill>
                  <a:srgbClr val="406F70"/>
                </a:solidFill>
              </a:rPr>
              <a:t>uporabo</a:t>
            </a:r>
            <a:r>
              <a:rPr lang="en-US" dirty="0">
                <a:solidFill>
                  <a:srgbClr val="406F70"/>
                </a:solidFill>
              </a:rPr>
              <a:t> in </a:t>
            </a:r>
            <a:r>
              <a:rPr lang="en-US" dirty="0" err="1">
                <a:solidFill>
                  <a:srgbClr val="406F70"/>
                </a:solidFill>
              </a:rPr>
              <a:t>zmanjševanje</a:t>
            </a:r>
            <a:r>
              <a:rPr lang="sl-SI" dirty="0">
                <a:solidFill>
                  <a:srgbClr val="406F70"/>
                </a:solidFill>
              </a:rPr>
              <a:t> odpadkov</a:t>
            </a:r>
            <a:r>
              <a:rPr lang="en-US" dirty="0">
                <a:solidFill>
                  <a:srgbClr val="406F70"/>
                </a:solidFill>
              </a:rPr>
              <a:t>? 	 	</a:t>
            </a:r>
            <a:r>
              <a:rPr lang="sl-SI" dirty="0">
                <a:solidFill>
                  <a:srgbClr val="406F70"/>
                </a:solidFill>
              </a:rPr>
              <a:t>			</a:t>
            </a:r>
            <a:r>
              <a:rPr lang="en-US" dirty="0">
                <a:solidFill>
                  <a:srgbClr val="406F70"/>
                </a:solidFill>
              </a:rPr>
              <a:t>⃝</a:t>
            </a:r>
          </a:p>
          <a:p>
            <a:r>
              <a:rPr lang="en-US" dirty="0">
                <a:solidFill>
                  <a:srgbClr val="406F70"/>
                </a:solidFill>
              </a:rPr>
              <a:t>Ali </a:t>
            </a:r>
            <a:r>
              <a:rPr lang="en-US" dirty="0" err="1">
                <a:solidFill>
                  <a:srgbClr val="406F70"/>
                </a:solidFill>
              </a:rPr>
              <a:t>vaše</a:t>
            </a:r>
            <a:r>
              <a:rPr lang="en-US" dirty="0">
                <a:solidFill>
                  <a:srgbClr val="406F70"/>
                </a:solidFill>
              </a:rPr>
              <a:t> </a:t>
            </a:r>
            <a:r>
              <a:rPr lang="en-US" dirty="0" err="1">
                <a:solidFill>
                  <a:srgbClr val="406F70"/>
                </a:solidFill>
              </a:rPr>
              <a:t>podjetje</a:t>
            </a:r>
            <a:r>
              <a:rPr lang="en-US" dirty="0">
                <a:solidFill>
                  <a:srgbClr val="406F70"/>
                </a:solidFill>
              </a:rPr>
              <a:t> </a:t>
            </a:r>
            <a:r>
              <a:rPr lang="en-US" dirty="0" err="1">
                <a:solidFill>
                  <a:srgbClr val="406F70"/>
                </a:solidFill>
              </a:rPr>
              <a:t>pravilno</a:t>
            </a:r>
            <a:r>
              <a:rPr lang="en-US" dirty="0">
                <a:solidFill>
                  <a:srgbClr val="406F70"/>
                </a:solidFill>
              </a:rPr>
              <a:t> </a:t>
            </a:r>
            <a:r>
              <a:rPr lang="en-US" dirty="0" err="1">
                <a:solidFill>
                  <a:srgbClr val="406F70"/>
                </a:solidFill>
              </a:rPr>
              <a:t>reciklira</a:t>
            </a:r>
            <a:r>
              <a:rPr lang="en-US" dirty="0">
                <a:solidFill>
                  <a:srgbClr val="406F70"/>
                </a:solidFill>
              </a:rPr>
              <a:t>?	 	⃝ </a:t>
            </a:r>
          </a:p>
          <a:p>
            <a:r>
              <a:rPr lang="en-US" dirty="0">
                <a:solidFill>
                  <a:srgbClr val="406F70"/>
                </a:solidFill>
              </a:rPr>
              <a:t>Ali se </a:t>
            </a:r>
            <a:r>
              <a:rPr lang="en-US" dirty="0" err="1">
                <a:solidFill>
                  <a:srgbClr val="406F70"/>
                </a:solidFill>
              </a:rPr>
              <a:t>izogibate</a:t>
            </a:r>
            <a:r>
              <a:rPr lang="en-US" dirty="0">
                <a:solidFill>
                  <a:srgbClr val="406F70"/>
                </a:solidFill>
              </a:rPr>
              <a:t> </a:t>
            </a:r>
            <a:r>
              <a:rPr lang="en-US" dirty="0" err="1">
                <a:solidFill>
                  <a:srgbClr val="406F70"/>
                </a:solidFill>
              </a:rPr>
              <a:t>uporabi</a:t>
            </a:r>
            <a:r>
              <a:rPr lang="en-US" dirty="0">
                <a:solidFill>
                  <a:srgbClr val="406F70"/>
                </a:solidFill>
              </a:rPr>
              <a:t> </a:t>
            </a:r>
            <a:r>
              <a:rPr lang="en-US" dirty="0" err="1">
                <a:solidFill>
                  <a:srgbClr val="406F70"/>
                </a:solidFill>
              </a:rPr>
              <a:t>plastike</a:t>
            </a:r>
            <a:r>
              <a:rPr lang="en-US" dirty="0">
                <a:solidFill>
                  <a:srgbClr val="406F70"/>
                </a:solidFill>
              </a:rPr>
              <a:t>?	 	⃝ </a:t>
            </a:r>
          </a:p>
          <a:p>
            <a:r>
              <a:rPr lang="en-US" dirty="0">
                <a:solidFill>
                  <a:srgbClr val="406F70"/>
                </a:solidFill>
              </a:rPr>
              <a:t>Ali na </a:t>
            </a:r>
            <a:r>
              <a:rPr lang="en-US" dirty="0" err="1">
                <a:solidFill>
                  <a:srgbClr val="406F70"/>
                </a:solidFill>
              </a:rPr>
              <a:t>svojem</a:t>
            </a:r>
            <a:r>
              <a:rPr lang="en-US" dirty="0">
                <a:solidFill>
                  <a:srgbClr val="406F70"/>
                </a:solidFill>
              </a:rPr>
              <a:t> </a:t>
            </a:r>
            <a:r>
              <a:rPr lang="en-US" dirty="0" err="1">
                <a:solidFill>
                  <a:srgbClr val="406F70"/>
                </a:solidFill>
              </a:rPr>
              <a:t>jedilniku</a:t>
            </a:r>
            <a:r>
              <a:rPr lang="en-US" dirty="0">
                <a:solidFill>
                  <a:srgbClr val="406F70"/>
                </a:solidFill>
              </a:rPr>
              <a:t> </a:t>
            </a:r>
            <a:r>
              <a:rPr lang="en-US" dirty="0" err="1">
                <a:solidFill>
                  <a:srgbClr val="406F70"/>
                </a:solidFill>
              </a:rPr>
              <a:t>ponujate</a:t>
            </a:r>
            <a:r>
              <a:rPr lang="en-US" dirty="0">
                <a:solidFill>
                  <a:srgbClr val="406F70"/>
                </a:solidFill>
              </a:rPr>
              <a:t> </a:t>
            </a:r>
            <a:r>
              <a:rPr lang="en-US" dirty="0" err="1">
                <a:solidFill>
                  <a:srgbClr val="406F70"/>
                </a:solidFill>
              </a:rPr>
              <a:t>alternativne</a:t>
            </a:r>
            <a:r>
              <a:rPr lang="en-US" dirty="0">
                <a:solidFill>
                  <a:srgbClr val="406F70"/>
                </a:solidFill>
              </a:rPr>
              <a:t>  </a:t>
            </a:r>
            <a:r>
              <a:rPr lang="en-US" dirty="0" err="1">
                <a:solidFill>
                  <a:srgbClr val="406F70"/>
                </a:solidFill>
              </a:rPr>
              <a:t>beljakovin</a:t>
            </a:r>
            <a:r>
              <a:rPr lang="sl-SI">
                <a:solidFill>
                  <a:srgbClr val="406F70"/>
                </a:solidFill>
              </a:rPr>
              <a:t>e	</a:t>
            </a:r>
            <a:r>
              <a:rPr lang="en-US">
                <a:solidFill>
                  <a:srgbClr val="406F70"/>
                </a:solidFill>
              </a:rPr>
              <a:t>? </a:t>
            </a:r>
            <a:r>
              <a:rPr lang="en-IE" dirty="0"/>
              <a:t>	</a:t>
            </a:r>
            <a:r>
              <a:rPr lang="en-US" dirty="0">
                <a:solidFill>
                  <a:srgbClr val="406F70"/>
                </a:solidFill>
              </a:rPr>
              <a:t> </a:t>
            </a:r>
            <a:r>
              <a:rPr lang="sl-SI" dirty="0">
                <a:solidFill>
                  <a:srgbClr val="406F70"/>
                </a:solidFill>
              </a:rPr>
              <a:t>			</a:t>
            </a:r>
            <a:r>
              <a:rPr lang="en-US" dirty="0">
                <a:solidFill>
                  <a:srgbClr val="406F70"/>
                </a:solidFill>
              </a:rPr>
              <a:t>⃝</a:t>
            </a:r>
            <a:endParaRPr lang="en-IE" dirty="0"/>
          </a:p>
        </p:txBody>
      </p:sp>
    </p:spTree>
    <p:extLst>
      <p:ext uri="{BB962C8B-B14F-4D97-AF65-F5344CB8AC3E}">
        <p14:creationId xmlns:p14="http://schemas.microsoft.com/office/powerpoint/2010/main" val="15032574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C99D12-AE90-8945-A440-4B8732AE7606}"/>
              </a:ext>
            </a:extLst>
          </p:cNvPr>
          <p:cNvSpPr>
            <a:spLocks noGrp="1"/>
          </p:cNvSpPr>
          <p:nvPr>
            <p:ph type="body" sz="quarter" idx="19"/>
          </p:nvPr>
        </p:nvSpPr>
        <p:spPr>
          <a:xfrm>
            <a:off x="7074568" y="2573651"/>
            <a:ext cx="4395400" cy="731140"/>
          </a:xfrm>
        </p:spPr>
        <p:txBody>
          <a:bodyPr>
            <a:normAutofit/>
          </a:bodyPr>
          <a:lstStyle/>
          <a:p>
            <a:r>
              <a:rPr lang="sl-SI" dirty="0"/>
              <a:t>Imate kakšno vprašanje?</a:t>
            </a:r>
            <a:endParaRPr lang="en-US" dirty="0"/>
          </a:p>
        </p:txBody>
      </p:sp>
      <p:sp>
        <p:nvSpPr>
          <p:cNvPr id="6" name="Text Placeholder 5">
            <a:extLst>
              <a:ext uri="{FF2B5EF4-FFF2-40B4-BE49-F238E27FC236}">
                <a16:creationId xmlns:a16="http://schemas.microsoft.com/office/drawing/2014/main" id="{BF2607B3-3639-0248-950E-5ED1788F9D35}"/>
              </a:ext>
            </a:extLst>
          </p:cNvPr>
          <p:cNvSpPr>
            <a:spLocks noGrp="1"/>
          </p:cNvSpPr>
          <p:nvPr>
            <p:ph type="body" sz="quarter" idx="20"/>
          </p:nvPr>
        </p:nvSpPr>
        <p:spPr/>
        <p:txBody>
          <a:bodyPr/>
          <a:lstStyle/>
          <a:p>
            <a:r>
              <a:rPr lang="sl-SI" dirty="0"/>
              <a:t>Hvala</a:t>
            </a:r>
            <a:r>
              <a:rPr lang="en-US" dirty="0"/>
              <a:t>!</a:t>
            </a:r>
          </a:p>
        </p:txBody>
      </p:sp>
    </p:spTree>
    <p:extLst>
      <p:ext uri="{BB962C8B-B14F-4D97-AF65-F5344CB8AC3E}">
        <p14:creationId xmlns:p14="http://schemas.microsoft.com/office/powerpoint/2010/main" val="168404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ld map formed by people united">
            <a:extLst>
              <a:ext uri="{FF2B5EF4-FFF2-40B4-BE49-F238E27FC236}">
                <a16:creationId xmlns:a16="http://schemas.microsoft.com/office/drawing/2014/main" id="{EFB86788-612D-454A-927F-6A41990B93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00" y="1813810"/>
            <a:ext cx="6858000" cy="4236971"/>
          </a:xfrm>
          <a:prstGeom prst="rect">
            <a:avLst/>
          </a:prstGeom>
        </p:spPr>
      </p:pic>
      <p:sp>
        <p:nvSpPr>
          <p:cNvPr id="2" name="Text Placeholder 1">
            <a:extLst>
              <a:ext uri="{FF2B5EF4-FFF2-40B4-BE49-F238E27FC236}">
                <a16:creationId xmlns:a16="http://schemas.microsoft.com/office/drawing/2014/main" id="{D57C1C9A-3589-2741-9EC3-54EF8109404C}"/>
              </a:ext>
            </a:extLst>
          </p:cNvPr>
          <p:cNvSpPr>
            <a:spLocks noGrp="1"/>
          </p:cNvSpPr>
          <p:nvPr>
            <p:ph type="body" sz="quarter" idx="19"/>
          </p:nvPr>
        </p:nvSpPr>
        <p:spPr>
          <a:xfrm>
            <a:off x="2773179" y="807219"/>
            <a:ext cx="8775233" cy="1006591"/>
          </a:xfrm>
        </p:spPr>
        <p:txBody>
          <a:bodyPr/>
          <a:lstStyle/>
          <a:p>
            <a:r>
              <a:rPr lang="sl-SI" b="1" dirty="0">
                <a:solidFill>
                  <a:srgbClr val="F5C05B"/>
                </a:solidFill>
              </a:rPr>
              <a:t>Dejavniki klimatskih sprememb</a:t>
            </a:r>
            <a:endParaRPr lang="en-US" b="1" dirty="0">
              <a:solidFill>
                <a:srgbClr val="F5C05B"/>
              </a:solidFill>
            </a:endParaRPr>
          </a:p>
        </p:txBody>
      </p:sp>
      <p:sp>
        <p:nvSpPr>
          <p:cNvPr id="3" name="Text Placeholder 2">
            <a:extLst>
              <a:ext uri="{FF2B5EF4-FFF2-40B4-BE49-F238E27FC236}">
                <a16:creationId xmlns:a16="http://schemas.microsoft.com/office/drawing/2014/main" id="{77AAD46A-AF4D-F740-B502-607D22F90AB7}"/>
              </a:ext>
            </a:extLst>
          </p:cNvPr>
          <p:cNvSpPr>
            <a:spLocks noGrp="1"/>
          </p:cNvSpPr>
          <p:nvPr>
            <p:ph type="body" sz="quarter" idx="20"/>
          </p:nvPr>
        </p:nvSpPr>
        <p:spPr>
          <a:xfrm>
            <a:off x="180975" y="1638300"/>
            <a:ext cx="5565401" cy="5448300"/>
          </a:xfrm>
        </p:spPr>
        <p:txBody>
          <a:bodyPr/>
          <a:lstStyle/>
          <a:p>
            <a:endParaRPr lang="en-IE" dirty="0"/>
          </a:p>
          <a:p>
            <a:pPr marL="342900" indent="-342900">
              <a:buFont typeface="Arial" panose="020B0604020202020204" pitchFamily="34" charset="0"/>
              <a:buChar char="•"/>
            </a:pPr>
            <a:r>
              <a:rPr lang="en-IE" dirty="0" err="1">
                <a:solidFill>
                  <a:srgbClr val="406F70"/>
                </a:solidFill>
              </a:rPr>
              <a:t>Nedavna</a:t>
            </a:r>
            <a:r>
              <a:rPr lang="en-IE" dirty="0">
                <a:solidFill>
                  <a:srgbClr val="406F70"/>
                </a:solidFill>
              </a:rPr>
              <a:t> </a:t>
            </a:r>
            <a:r>
              <a:rPr lang="en-IE" dirty="0" err="1">
                <a:solidFill>
                  <a:srgbClr val="406F70"/>
                </a:solidFill>
              </a:rPr>
              <a:t>študija</a:t>
            </a:r>
            <a:r>
              <a:rPr lang="en-IE" dirty="0">
                <a:solidFill>
                  <a:srgbClr val="406F70"/>
                </a:solidFill>
              </a:rPr>
              <a:t> v </a:t>
            </a:r>
            <a:r>
              <a:rPr lang="en-IE" dirty="0" err="1">
                <a:solidFill>
                  <a:srgbClr val="406F70"/>
                </a:solidFill>
              </a:rPr>
              <a:t>reviji</a:t>
            </a:r>
            <a:r>
              <a:rPr lang="sl-SI" dirty="0">
                <a:solidFill>
                  <a:srgbClr val="406F70"/>
                </a:solidFill>
              </a:rPr>
              <a:t> </a:t>
            </a:r>
            <a:r>
              <a:rPr lang="en-IE" dirty="0">
                <a:solidFill>
                  <a:srgbClr val="406F70"/>
                </a:solidFill>
                <a:hlinkClick r:id="rId3"/>
              </a:rPr>
              <a:t>Biosciences</a:t>
            </a:r>
            <a:r>
              <a:rPr lang="en-IE" dirty="0">
                <a:solidFill>
                  <a:srgbClr val="406F70"/>
                </a:solidFill>
              </a:rPr>
              <a:t> </a:t>
            </a:r>
            <a:r>
              <a:rPr lang="en-IE" dirty="0" err="1">
                <a:solidFill>
                  <a:srgbClr val="406F70"/>
                </a:solidFill>
              </a:rPr>
              <a:t>kaže</a:t>
            </a:r>
            <a:r>
              <a:rPr lang="en-IE" dirty="0">
                <a:solidFill>
                  <a:srgbClr val="406F70"/>
                </a:solidFill>
              </a:rPr>
              <a:t>, da se </a:t>
            </a:r>
            <a:r>
              <a:rPr lang="en-IE" dirty="0" err="1">
                <a:solidFill>
                  <a:srgbClr val="406F70"/>
                </a:solidFill>
              </a:rPr>
              <a:t>bo</a:t>
            </a:r>
            <a:r>
              <a:rPr lang="en-IE" dirty="0">
                <a:solidFill>
                  <a:srgbClr val="406F70"/>
                </a:solidFill>
              </a:rPr>
              <a:t> </a:t>
            </a:r>
            <a:r>
              <a:rPr lang="en-IE" dirty="0" err="1">
                <a:solidFill>
                  <a:srgbClr val="406F70"/>
                </a:solidFill>
              </a:rPr>
              <a:t>morala</a:t>
            </a:r>
            <a:r>
              <a:rPr lang="en-IE" dirty="0">
                <a:solidFill>
                  <a:srgbClr val="406F70"/>
                </a:solidFill>
              </a:rPr>
              <a:t> </a:t>
            </a:r>
            <a:r>
              <a:rPr lang="en-IE" dirty="0" err="1">
                <a:solidFill>
                  <a:srgbClr val="406F70"/>
                </a:solidFill>
              </a:rPr>
              <a:t>proizvodnja</a:t>
            </a:r>
            <a:r>
              <a:rPr lang="en-IE" dirty="0">
                <a:solidFill>
                  <a:srgbClr val="406F70"/>
                </a:solidFill>
              </a:rPr>
              <a:t> </a:t>
            </a:r>
            <a:r>
              <a:rPr lang="en-IE" dirty="0" err="1">
                <a:solidFill>
                  <a:srgbClr val="406F70"/>
                </a:solidFill>
              </a:rPr>
              <a:t>hrane</a:t>
            </a:r>
            <a:r>
              <a:rPr lang="en-IE" dirty="0">
                <a:solidFill>
                  <a:srgbClr val="406F70"/>
                </a:solidFill>
              </a:rPr>
              <a:t> do </a:t>
            </a:r>
            <a:r>
              <a:rPr lang="en-IE" dirty="0" err="1">
                <a:solidFill>
                  <a:srgbClr val="406F70"/>
                </a:solidFill>
              </a:rPr>
              <a:t>leta</a:t>
            </a:r>
            <a:r>
              <a:rPr lang="en-IE" dirty="0">
                <a:solidFill>
                  <a:srgbClr val="406F70"/>
                </a:solidFill>
              </a:rPr>
              <a:t> 2050</a:t>
            </a:r>
            <a:r>
              <a:rPr lang="sl-SI" dirty="0">
                <a:solidFill>
                  <a:srgbClr val="406F70"/>
                </a:solidFill>
              </a:rPr>
              <a:t> </a:t>
            </a:r>
            <a:r>
              <a:rPr lang="en-IE" dirty="0" err="1">
                <a:solidFill>
                  <a:srgbClr val="406F70"/>
                </a:solidFill>
              </a:rPr>
              <a:t>verjetno</a:t>
            </a:r>
            <a:r>
              <a:rPr lang="en-IE" dirty="0">
                <a:solidFill>
                  <a:srgbClr val="406F70"/>
                </a:solidFill>
              </a:rPr>
              <a:t> </a:t>
            </a:r>
            <a:r>
              <a:rPr lang="en-IE" dirty="0" err="1">
                <a:solidFill>
                  <a:srgbClr val="406F70"/>
                </a:solidFill>
              </a:rPr>
              <a:t>povečati</a:t>
            </a:r>
            <a:r>
              <a:rPr lang="en-IE" dirty="0">
                <a:solidFill>
                  <a:srgbClr val="406F70"/>
                </a:solidFill>
              </a:rPr>
              <a:t> za 25 % do 70 %, da bi </a:t>
            </a:r>
            <a:r>
              <a:rPr lang="en-IE" dirty="0" err="1">
                <a:solidFill>
                  <a:srgbClr val="406F70"/>
                </a:solidFill>
              </a:rPr>
              <a:t>zadovoljili</a:t>
            </a:r>
            <a:r>
              <a:rPr lang="en-IE" dirty="0">
                <a:solidFill>
                  <a:srgbClr val="406F70"/>
                </a:solidFill>
              </a:rPr>
              <a:t> </a:t>
            </a:r>
            <a:r>
              <a:rPr lang="en-IE" dirty="0" err="1">
                <a:solidFill>
                  <a:srgbClr val="406F70"/>
                </a:solidFill>
              </a:rPr>
              <a:t>povpraševanje</a:t>
            </a:r>
            <a:r>
              <a:rPr lang="en-IE" dirty="0">
                <a:solidFill>
                  <a:srgbClr val="406F70"/>
                </a:solidFill>
              </a:rPr>
              <a:t>. </a:t>
            </a:r>
          </a:p>
          <a:p>
            <a:pPr marL="342900" indent="-342900">
              <a:buFont typeface="Arial" panose="020B0604020202020204" pitchFamily="34" charset="0"/>
              <a:buChar char="•"/>
            </a:pPr>
            <a:r>
              <a:rPr lang="en-IE" dirty="0">
                <a:solidFill>
                  <a:srgbClr val="406F70"/>
                </a:solidFill>
              </a:rPr>
              <a:t>Za </a:t>
            </a:r>
            <a:r>
              <a:rPr lang="en-IE" dirty="0" err="1">
                <a:solidFill>
                  <a:srgbClr val="406F70"/>
                </a:solidFill>
              </a:rPr>
              <a:t>trajnostno</a:t>
            </a:r>
            <a:r>
              <a:rPr lang="en-IE" dirty="0">
                <a:solidFill>
                  <a:srgbClr val="406F70"/>
                </a:solidFill>
              </a:rPr>
              <a:t> </a:t>
            </a:r>
            <a:r>
              <a:rPr lang="en-IE" dirty="0" err="1">
                <a:solidFill>
                  <a:srgbClr val="406F70"/>
                </a:solidFill>
              </a:rPr>
              <a:t>prehranjevanje</a:t>
            </a:r>
            <a:r>
              <a:rPr lang="en-IE" dirty="0">
                <a:solidFill>
                  <a:srgbClr val="406F70"/>
                </a:solidFill>
              </a:rPr>
              <a:t> 10 </a:t>
            </a:r>
            <a:r>
              <a:rPr lang="en-IE" dirty="0" err="1">
                <a:solidFill>
                  <a:srgbClr val="406F70"/>
                </a:solidFill>
              </a:rPr>
              <a:t>milijard</a:t>
            </a:r>
            <a:r>
              <a:rPr lang="en-IE" dirty="0">
                <a:solidFill>
                  <a:srgbClr val="406F70"/>
                </a:solidFill>
              </a:rPr>
              <a:t> </a:t>
            </a:r>
            <a:r>
              <a:rPr lang="en-IE" dirty="0" err="1">
                <a:solidFill>
                  <a:srgbClr val="406F70"/>
                </a:solidFill>
              </a:rPr>
              <a:t>ljudi</a:t>
            </a:r>
            <a:r>
              <a:rPr lang="en-IE" dirty="0">
                <a:solidFill>
                  <a:srgbClr val="406F70"/>
                </a:solidFill>
              </a:rPr>
              <a:t> do </a:t>
            </a:r>
            <a:r>
              <a:rPr lang="en-IE" dirty="0" err="1">
                <a:solidFill>
                  <a:srgbClr val="406F70"/>
                </a:solidFill>
              </a:rPr>
              <a:t>leta</a:t>
            </a:r>
            <a:r>
              <a:rPr lang="en-IE" dirty="0">
                <a:solidFill>
                  <a:srgbClr val="406F70"/>
                </a:solidFill>
              </a:rPr>
              <a:t> 2050 </a:t>
            </a:r>
            <a:r>
              <a:rPr lang="sl-SI" dirty="0">
                <a:solidFill>
                  <a:srgbClr val="406F70"/>
                </a:solidFill>
              </a:rPr>
              <a:t>bo</a:t>
            </a:r>
            <a:r>
              <a:rPr lang="en-IE" dirty="0">
                <a:solidFill>
                  <a:srgbClr val="406F70"/>
                </a:solidFill>
              </a:rPr>
              <a:t> </a:t>
            </a:r>
            <a:r>
              <a:rPr lang="en-IE" dirty="0" err="1">
                <a:solidFill>
                  <a:srgbClr val="406F70"/>
                </a:solidFill>
              </a:rPr>
              <a:t>treba</a:t>
            </a:r>
            <a:r>
              <a:rPr lang="en-IE" dirty="0">
                <a:solidFill>
                  <a:srgbClr val="406F70"/>
                </a:solidFill>
              </a:rPr>
              <a:t> </a:t>
            </a:r>
            <a:r>
              <a:rPr lang="sl-SI" dirty="0">
                <a:solidFill>
                  <a:srgbClr val="406F70"/>
                </a:solidFill>
              </a:rPr>
              <a:t>zagotoviti naslednje </a:t>
            </a:r>
            <a:r>
              <a:rPr lang="en-IE" dirty="0">
                <a:solidFill>
                  <a:srgbClr val="406F70"/>
                </a:solidFill>
              </a:rPr>
              <a:t>: </a:t>
            </a:r>
          </a:p>
          <a:p>
            <a:r>
              <a:rPr lang="sl-SI" dirty="0">
                <a:solidFill>
                  <a:srgbClr val="406F70"/>
                </a:solidFill>
              </a:rPr>
              <a:t>     - zagotoviti dovolj hrane</a:t>
            </a:r>
            <a:endParaRPr lang="en-IE" dirty="0">
              <a:solidFill>
                <a:srgbClr val="406F70"/>
              </a:solidFill>
            </a:endParaRPr>
          </a:p>
          <a:p>
            <a:r>
              <a:rPr lang="sl-SI" dirty="0">
                <a:solidFill>
                  <a:srgbClr val="406F70"/>
                </a:solidFill>
              </a:rPr>
              <a:t>     - zagotoviti prostor</a:t>
            </a:r>
            <a:endParaRPr lang="en-IE" dirty="0">
              <a:solidFill>
                <a:srgbClr val="406F70"/>
              </a:solidFill>
            </a:endParaRPr>
          </a:p>
          <a:p>
            <a:r>
              <a:rPr lang="sl-SI" dirty="0">
                <a:solidFill>
                  <a:srgbClr val="406F70"/>
                </a:solidFill>
              </a:rPr>
              <a:t>     - </a:t>
            </a:r>
            <a:r>
              <a:rPr lang="en-IE" dirty="0" err="1">
                <a:solidFill>
                  <a:srgbClr val="406F70"/>
                </a:solidFill>
              </a:rPr>
              <a:t>zmanjša</a:t>
            </a:r>
            <a:r>
              <a:rPr lang="sl-SI" dirty="0">
                <a:solidFill>
                  <a:srgbClr val="406F70"/>
                </a:solidFill>
              </a:rPr>
              <a:t>ti</a:t>
            </a:r>
            <a:r>
              <a:rPr lang="en-IE" dirty="0">
                <a:solidFill>
                  <a:srgbClr val="406F70"/>
                </a:solidFill>
              </a:rPr>
              <a:t> </a:t>
            </a:r>
            <a:r>
              <a:rPr lang="en-IE" dirty="0" err="1">
                <a:solidFill>
                  <a:srgbClr val="406F70"/>
                </a:solidFill>
              </a:rPr>
              <a:t>emisij</a:t>
            </a:r>
            <a:r>
              <a:rPr lang="sl-SI" dirty="0">
                <a:solidFill>
                  <a:srgbClr val="406F70"/>
                </a:solidFill>
              </a:rPr>
              <a:t>e </a:t>
            </a:r>
            <a:r>
              <a:rPr lang="en-IE" dirty="0" err="1">
                <a:solidFill>
                  <a:srgbClr val="406F70"/>
                </a:solidFill>
              </a:rPr>
              <a:t>toplogrednih</a:t>
            </a:r>
            <a:r>
              <a:rPr lang="en-IE" dirty="0">
                <a:solidFill>
                  <a:srgbClr val="406F70"/>
                </a:solidFill>
              </a:rPr>
              <a:t> </a:t>
            </a:r>
            <a:r>
              <a:rPr lang="en-IE" dirty="0" err="1">
                <a:solidFill>
                  <a:srgbClr val="406F70"/>
                </a:solidFill>
              </a:rPr>
              <a:t>plinov</a:t>
            </a:r>
            <a:r>
              <a:rPr lang="en-IE" dirty="0">
                <a:solidFill>
                  <a:srgbClr val="406F70"/>
                </a:solidFill>
              </a:rPr>
              <a:t> </a:t>
            </a:r>
          </a:p>
          <a:p>
            <a:endParaRPr lang="en-US" dirty="0"/>
          </a:p>
        </p:txBody>
      </p:sp>
    </p:spTree>
    <p:extLst>
      <p:ext uri="{BB962C8B-B14F-4D97-AF65-F5344CB8AC3E}">
        <p14:creationId xmlns:p14="http://schemas.microsoft.com/office/powerpoint/2010/main" val="3280971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F7F29FAAF84E49985F5364605989CA" ma:contentTypeVersion="8" ma:contentTypeDescription="Create a new document." ma:contentTypeScope="" ma:versionID="422fd0eccd15940ec8205d25b9bb0228">
  <xsd:schema xmlns:xsd="http://www.w3.org/2001/XMLSchema" xmlns:xs="http://www.w3.org/2001/XMLSchema" xmlns:p="http://schemas.microsoft.com/office/2006/metadata/properties" xmlns:ns2="67dd3286-db87-444e-8dd1-4849b974caca" targetNamespace="http://schemas.microsoft.com/office/2006/metadata/properties" ma:root="true" ma:fieldsID="0aaa5d8ecb3d525cb0abd63b0ddb9e30" ns2:_="">
    <xsd:import namespace="67dd3286-db87-444e-8dd1-4849b974ca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d3286-db87-444e-8dd1-4849b974ca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8CDC66-3A54-408A-AA64-5CDBD3025C40}">
  <ds:schemaRefs>
    <ds:schemaRef ds:uri="http://purl.org/dc/elements/1.1/"/>
    <ds:schemaRef ds:uri="http://purl.org/dc/dcmitype/"/>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2006/metadata/properties"/>
    <ds:schemaRef ds:uri="67dd3286-db87-444e-8dd1-4849b974caca"/>
  </ds:schemaRefs>
</ds:datastoreItem>
</file>

<file path=customXml/itemProps2.xml><?xml version="1.0" encoding="utf-8"?>
<ds:datastoreItem xmlns:ds="http://schemas.openxmlformats.org/officeDocument/2006/customXml" ds:itemID="{F6C29C56-3D42-4326-9DDA-2C87050FB0D2}">
  <ds:schemaRefs>
    <ds:schemaRef ds:uri="http://schemas.microsoft.com/sharepoint/v3/contenttype/forms"/>
  </ds:schemaRefs>
</ds:datastoreItem>
</file>

<file path=customXml/itemProps3.xml><?xml version="1.0" encoding="utf-8"?>
<ds:datastoreItem xmlns:ds="http://schemas.openxmlformats.org/officeDocument/2006/customXml" ds:itemID="{34E262B3-316A-4D42-9576-66DC490CB1FA}">
  <ds:schemaRefs>
    <ds:schemaRef ds:uri="67dd3286-db87-444e-8dd1-4849b974ca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8662</TotalTime>
  <Words>6836</Words>
  <Application>Microsoft Macintosh PowerPoint</Application>
  <PresentationFormat>Widescreen</PresentationFormat>
  <Paragraphs>557</Paragraphs>
  <Slides>83</Slides>
  <Notes>5</Notes>
  <HiddenSlides>0</HiddenSlides>
  <MMClips>6</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83</vt:i4>
      </vt:variant>
    </vt:vector>
  </HeadingPairs>
  <TitlesOfParts>
    <vt:vector size="102" baseType="lpstr">
      <vt:lpstr>acumin-pro-semi-condensed</vt:lpstr>
      <vt:lpstr>Alegreya</vt:lpstr>
      <vt:lpstr>Arial</vt:lpstr>
      <vt:lpstr>Austin News</vt:lpstr>
      <vt:lpstr>Calibri</vt:lpstr>
      <vt:lpstr>Calibri Light</vt:lpstr>
      <vt:lpstr>DIN Condensed</vt:lpstr>
      <vt:lpstr>FreeSans</vt:lpstr>
      <vt:lpstr>Helvetica Neue</vt:lpstr>
      <vt:lpstr>Lucida Grande</vt:lpstr>
      <vt:lpstr>Open Sans</vt:lpstr>
      <vt:lpstr>Open Sans</vt:lpstr>
      <vt:lpstr>Quattrocento Sans</vt:lpstr>
      <vt:lpstr>Roboto</vt:lpstr>
      <vt:lpstr>Source Sans 3</vt:lpstr>
      <vt:lpstr>Source Sans 3 Semibold</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 kaj morate biti pozorni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Cooney</dc:creator>
  <cp:lastModifiedBy>Ian Sayers</cp:lastModifiedBy>
  <cp:revision>432</cp:revision>
  <dcterms:created xsi:type="dcterms:W3CDTF">2020-02-11T09:40:22Z</dcterms:created>
  <dcterms:modified xsi:type="dcterms:W3CDTF">2021-12-02T09:01:39Z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0x010100D0F7F29FAAF84E49985F5364605989CA</vt:lpwstr>
  </property>
</Properties>
</file>