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5"/>
  </p:notesMasterIdLst>
  <p:sldIdLst>
    <p:sldId id="294" r:id="rId5"/>
    <p:sldId id="361" r:id="rId6"/>
    <p:sldId id="347" r:id="rId7"/>
    <p:sldId id="284" r:id="rId8"/>
    <p:sldId id="303" r:id="rId9"/>
    <p:sldId id="302" r:id="rId10"/>
    <p:sldId id="368" r:id="rId11"/>
    <p:sldId id="370" r:id="rId12"/>
    <p:sldId id="313" r:id="rId13"/>
    <p:sldId id="312" r:id="rId14"/>
    <p:sldId id="286" r:id="rId15"/>
    <p:sldId id="279" r:id="rId16"/>
    <p:sldId id="297" r:id="rId17"/>
    <p:sldId id="371" r:id="rId18"/>
    <p:sldId id="373" r:id="rId19"/>
    <p:sldId id="374" r:id="rId20"/>
    <p:sldId id="304" r:id="rId21"/>
    <p:sldId id="298" r:id="rId22"/>
    <p:sldId id="384" r:id="rId23"/>
    <p:sldId id="321" r:id="rId24"/>
    <p:sldId id="375" r:id="rId25"/>
    <p:sldId id="376" r:id="rId26"/>
    <p:sldId id="301" r:id="rId27"/>
    <p:sldId id="377" r:id="rId28"/>
    <p:sldId id="310" r:id="rId29"/>
    <p:sldId id="306" r:id="rId30"/>
    <p:sldId id="378" r:id="rId31"/>
    <p:sldId id="379" r:id="rId32"/>
    <p:sldId id="316" r:id="rId33"/>
    <p:sldId id="381" r:id="rId34"/>
    <p:sldId id="317" r:id="rId35"/>
    <p:sldId id="309" r:id="rId36"/>
    <p:sldId id="296" r:id="rId37"/>
    <p:sldId id="336" r:id="rId38"/>
    <p:sldId id="337" r:id="rId39"/>
    <p:sldId id="339" r:id="rId40"/>
    <p:sldId id="319" r:id="rId41"/>
    <p:sldId id="365" r:id="rId42"/>
    <p:sldId id="363" r:id="rId43"/>
    <p:sldId id="334" r:id="rId44"/>
    <p:sldId id="366" r:id="rId45"/>
    <p:sldId id="380" r:id="rId46"/>
    <p:sldId id="348" r:id="rId47"/>
    <p:sldId id="345" r:id="rId48"/>
    <p:sldId id="362" r:id="rId49"/>
    <p:sldId id="349" r:id="rId50"/>
    <p:sldId id="350" r:id="rId51"/>
    <p:sldId id="351" r:id="rId52"/>
    <p:sldId id="352" r:id="rId53"/>
    <p:sldId id="355" r:id="rId54"/>
    <p:sldId id="356" r:id="rId55"/>
    <p:sldId id="357" r:id="rId56"/>
    <p:sldId id="358" r:id="rId57"/>
    <p:sldId id="359" r:id="rId58"/>
    <p:sldId id="353" r:id="rId59"/>
    <p:sldId id="382" r:id="rId60"/>
    <p:sldId id="354" r:id="rId61"/>
    <p:sldId id="360" r:id="rId62"/>
    <p:sldId id="285" r:id="rId63"/>
    <p:sldId id="29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ja Petelin" initials="MP" lastIdx="1" clrIdx="0">
    <p:extLst>
      <p:ext uri="{19B8F6BF-5375-455C-9EA6-DF929625EA0E}">
        <p15:presenceInfo xmlns:p15="http://schemas.microsoft.com/office/powerpoint/2012/main" userId="S-1-5-21-1657856226-498423288-3889132435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156"/>
    <a:srgbClr val="F5C05B"/>
    <a:srgbClr val="CC9131"/>
    <a:srgbClr val="406F70"/>
    <a:srgbClr val="1CC2D4"/>
    <a:srgbClr val="5E5E5E"/>
    <a:srgbClr val="044449"/>
    <a:srgbClr val="F26B27"/>
    <a:srgbClr val="C54A9A"/>
    <a:srgbClr val="1EB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0D5CAB-74C1-0E43-849C-A45CF04F6F04}"/>
              </a:ext>
            </a:extLst>
          </p:cNvPr>
          <p:cNvSpPr/>
          <p:nvPr userDrawn="1"/>
        </p:nvSpPr>
        <p:spPr>
          <a:xfrm>
            <a:off x="-105413" y="-1"/>
            <a:ext cx="6298404" cy="5900507"/>
          </a:xfrm>
          <a:custGeom>
            <a:avLst/>
            <a:gdLst>
              <a:gd name="connsiteX0" fmla="*/ 196547 w 6298404"/>
              <a:gd name="connsiteY0" fmla="*/ 0 h 5900507"/>
              <a:gd name="connsiteX1" fmla="*/ 926203 w 6298404"/>
              <a:gd name="connsiteY1" fmla="*/ 0 h 5900507"/>
              <a:gd name="connsiteX2" fmla="*/ 926203 w 6298404"/>
              <a:gd name="connsiteY2" fmla="*/ 4 h 5900507"/>
              <a:gd name="connsiteX3" fmla="*/ 6298404 w 6298404"/>
              <a:gd name="connsiteY3" fmla="*/ 4 h 5900507"/>
              <a:gd name="connsiteX4" fmla="*/ 6296454 w 6298404"/>
              <a:gd name="connsiteY4" fmla="*/ 44068 h 5900507"/>
              <a:gd name="connsiteX5" fmla="*/ 5516773 w 6298404"/>
              <a:gd name="connsiteY5" fmla="*/ 2716164 h 5900507"/>
              <a:gd name="connsiteX6" fmla="*/ 5369892 w 6298404"/>
              <a:gd name="connsiteY6" fmla="*/ 2976396 h 5900507"/>
              <a:gd name="connsiteX7" fmla="*/ 5373199 w 6298404"/>
              <a:gd name="connsiteY7" fmla="*/ 2976396 h 5900507"/>
              <a:gd name="connsiteX8" fmla="*/ 5254947 w 6298404"/>
              <a:gd name="connsiteY8" fmla="*/ 3174684 h 5900507"/>
              <a:gd name="connsiteX9" fmla="*/ 1199384 w 6298404"/>
              <a:gd name="connsiteY9" fmla="*/ 5871229 h 5900507"/>
              <a:gd name="connsiteX10" fmla="*/ 690892 w 6298404"/>
              <a:gd name="connsiteY10" fmla="*/ 5900504 h 5900507"/>
              <a:gd name="connsiteX11" fmla="*/ 690892 w 6298404"/>
              <a:gd name="connsiteY11" fmla="*/ 5900507 h 5900507"/>
              <a:gd name="connsiteX12" fmla="*/ 0 w 6298404"/>
              <a:gd name="connsiteY12" fmla="*/ 5900507 h 5900507"/>
              <a:gd name="connsiteX13" fmla="*/ 0 w 6298404"/>
              <a:gd name="connsiteY13" fmla="*/ 11319 h 5900507"/>
              <a:gd name="connsiteX14" fmla="*/ 196547 w 6298404"/>
              <a:gd name="connsiteY14" fmla="*/ 4 h 59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4" h="5900507">
                <a:moveTo>
                  <a:pt x="196547" y="0"/>
                </a:moveTo>
                <a:lnTo>
                  <a:pt x="926203" y="0"/>
                </a:lnTo>
                <a:lnTo>
                  <a:pt x="926203" y="4"/>
                </a:lnTo>
                <a:lnTo>
                  <a:pt x="6298404" y="4"/>
                </a:lnTo>
                <a:lnTo>
                  <a:pt x="6296454" y="44068"/>
                </a:lnTo>
                <a:cubicBezTo>
                  <a:pt x="6210068" y="1013921"/>
                  <a:pt x="5936180" y="1920575"/>
                  <a:pt x="5516773" y="2716164"/>
                </a:cubicBezTo>
                <a:lnTo>
                  <a:pt x="5369892" y="2976396"/>
                </a:lnTo>
                <a:lnTo>
                  <a:pt x="5373199" y="2976396"/>
                </a:lnTo>
                <a:lnTo>
                  <a:pt x="5254947" y="3174684"/>
                </a:lnTo>
                <a:cubicBezTo>
                  <a:pt x="4330127" y="4657442"/>
                  <a:pt x="2871902" y="5677569"/>
                  <a:pt x="1199384" y="5871229"/>
                </a:cubicBezTo>
                <a:lnTo>
                  <a:pt x="690892" y="5900504"/>
                </a:lnTo>
                <a:lnTo>
                  <a:pt x="690892" y="5900507"/>
                </a:lnTo>
                <a:lnTo>
                  <a:pt x="0" y="5900507"/>
                </a:lnTo>
                <a:lnTo>
                  <a:pt x="0" y="11319"/>
                </a:lnTo>
                <a:lnTo>
                  <a:pt x="196547" y="4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2003112" y="4635607"/>
            <a:ext cx="3558128" cy="15808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197" y="2902605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798" y="49016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3" y="729295"/>
            <a:ext cx="3579566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403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6540708" y="6385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 flipH="1">
            <a:off x="7197438" y="4146121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50B39-CFAC-9D4F-A60A-82DB388EB798}"/>
              </a:ext>
            </a:extLst>
          </p:cNvPr>
          <p:cNvCxnSpPr/>
          <p:nvPr userDrawn="1"/>
        </p:nvCxnSpPr>
        <p:spPr>
          <a:xfrm flipH="1">
            <a:off x="495791" y="1545048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4" y="652821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2" y="1786300"/>
            <a:ext cx="5273104" cy="394744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7057088" y="498484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36CFA7E-FCEF-F84F-81A4-DA1C73867561}"/>
              </a:ext>
            </a:extLst>
          </p:cNvPr>
          <p:cNvSpPr/>
          <p:nvPr userDrawn="1"/>
        </p:nvSpPr>
        <p:spPr>
          <a:xfrm flipH="1">
            <a:off x="9861132" y="349811"/>
            <a:ext cx="2330868" cy="1305474"/>
          </a:xfrm>
          <a:custGeom>
            <a:avLst/>
            <a:gdLst>
              <a:gd name="connsiteX0" fmla="*/ 975693 w 2330868"/>
              <a:gd name="connsiteY0" fmla="*/ 0 h 1305474"/>
              <a:gd name="connsiteX1" fmla="*/ 791632 w 2330868"/>
              <a:gd name="connsiteY1" fmla="*/ 0 h 1305474"/>
              <a:gd name="connsiteX2" fmla="*/ 791632 w 2330868"/>
              <a:gd name="connsiteY2" fmla="*/ 1 h 1305474"/>
              <a:gd name="connsiteX3" fmla="*/ 663361 w 2330868"/>
              <a:gd name="connsiteY3" fmla="*/ 6478 h 1305474"/>
              <a:gd name="connsiteX4" fmla="*/ 55209 w 2330868"/>
              <a:gd name="connsiteY4" fmla="*/ 213511 h 1305474"/>
              <a:gd name="connsiteX5" fmla="*/ 0 w 2330868"/>
              <a:gd name="connsiteY5" fmla="*/ 252115 h 1305474"/>
              <a:gd name="connsiteX6" fmla="*/ 0 w 2330868"/>
              <a:gd name="connsiteY6" fmla="*/ 1305473 h 1305474"/>
              <a:gd name="connsiteX7" fmla="*/ 732273 w 2330868"/>
              <a:gd name="connsiteY7" fmla="*/ 1305473 h 1305474"/>
              <a:gd name="connsiteX8" fmla="*/ 732273 w 2330868"/>
              <a:gd name="connsiteY8" fmla="*/ 1305474 h 1305474"/>
              <a:gd name="connsiteX9" fmla="*/ 916334 w 2330868"/>
              <a:gd name="connsiteY9" fmla="*/ 1305474 h 1305474"/>
              <a:gd name="connsiteX10" fmla="*/ 916334 w 2330868"/>
              <a:gd name="connsiteY10" fmla="*/ 1305473 h 1305474"/>
              <a:gd name="connsiteX11" fmla="*/ 1044605 w 2330868"/>
              <a:gd name="connsiteY11" fmla="*/ 1298996 h 1305474"/>
              <a:gd name="connsiteX12" fmla="*/ 2067649 w 2330868"/>
              <a:gd name="connsiteY12" fmla="*/ 702392 h 1305474"/>
              <a:gd name="connsiteX13" fmla="*/ 2097479 w 2330868"/>
              <a:gd name="connsiteY13" fmla="*/ 658521 h 1305474"/>
              <a:gd name="connsiteX14" fmla="*/ 2096644 w 2330868"/>
              <a:gd name="connsiteY14" fmla="*/ 658521 h 1305474"/>
              <a:gd name="connsiteX15" fmla="*/ 2133696 w 2330868"/>
              <a:gd name="connsiteY15" fmla="*/ 600945 h 1305474"/>
              <a:gd name="connsiteX16" fmla="*/ 2330376 w 2330868"/>
              <a:gd name="connsiteY16" fmla="*/ 9750 h 1305474"/>
              <a:gd name="connsiteX17" fmla="*/ 2330868 w 2330868"/>
              <a:gd name="connsiteY17" fmla="*/ 1 h 1305474"/>
              <a:gd name="connsiteX18" fmla="*/ 975693 w 2330868"/>
              <a:gd name="connsiteY18" fmla="*/ 1 h 1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868" h="1305474">
                <a:moveTo>
                  <a:pt x="975693" y="0"/>
                </a:moveTo>
                <a:lnTo>
                  <a:pt x="791632" y="0"/>
                </a:lnTo>
                <a:lnTo>
                  <a:pt x="791632" y="1"/>
                </a:lnTo>
                <a:lnTo>
                  <a:pt x="663361" y="6478"/>
                </a:lnTo>
                <a:cubicBezTo>
                  <a:pt x="441861" y="28973"/>
                  <a:pt x="235261" y="101866"/>
                  <a:pt x="55209" y="213511"/>
                </a:cubicBezTo>
                <a:lnTo>
                  <a:pt x="0" y="252115"/>
                </a:lnTo>
                <a:lnTo>
                  <a:pt x="0" y="1305473"/>
                </a:lnTo>
                <a:lnTo>
                  <a:pt x="732273" y="1305473"/>
                </a:lnTo>
                <a:lnTo>
                  <a:pt x="732273" y="1305474"/>
                </a:lnTo>
                <a:lnTo>
                  <a:pt x="916334" y="1305474"/>
                </a:lnTo>
                <a:lnTo>
                  <a:pt x="916334" y="1305473"/>
                </a:lnTo>
                <a:lnTo>
                  <a:pt x="1044605" y="1298996"/>
                </a:lnTo>
                <a:cubicBezTo>
                  <a:pt x="1466509" y="1256150"/>
                  <a:pt x="1834356" y="1030449"/>
                  <a:pt x="2067649" y="702392"/>
                </a:cubicBezTo>
                <a:lnTo>
                  <a:pt x="2097479" y="658521"/>
                </a:lnTo>
                <a:lnTo>
                  <a:pt x="2096644" y="658521"/>
                </a:lnTo>
                <a:lnTo>
                  <a:pt x="2133696" y="600945"/>
                </a:lnTo>
                <a:cubicBezTo>
                  <a:pt x="2239494" y="424923"/>
                  <a:pt x="2308584" y="224328"/>
                  <a:pt x="2330376" y="9750"/>
                </a:cubicBezTo>
                <a:lnTo>
                  <a:pt x="2330868" y="1"/>
                </a:lnTo>
                <a:lnTo>
                  <a:pt x="975693" y="1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3" y="652821"/>
            <a:ext cx="8857251" cy="116098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9720782" y="118853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3179" y="652821"/>
            <a:ext cx="8775233" cy="116098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DD6A6-EA01-4E48-87A8-C48DA0EEB555}"/>
              </a:ext>
            </a:extLst>
          </p:cNvPr>
          <p:cNvGrpSpPr/>
          <p:nvPr userDrawn="1"/>
        </p:nvGrpSpPr>
        <p:grpSpPr>
          <a:xfrm flipH="1">
            <a:off x="0" y="297350"/>
            <a:ext cx="2471218" cy="1653822"/>
            <a:chOff x="9720782" y="349811"/>
            <a:chExt cx="2471218" cy="16538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6CFA7E-FCEF-F84F-81A4-DA1C73867561}"/>
                </a:ext>
              </a:extLst>
            </p:cNvPr>
            <p:cNvSpPr/>
            <p:nvPr userDrawn="1"/>
          </p:nvSpPr>
          <p:spPr>
            <a:xfrm flipH="1">
              <a:off x="9861132" y="349811"/>
              <a:ext cx="2330868" cy="1305474"/>
            </a:xfrm>
            <a:custGeom>
              <a:avLst/>
              <a:gdLst>
                <a:gd name="connsiteX0" fmla="*/ 975693 w 2330868"/>
                <a:gd name="connsiteY0" fmla="*/ 0 h 1305474"/>
                <a:gd name="connsiteX1" fmla="*/ 791632 w 2330868"/>
                <a:gd name="connsiteY1" fmla="*/ 0 h 1305474"/>
                <a:gd name="connsiteX2" fmla="*/ 791632 w 2330868"/>
                <a:gd name="connsiteY2" fmla="*/ 1 h 1305474"/>
                <a:gd name="connsiteX3" fmla="*/ 663361 w 2330868"/>
                <a:gd name="connsiteY3" fmla="*/ 6478 h 1305474"/>
                <a:gd name="connsiteX4" fmla="*/ 55209 w 2330868"/>
                <a:gd name="connsiteY4" fmla="*/ 213511 h 1305474"/>
                <a:gd name="connsiteX5" fmla="*/ 0 w 2330868"/>
                <a:gd name="connsiteY5" fmla="*/ 252115 h 1305474"/>
                <a:gd name="connsiteX6" fmla="*/ 0 w 2330868"/>
                <a:gd name="connsiteY6" fmla="*/ 1305473 h 1305474"/>
                <a:gd name="connsiteX7" fmla="*/ 732273 w 2330868"/>
                <a:gd name="connsiteY7" fmla="*/ 1305473 h 1305474"/>
                <a:gd name="connsiteX8" fmla="*/ 732273 w 2330868"/>
                <a:gd name="connsiteY8" fmla="*/ 1305474 h 1305474"/>
                <a:gd name="connsiteX9" fmla="*/ 916334 w 2330868"/>
                <a:gd name="connsiteY9" fmla="*/ 1305474 h 1305474"/>
                <a:gd name="connsiteX10" fmla="*/ 916334 w 2330868"/>
                <a:gd name="connsiteY10" fmla="*/ 1305473 h 1305474"/>
                <a:gd name="connsiteX11" fmla="*/ 1044605 w 2330868"/>
                <a:gd name="connsiteY11" fmla="*/ 1298996 h 1305474"/>
                <a:gd name="connsiteX12" fmla="*/ 2067649 w 2330868"/>
                <a:gd name="connsiteY12" fmla="*/ 702392 h 1305474"/>
                <a:gd name="connsiteX13" fmla="*/ 2097479 w 2330868"/>
                <a:gd name="connsiteY13" fmla="*/ 658521 h 1305474"/>
                <a:gd name="connsiteX14" fmla="*/ 2096644 w 2330868"/>
                <a:gd name="connsiteY14" fmla="*/ 658521 h 1305474"/>
                <a:gd name="connsiteX15" fmla="*/ 2133696 w 2330868"/>
                <a:gd name="connsiteY15" fmla="*/ 600945 h 1305474"/>
                <a:gd name="connsiteX16" fmla="*/ 2330376 w 2330868"/>
                <a:gd name="connsiteY16" fmla="*/ 9750 h 1305474"/>
                <a:gd name="connsiteX17" fmla="*/ 2330868 w 2330868"/>
                <a:gd name="connsiteY17" fmla="*/ 1 h 1305474"/>
                <a:gd name="connsiteX18" fmla="*/ 975693 w 2330868"/>
                <a:gd name="connsiteY18" fmla="*/ 1 h 1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868" h="1305474">
                  <a:moveTo>
                    <a:pt x="975693" y="0"/>
                  </a:moveTo>
                  <a:lnTo>
                    <a:pt x="791632" y="0"/>
                  </a:lnTo>
                  <a:lnTo>
                    <a:pt x="791632" y="1"/>
                  </a:lnTo>
                  <a:lnTo>
                    <a:pt x="663361" y="6478"/>
                  </a:lnTo>
                  <a:cubicBezTo>
                    <a:pt x="441861" y="28973"/>
                    <a:pt x="235261" y="101866"/>
                    <a:pt x="55209" y="213511"/>
                  </a:cubicBezTo>
                  <a:lnTo>
                    <a:pt x="0" y="252115"/>
                  </a:lnTo>
                  <a:lnTo>
                    <a:pt x="0" y="1305473"/>
                  </a:lnTo>
                  <a:lnTo>
                    <a:pt x="732273" y="1305473"/>
                  </a:lnTo>
                  <a:lnTo>
                    <a:pt x="732273" y="1305474"/>
                  </a:lnTo>
                  <a:lnTo>
                    <a:pt x="916334" y="1305474"/>
                  </a:lnTo>
                  <a:lnTo>
                    <a:pt x="916334" y="1305473"/>
                  </a:lnTo>
                  <a:lnTo>
                    <a:pt x="1044605" y="1298996"/>
                  </a:lnTo>
                  <a:cubicBezTo>
                    <a:pt x="1466509" y="1256150"/>
                    <a:pt x="1834356" y="1030449"/>
                    <a:pt x="2067649" y="702392"/>
                  </a:cubicBezTo>
                  <a:lnTo>
                    <a:pt x="2097479" y="658521"/>
                  </a:lnTo>
                  <a:lnTo>
                    <a:pt x="2096644" y="658521"/>
                  </a:lnTo>
                  <a:lnTo>
                    <a:pt x="2133696" y="600945"/>
                  </a:lnTo>
                  <a:cubicBezTo>
                    <a:pt x="2239494" y="424923"/>
                    <a:pt x="2308584" y="224328"/>
                    <a:pt x="2330376" y="9750"/>
                  </a:cubicBezTo>
                  <a:lnTo>
                    <a:pt x="2330868" y="1"/>
                  </a:lnTo>
                  <a:lnTo>
                    <a:pt x="975693" y="1"/>
                  </a:lnTo>
                  <a:close/>
                </a:path>
              </a:pathLst>
            </a:custGeom>
            <a:solidFill>
              <a:srgbClr val="40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D687B2-B75A-FA41-B2B6-DD2E4C7FBF31}"/>
                </a:ext>
              </a:extLst>
            </p:cNvPr>
            <p:cNvSpPr/>
            <p:nvPr userDrawn="1"/>
          </p:nvSpPr>
          <p:spPr>
            <a:xfrm flipH="1">
              <a:off x="9720782" y="1188535"/>
              <a:ext cx="1834579" cy="815098"/>
            </a:xfrm>
            <a:custGeom>
              <a:avLst/>
              <a:gdLst>
                <a:gd name="connsiteX0" fmla="*/ 5426896 w 11332213"/>
                <a:gd name="connsiteY0" fmla="*/ 0 h 5008483"/>
                <a:gd name="connsiteX1" fmla="*/ 6133050 w 11332213"/>
                <a:gd name="connsiteY1" fmla="*/ 0 h 5008483"/>
                <a:gd name="connsiteX2" fmla="*/ 6133050 w 11332213"/>
                <a:gd name="connsiteY2" fmla="*/ 3 h 5008483"/>
                <a:gd name="connsiteX3" fmla="*/ 11332213 w 11332213"/>
                <a:gd name="connsiteY3" fmla="*/ 3 h 5008483"/>
                <a:gd name="connsiteX4" fmla="*/ 11330326 w 11332213"/>
                <a:gd name="connsiteY4" fmla="*/ 37406 h 5008483"/>
                <a:gd name="connsiteX5" fmla="*/ 10575758 w 11332213"/>
                <a:gd name="connsiteY5" fmla="*/ 2305541 h 5008483"/>
                <a:gd name="connsiteX6" fmla="*/ 10433608 w 11332213"/>
                <a:gd name="connsiteY6" fmla="*/ 2526432 h 5008483"/>
                <a:gd name="connsiteX7" fmla="*/ 10436809 w 11332213"/>
                <a:gd name="connsiteY7" fmla="*/ 2526432 h 5008483"/>
                <a:gd name="connsiteX8" fmla="*/ 10322366 w 11332213"/>
                <a:gd name="connsiteY8" fmla="*/ 2694743 h 5008483"/>
                <a:gd name="connsiteX9" fmla="*/ 6397432 w 11332213"/>
                <a:gd name="connsiteY9" fmla="*/ 4983631 h 5008483"/>
                <a:gd name="connsiteX10" fmla="*/ 5905318 w 11332213"/>
                <a:gd name="connsiteY10" fmla="*/ 5008480 h 5008483"/>
                <a:gd name="connsiteX11" fmla="*/ 5905318 w 11332213"/>
                <a:gd name="connsiteY11" fmla="*/ 5008483 h 5008483"/>
                <a:gd name="connsiteX12" fmla="*/ 5199163 w 11332213"/>
                <a:gd name="connsiteY12" fmla="*/ 5008483 h 5008483"/>
                <a:gd name="connsiteX13" fmla="*/ 5199163 w 11332213"/>
                <a:gd name="connsiteY13" fmla="*/ 5008480 h 5008483"/>
                <a:gd name="connsiteX14" fmla="*/ 0 w 11332213"/>
                <a:gd name="connsiteY14" fmla="*/ 5008480 h 5008483"/>
                <a:gd name="connsiteX15" fmla="*/ 1887 w 11332213"/>
                <a:gd name="connsiteY15" fmla="*/ 4971077 h 5008483"/>
                <a:gd name="connsiteX16" fmla="*/ 815394 w 11332213"/>
                <a:gd name="connsiteY16" fmla="*/ 2607114 h 5008483"/>
                <a:gd name="connsiteX17" fmla="*/ 833803 w 11332213"/>
                <a:gd name="connsiteY17" fmla="*/ 2579140 h 5008483"/>
                <a:gd name="connsiteX18" fmla="*/ 879503 w 11332213"/>
                <a:gd name="connsiteY18" fmla="*/ 2505436 h 5008483"/>
                <a:gd name="connsiteX19" fmla="*/ 4934782 w 11332213"/>
                <a:gd name="connsiteY19" fmla="*/ 24852 h 5008483"/>
                <a:gd name="connsiteX20" fmla="*/ 5426896 w 11332213"/>
                <a:gd name="connsiteY20" fmla="*/ 3 h 50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32213" h="5008483">
                  <a:moveTo>
                    <a:pt x="5426896" y="0"/>
                  </a:moveTo>
                  <a:lnTo>
                    <a:pt x="6133050" y="0"/>
                  </a:lnTo>
                  <a:lnTo>
                    <a:pt x="6133050" y="3"/>
                  </a:lnTo>
                  <a:lnTo>
                    <a:pt x="11332213" y="3"/>
                  </a:lnTo>
                  <a:lnTo>
                    <a:pt x="11330326" y="37406"/>
                  </a:lnTo>
                  <a:cubicBezTo>
                    <a:pt x="11246722" y="860639"/>
                    <a:pt x="10981656" y="1630227"/>
                    <a:pt x="10575758" y="2305541"/>
                  </a:cubicBezTo>
                  <a:lnTo>
                    <a:pt x="10433608" y="2526432"/>
                  </a:lnTo>
                  <a:lnTo>
                    <a:pt x="10436809" y="2526432"/>
                  </a:lnTo>
                  <a:lnTo>
                    <a:pt x="10322366" y="2694743"/>
                  </a:lnTo>
                  <a:cubicBezTo>
                    <a:pt x="9427334" y="3953341"/>
                    <a:pt x="8016078" y="4819248"/>
                    <a:pt x="6397432" y="4983631"/>
                  </a:cubicBezTo>
                  <a:lnTo>
                    <a:pt x="5905318" y="5008480"/>
                  </a:lnTo>
                  <a:lnTo>
                    <a:pt x="5905318" y="5008483"/>
                  </a:lnTo>
                  <a:lnTo>
                    <a:pt x="5199163" y="5008483"/>
                  </a:lnTo>
                  <a:lnTo>
                    <a:pt x="5199163" y="5008480"/>
                  </a:lnTo>
                  <a:lnTo>
                    <a:pt x="0" y="5008480"/>
                  </a:lnTo>
                  <a:lnTo>
                    <a:pt x="1887" y="4971077"/>
                  </a:lnTo>
                  <a:cubicBezTo>
                    <a:pt x="89472" y="4108643"/>
                    <a:pt x="376213" y="3305084"/>
                    <a:pt x="815394" y="2607114"/>
                  </a:cubicBezTo>
                  <a:lnTo>
                    <a:pt x="833803" y="2579140"/>
                  </a:lnTo>
                  <a:lnTo>
                    <a:pt x="879503" y="2505436"/>
                  </a:lnTo>
                  <a:cubicBezTo>
                    <a:pt x="1764272" y="1143487"/>
                    <a:pt x="3235203" y="197454"/>
                    <a:pt x="4934782" y="24852"/>
                  </a:cubicBezTo>
                  <a:lnTo>
                    <a:pt x="5426896" y="3"/>
                  </a:lnTo>
                  <a:close/>
                </a:path>
              </a:pathLst>
            </a:custGeom>
            <a:noFill/>
            <a:ln>
              <a:solidFill>
                <a:srgbClr val="F5C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711F05-2A47-B348-A827-642057F7C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66D7AB-2970-494C-A6B7-4299E2BF2241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9661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5F9BA7-571F-4C47-A20F-A6A2DE65753E}"/>
              </a:ext>
            </a:extLst>
          </p:cNvPr>
          <p:cNvCxnSpPr/>
          <p:nvPr userDrawn="1"/>
        </p:nvCxnSpPr>
        <p:spPr>
          <a:xfrm>
            <a:off x="0" y="2517332"/>
            <a:ext cx="12192000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1">
            <a:extLst>
              <a:ext uri="{FF2B5EF4-FFF2-40B4-BE49-F238E27FC236}">
                <a16:creationId xmlns:a16="http://schemas.microsoft.com/office/drawing/2014/main" id="{011DB00C-DF56-EC48-8BAB-4675866B48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044449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B6CC0F4-69A2-4A48-8800-63FFA3B3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552D4BC-9998-D04A-8E28-4B7ECF397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7E3B5E-E0ED-1F4F-A6CC-773952B492FD}"/>
              </a:ext>
            </a:extLst>
          </p:cNvPr>
          <p:cNvCxnSpPr/>
          <p:nvPr userDrawn="1"/>
        </p:nvCxnSpPr>
        <p:spPr>
          <a:xfrm flipH="1">
            <a:off x="555813" y="4342602"/>
            <a:ext cx="3591091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41">
            <a:extLst>
              <a:ext uri="{FF2B5EF4-FFF2-40B4-BE49-F238E27FC236}">
                <a16:creationId xmlns:a16="http://schemas.microsoft.com/office/drawing/2014/main" id="{7BAEF165-2934-F042-9879-4FC8ADE458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406F7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3758CDC2-462B-984F-8984-550100DE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AC496FE-E102-3145-AC80-932A87D9D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F25D0-6E91-3B4F-B84C-5E1C405F734D}"/>
              </a:ext>
            </a:extLst>
          </p:cNvPr>
          <p:cNvCxnSpPr/>
          <p:nvPr userDrawn="1"/>
        </p:nvCxnSpPr>
        <p:spPr>
          <a:xfrm flipH="1">
            <a:off x="4383742" y="4342602"/>
            <a:ext cx="3591091" cy="0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1">
            <a:extLst>
              <a:ext uri="{FF2B5EF4-FFF2-40B4-BE49-F238E27FC236}">
                <a16:creationId xmlns:a16="http://schemas.microsoft.com/office/drawing/2014/main" id="{650A3FD1-8F48-EE4A-BF81-E86E73CF4D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F5C05B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3425C0-FBE5-8C4D-8E8D-7E5C2C4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FE964B2-3B7F-6545-9A52-58961AFA0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3A1136-C989-1E46-B9E2-F43E94AAD886}"/>
              </a:ext>
            </a:extLst>
          </p:cNvPr>
          <p:cNvCxnSpPr/>
          <p:nvPr userDrawn="1"/>
        </p:nvCxnSpPr>
        <p:spPr>
          <a:xfrm flipH="1">
            <a:off x="8099612" y="4342602"/>
            <a:ext cx="35910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CA3BE8-C0E8-D64C-AC53-A1ECC9301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4025" y="900212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8BBE4-D85B-E24F-822C-567C20318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DA4D82-9E24-1145-A6D3-7B6CC85BB580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49323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A1431D8-C3DD-9341-960C-34C4CAAD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AF6C089-9985-F746-9018-EE98A4855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2A5D283-F805-6143-BF44-B9512E1C8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CDBD2-6CDA-D842-B17F-E00799245D64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6789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98842" y="1299313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A1431D8-C3DD-9341-960C-34C4CAAD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AF6C089-9985-F746-9018-EE98A4855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2A5D283-F805-6143-BF44-B9512E1C8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CDBD2-6CDA-D842-B17F-E00799245D64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63B7A8-4A24-4CF1-B9A1-68A562C5284F}"/>
              </a:ext>
            </a:extLst>
          </p:cNvPr>
          <p:cNvSpPr/>
          <p:nvPr userDrawn="1"/>
        </p:nvSpPr>
        <p:spPr>
          <a:xfrm>
            <a:off x="4968894" y="5570254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6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455F598-25EE-2E42-AE82-EC89029410A8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</a:t>
            </a:r>
          </a:p>
          <a:p>
            <a:pPr fontAlgn="base"/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/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 </a:t>
            </a: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E2CB3AD-D17D-C74F-9E53-0AD5B51C1AF0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14816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8EC69-4DD2-7F42-A144-C9451D2F5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0D0C1DD-3955-1D42-9001-66E512574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here to add photo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5AE36-0F2E-124A-A3EF-EEA096924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B8C116-FC38-814F-A747-07F740B0AFB5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291A2A-B2DE-DD43-840F-E28E154243DB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B308DE-2276-1643-BCF5-29D090A5A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069B3CA-B668-ED44-8A33-09E95C2CAA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BF31C-659C-884D-9FA3-2AE11699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1A085AB-3335-C14C-A1AB-2F1E08070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7985ADB-EBD3-8D4F-8AA4-0CFC77281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BFF758-75DB-D745-8BA2-793966FF3988}"/>
              </a:ext>
            </a:extLst>
          </p:cNvPr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D0EE3FE-603F-234A-9467-CD7E8EB8D3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Click here  to add photo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513B8-E3AB-3549-8AE8-90DD3C241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BD872D-974D-8848-B07E-82A63089673F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033096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C31BFF-79FC-F241-B04B-5AD2A7DF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8DEF4C4-57D8-7742-9ABC-010C7DD3C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Click here to add photo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1CC7B-A5D0-3449-BDE4-751FF55A92EF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654CA222-30C6-D44A-8747-5CB022E2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A2E355A-8EB7-0B47-A4F4-CCB80CD269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567392-2EED-5D48-8138-1EDB4FCEF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3C31A-0EAA-554F-9679-A9D480BED23A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4804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D905F-81BB-F044-902E-972357D7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28465" y="-1"/>
            <a:ext cx="9072000" cy="686440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5A16D0D-DB9E-644A-947C-B49B3597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" y="2046698"/>
            <a:ext cx="3195485" cy="34923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30802-88E8-4644-A7B3-3FBCD6BDED1A}"/>
              </a:ext>
            </a:extLst>
          </p:cNvPr>
          <p:cNvSpPr/>
          <p:nvPr userDrawn="1"/>
        </p:nvSpPr>
        <p:spPr>
          <a:xfrm>
            <a:off x="8049719" y="5906125"/>
            <a:ext cx="4172262" cy="62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50CB1CAC-ECAD-A346-BA02-FD42DC988AC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872225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6F4B87E8-CD08-6B4C-B1D1-D60E9D5B7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56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FBB1137-3A3C-1840-82F3-2167743311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4482" y="2573651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F5CA955-0E42-604F-AAF7-C51BD5AC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4482" y="1764075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4715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SUSTAIN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E5665-819D-1B42-BA24-3F5B4CD1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90"/>
          <a:stretch/>
        </p:blipFill>
        <p:spPr>
          <a:xfrm>
            <a:off x="-6293" y="-6407"/>
            <a:ext cx="9072000" cy="6864407"/>
          </a:xfrm>
          <a:prstGeom prst="rect">
            <a:avLst/>
          </a:prstGeom>
        </p:spPr>
      </p:pic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4" y="535129"/>
            <a:ext cx="3197422" cy="319742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871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191C8A7-D781-AE42-8A87-BB0955E2B420}"/>
              </a:ext>
            </a:extLst>
          </p:cNvPr>
          <p:cNvSpPr/>
          <p:nvPr userDrawn="1"/>
        </p:nvSpPr>
        <p:spPr>
          <a:xfrm>
            <a:off x="-27541" y="11234"/>
            <a:ext cx="7658926" cy="4262853"/>
          </a:xfrm>
          <a:custGeom>
            <a:avLst/>
            <a:gdLst>
              <a:gd name="connsiteX0" fmla="*/ 0 w 7658926"/>
              <a:gd name="connsiteY0" fmla="*/ 0 h 4262853"/>
              <a:gd name="connsiteX1" fmla="*/ 7658926 w 7658926"/>
              <a:gd name="connsiteY1" fmla="*/ 0 h 4262853"/>
              <a:gd name="connsiteX2" fmla="*/ 7611483 w 7658926"/>
              <a:gd name="connsiteY2" fmla="*/ 193139 h 4262853"/>
              <a:gd name="connsiteX3" fmla="*/ 7025381 w 7658926"/>
              <a:gd name="connsiteY3" fmla="*/ 1559911 h 4262853"/>
              <a:gd name="connsiteX4" fmla="*/ 6883231 w 7658926"/>
              <a:gd name="connsiteY4" fmla="*/ 1780802 h 4262853"/>
              <a:gd name="connsiteX5" fmla="*/ 6886432 w 7658926"/>
              <a:gd name="connsiteY5" fmla="*/ 1780802 h 4262853"/>
              <a:gd name="connsiteX6" fmla="*/ 6771989 w 7658926"/>
              <a:gd name="connsiteY6" fmla="*/ 1949113 h 4262853"/>
              <a:gd name="connsiteX7" fmla="*/ 2847055 w 7658926"/>
              <a:gd name="connsiteY7" fmla="*/ 4238001 h 4262853"/>
              <a:gd name="connsiteX8" fmla="*/ 2354941 w 7658926"/>
              <a:gd name="connsiteY8" fmla="*/ 4262850 h 4262853"/>
              <a:gd name="connsiteX9" fmla="*/ 2354941 w 7658926"/>
              <a:gd name="connsiteY9" fmla="*/ 4262853 h 4262853"/>
              <a:gd name="connsiteX10" fmla="*/ 1648786 w 7658926"/>
              <a:gd name="connsiteY10" fmla="*/ 4262853 h 4262853"/>
              <a:gd name="connsiteX11" fmla="*/ 1648786 w 7658926"/>
              <a:gd name="connsiteY11" fmla="*/ 4262850 h 4262853"/>
              <a:gd name="connsiteX12" fmla="*/ 0 w 7658926"/>
              <a:gd name="connsiteY12" fmla="*/ 4262850 h 42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8926" h="4262853">
                <a:moveTo>
                  <a:pt x="0" y="0"/>
                </a:moveTo>
                <a:lnTo>
                  <a:pt x="7658926" y="0"/>
                </a:lnTo>
                <a:lnTo>
                  <a:pt x="7611483" y="193139"/>
                </a:lnTo>
                <a:cubicBezTo>
                  <a:pt x="7477741" y="678943"/>
                  <a:pt x="7279067" y="1137840"/>
                  <a:pt x="7025381" y="1559911"/>
                </a:cubicBezTo>
                <a:lnTo>
                  <a:pt x="6883231" y="1780802"/>
                </a:lnTo>
                <a:lnTo>
                  <a:pt x="6886432" y="1780802"/>
                </a:lnTo>
                <a:lnTo>
                  <a:pt x="6771989" y="1949113"/>
                </a:lnTo>
                <a:cubicBezTo>
                  <a:pt x="5876957" y="3207711"/>
                  <a:pt x="4465701" y="4073618"/>
                  <a:pt x="2847055" y="4238001"/>
                </a:cubicBezTo>
                <a:lnTo>
                  <a:pt x="2354941" y="4262850"/>
                </a:lnTo>
                <a:lnTo>
                  <a:pt x="2354941" y="4262853"/>
                </a:lnTo>
                <a:lnTo>
                  <a:pt x="1648786" y="4262853"/>
                </a:lnTo>
                <a:lnTo>
                  <a:pt x="1648786" y="4262850"/>
                </a:lnTo>
                <a:lnTo>
                  <a:pt x="0" y="4262850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97040EF-11F0-0E46-B338-363C3B6FA559}"/>
              </a:ext>
            </a:extLst>
          </p:cNvPr>
          <p:cNvSpPr/>
          <p:nvPr userDrawn="1"/>
        </p:nvSpPr>
        <p:spPr>
          <a:xfrm flipH="1">
            <a:off x="-41674" y="4289077"/>
            <a:ext cx="7432133" cy="2568925"/>
          </a:xfrm>
          <a:custGeom>
            <a:avLst/>
            <a:gdLst>
              <a:gd name="connsiteX0" fmla="*/ 5292913 w 7432133"/>
              <a:gd name="connsiteY0" fmla="*/ 0 h 2568925"/>
              <a:gd name="connsiteX1" fmla="*/ 4586759 w 7432133"/>
              <a:gd name="connsiteY1" fmla="*/ 0 h 2568925"/>
              <a:gd name="connsiteX2" fmla="*/ 4586759 w 7432133"/>
              <a:gd name="connsiteY2" fmla="*/ 3 h 2568925"/>
              <a:gd name="connsiteX3" fmla="*/ 4094645 w 7432133"/>
              <a:gd name="connsiteY3" fmla="*/ 24852 h 2568925"/>
              <a:gd name="connsiteX4" fmla="*/ 39366 w 7432133"/>
              <a:gd name="connsiteY4" fmla="*/ 2505436 h 2568925"/>
              <a:gd name="connsiteX5" fmla="*/ 0 w 7432133"/>
              <a:gd name="connsiteY5" fmla="*/ 2568925 h 2568925"/>
              <a:gd name="connsiteX6" fmla="*/ 7432133 w 7432133"/>
              <a:gd name="connsiteY6" fmla="*/ 2568925 h 2568925"/>
              <a:gd name="connsiteX7" fmla="*/ 7432133 w 7432133"/>
              <a:gd name="connsiteY7" fmla="*/ 3 h 2568925"/>
              <a:gd name="connsiteX8" fmla="*/ 5292913 w 7432133"/>
              <a:gd name="connsiteY8" fmla="*/ 3 h 256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2133" h="2568925">
                <a:moveTo>
                  <a:pt x="5292913" y="0"/>
                </a:moveTo>
                <a:lnTo>
                  <a:pt x="4586759" y="0"/>
                </a:lnTo>
                <a:lnTo>
                  <a:pt x="4586759" y="3"/>
                </a:lnTo>
                <a:lnTo>
                  <a:pt x="4094645" y="24852"/>
                </a:lnTo>
                <a:cubicBezTo>
                  <a:pt x="2395066" y="197454"/>
                  <a:pt x="924135" y="1143487"/>
                  <a:pt x="39366" y="2505436"/>
                </a:cubicBezTo>
                <a:lnTo>
                  <a:pt x="0" y="2568925"/>
                </a:lnTo>
                <a:lnTo>
                  <a:pt x="7432133" y="2568925"/>
                </a:lnTo>
                <a:lnTo>
                  <a:pt x="7432133" y="3"/>
                </a:lnTo>
                <a:lnTo>
                  <a:pt x="5292913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13" y="475564"/>
            <a:ext cx="3331937" cy="3331937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0EAE91-C045-9E4F-9447-55FDE253B7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274087"/>
            <a:ext cx="6986370" cy="2568923"/>
          </a:xfrm>
          <a:custGeom>
            <a:avLst/>
            <a:gdLst>
              <a:gd name="connsiteX0" fmla="*/ 1693458 w 6986370"/>
              <a:gd name="connsiteY0" fmla="*/ 0 h 2568923"/>
              <a:gd name="connsiteX1" fmla="*/ 2399612 w 6986370"/>
              <a:gd name="connsiteY1" fmla="*/ 0 h 2568923"/>
              <a:gd name="connsiteX2" fmla="*/ 2399612 w 6986370"/>
              <a:gd name="connsiteY2" fmla="*/ 3 h 2568923"/>
              <a:gd name="connsiteX3" fmla="*/ 2891726 w 6986370"/>
              <a:gd name="connsiteY3" fmla="*/ 24852 h 2568923"/>
              <a:gd name="connsiteX4" fmla="*/ 6947005 w 6986370"/>
              <a:gd name="connsiteY4" fmla="*/ 2505436 h 2568923"/>
              <a:gd name="connsiteX5" fmla="*/ 6986370 w 6986370"/>
              <a:gd name="connsiteY5" fmla="*/ 2568923 h 2568923"/>
              <a:gd name="connsiteX6" fmla="*/ 0 w 6986370"/>
              <a:gd name="connsiteY6" fmla="*/ 2568923 h 2568923"/>
              <a:gd name="connsiteX7" fmla="*/ 0 w 6986370"/>
              <a:gd name="connsiteY7" fmla="*/ 3 h 2568923"/>
              <a:gd name="connsiteX8" fmla="*/ 1693458 w 6986370"/>
              <a:gd name="connsiteY8" fmla="*/ 3 h 25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6370" h="2568923">
                <a:moveTo>
                  <a:pt x="1693458" y="0"/>
                </a:moveTo>
                <a:lnTo>
                  <a:pt x="2399612" y="0"/>
                </a:lnTo>
                <a:lnTo>
                  <a:pt x="2399612" y="3"/>
                </a:lnTo>
                <a:lnTo>
                  <a:pt x="2891726" y="24852"/>
                </a:lnTo>
                <a:cubicBezTo>
                  <a:pt x="4591305" y="197454"/>
                  <a:pt x="6062236" y="1143487"/>
                  <a:pt x="6947005" y="2505436"/>
                </a:cubicBezTo>
                <a:lnTo>
                  <a:pt x="6986370" y="2568923"/>
                </a:lnTo>
                <a:lnTo>
                  <a:pt x="0" y="2568923"/>
                </a:lnTo>
                <a:lnTo>
                  <a:pt x="0" y="3"/>
                </a:lnTo>
                <a:lnTo>
                  <a:pt x="1693458" y="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0257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64E0019-97AC-2747-A525-042BEAE38629}"/>
              </a:ext>
            </a:extLst>
          </p:cNvPr>
          <p:cNvSpPr/>
          <p:nvPr userDrawn="1"/>
        </p:nvSpPr>
        <p:spPr>
          <a:xfrm>
            <a:off x="-1" y="0"/>
            <a:ext cx="10281663" cy="3774332"/>
          </a:xfrm>
          <a:custGeom>
            <a:avLst/>
            <a:gdLst>
              <a:gd name="connsiteX0" fmla="*/ 0 w 9340944"/>
              <a:gd name="connsiteY0" fmla="*/ 0 h 3429000"/>
              <a:gd name="connsiteX1" fmla="*/ 9340944 w 9340944"/>
              <a:gd name="connsiteY1" fmla="*/ 0 h 3429000"/>
              <a:gd name="connsiteX2" fmla="*/ 9234646 w 9340944"/>
              <a:gd name="connsiteY2" fmla="*/ 231978 h 3429000"/>
              <a:gd name="connsiteX3" fmla="*/ 9089396 w 9340944"/>
              <a:gd name="connsiteY3" fmla="*/ 510137 h 3429000"/>
              <a:gd name="connsiteX4" fmla="*/ 8947520 w 9340944"/>
              <a:gd name="connsiteY4" fmla="*/ 748674 h 3429000"/>
              <a:gd name="connsiteX5" fmla="*/ 8950715 w 9340944"/>
              <a:gd name="connsiteY5" fmla="*/ 748674 h 3429000"/>
              <a:gd name="connsiteX6" fmla="*/ 8836492 w 9340944"/>
              <a:gd name="connsiteY6" fmla="*/ 930430 h 3429000"/>
              <a:gd name="connsiteX7" fmla="*/ 4919127 w 9340944"/>
              <a:gd name="connsiteY7" fmla="*/ 3402163 h 3429000"/>
              <a:gd name="connsiteX8" fmla="*/ 4427962 w 9340944"/>
              <a:gd name="connsiteY8" fmla="*/ 3428997 h 3429000"/>
              <a:gd name="connsiteX9" fmla="*/ 4427962 w 9340944"/>
              <a:gd name="connsiteY9" fmla="*/ 3429000 h 3429000"/>
              <a:gd name="connsiteX10" fmla="*/ 3723169 w 9340944"/>
              <a:gd name="connsiteY10" fmla="*/ 3429000 h 3429000"/>
              <a:gd name="connsiteX11" fmla="*/ 3723169 w 9340944"/>
              <a:gd name="connsiteY11" fmla="*/ 3428997 h 3429000"/>
              <a:gd name="connsiteX12" fmla="*/ 0 w 9340944"/>
              <a:gd name="connsiteY12" fmla="*/ 342899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0944" h="3429000">
                <a:moveTo>
                  <a:pt x="0" y="0"/>
                </a:moveTo>
                <a:lnTo>
                  <a:pt x="9340944" y="0"/>
                </a:lnTo>
                <a:lnTo>
                  <a:pt x="9234646" y="231978"/>
                </a:lnTo>
                <a:cubicBezTo>
                  <a:pt x="9188479" y="326231"/>
                  <a:pt x="9140035" y="418980"/>
                  <a:pt x="9089396" y="510137"/>
                </a:cubicBezTo>
                <a:lnTo>
                  <a:pt x="8947520" y="748674"/>
                </a:lnTo>
                <a:lnTo>
                  <a:pt x="8950715" y="748674"/>
                </a:lnTo>
                <a:lnTo>
                  <a:pt x="8836492" y="930430"/>
                </a:lnTo>
                <a:cubicBezTo>
                  <a:pt x="7943186" y="2289570"/>
                  <a:pt x="6534652" y="3224648"/>
                  <a:pt x="4919127" y="3402163"/>
                </a:cubicBezTo>
                <a:lnTo>
                  <a:pt x="4427962" y="3428997"/>
                </a:lnTo>
                <a:lnTo>
                  <a:pt x="4427962" y="3429000"/>
                </a:lnTo>
                <a:lnTo>
                  <a:pt x="3723169" y="3429000"/>
                </a:lnTo>
                <a:lnTo>
                  <a:pt x="3723169" y="3428997"/>
                </a:lnTo>
                <a:lnTo>
                  <a:pt x="0" y="3428997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7E9A38E-4ED8-5646-AC1B-12098108B7C7}"/>
              </a:ext>
            </a:extLst>
          </p:cNvPr>
          <p:cNvSpPr/>
          <p:nvPr userDrawn="1"/>
        </p:nvSpPr>
        <p:spPr>
          <a:xfrm>
            <a:off x="7327892" y="17310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B98A5F8-83AA-5E44-B82C-227A8597E47E}"/>
              </a:ext>
            </a:extLst>
          </p:cNvPr>
          <p:cNvSpPr/>
          <p:nvPr userDrawn="1"/>
        </p:nvSpPr>
        <p:spPr>
          <a:xfrm>
            <a:off x="8447083" y="26139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D23400E6-04D3-B048-A9BE-B92A3459635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5853633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C6A9A91-D3B7-D941-914E-70D998F3B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5853633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8ABD4E3B-3D78-424B-A5A7-9DAFD6BE8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715" y="5353474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0113A10-A8EF-9E4E-BD98-8F9D6A81B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715" y="4543898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A795C8-927A-CE44-AC9B-101D55A2C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0" y="769566"/>
            <a:ext cx="5225801" cy="20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767471" y="1014696"/>
            <a:ext cx="788680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77521" y="2542563"/>
            <a:ext cx="7876752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B6365-5C1A-AB4B-BBCC-D464627B8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309" y="6221191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32534-BC87-5D4F-B26D-CF89E2F3C640}"/>
              </a:ext>
            </a:extLst>
          </p:cNvPr>
          <p:cNvSpPr txBox="1"/>
          <p:nvPr userDrawn="1"/>
        </p:nvSpPr>
        <p:spPr>
          <a:xfrm>
            <a:off x="8701210" y="624479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7D81-6562-A840-B079-58506E6A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7CE00F-DEB2-AE46-9EA9-6615CC1CF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7" y="365395"/>
            <a:ext cx="1826297" cy="1995953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258470A-9031-F643-91F2-83EDE010F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151" y="2726744"/>
            <a:ext cx="7876753" cy="3173773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4804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3B193AB-B400-AD45-A369-DD189568A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66" y="3961597"/>
            <a:ext cx="4077324" cy="191239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CDCE132-A25C-3647-8519-2E32D6286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69770" cy="3585092"/>
          </a:xfrm>
          <a:custGeom>
            <a:avLst/>
            <a:gdLst>
              <a:gd name="connsiteX0" fmla="*/ 1295503 w 12069770"/>
              <a:gd name="connsiteY0" fmla="*/ 0 h 3585092"/>
              <a:gd name="connsiteX1" fmla="*/ 12069770 w 12069770"/>
              <a:gd name="connsiteY1" fmla="*/ 0 h 3585092"/>
              <a:gd name="connsiteX2" fmla="*/ 11966788 w 12069770"/>
              <a:gd name="connsiteY2" fmla="*/ 207716 h 3585092"/>
              <a:gd name="connsiteX3" fmla="*/ 11800766 w 12069770"/>
              <a:gd name="connsiteY3" fmla="*/ 501567 h 3585092"/>
              <a:gd name="connsiteX4" fmla="*/ 11638600 w 12069770"/>
              <a:gd name="connsiteY4" fmla="*/ 753560 h 3585092"/>
              <a:gd name="connsiteX5" fmla="*/ 11642252 w 12069770"/>
              <a:gd name="connsiteY5" fmla="*/ 753560 h 3585092"/>
              <a:gd name="connsiteX6" fmla="*/ 11511695 w 12069770"/>
              <a:gd name="connsiteY6" fmla="*/ 945570 h 3585092"/>
              <a:gd name="connsiteX7" fmla="*/ 10877562 w 12069770"/>
              <a:gd name="connsiteY7" fmla="*/ 1703644 h 3585092"/>
              <a:gd name="connsiteX8" fmla="*/ 10825384 w 12069770"/>
              <a:gd name="connsiteY8" fmla="*/ 1754215 h 3585092"/>
              <a:gd name="connsiteX9" fmla="*/ 10084820 w 12069770"/>
              <a:gd name="connsiteY9" fmla="*/ 1754215 h 3585092"/>
              <a:gd name="connsiteX10" fmla="*/ 10084820 w 12069770"/>
              <a:gd name="connsiteY10" fmla="*/ 1754214 h 3585092"/>
              <a:gd name="connsiteX11" fmla="*/ 9900759 w 12069770"/>
              <a:gd name="connsiteY11" fmla="*/ 1754214 h 3585092"/>
              <a:gd name="connsiteX12" fmla="*/ 9900759 w 12069770"/>
              <a:gd name="connsiteY12" fmla="*/ 1754215 h 3585092"/>
              <a:gd name="connsiteX13" fmla="*/ 9772488 w 12069770"/>
              <a:gd name="connsiteY13" fmla="*/ 1760692 h 3585092"/>
              <a:gd name="connsiteX14" fmla="*/ 8715470 w 12069770"/>
              <a:gd name="connsiteY14" fmla="*/ 2407263 h 3585092"/>
              <a:gd name="connsiteX15" fmla="*/ 8703558 w 12069770"/>
              <a:gd name="connsiteY15" fmla="*/ 2426474 h 3585092"/>
              <a:gd name="connsiteX16" fmla="*/ 8698760 w 12069770"/>
              <a:gd name="connsiteY16" fmla="*/ 2433765 h 3585092"/>
              <a:gd name="connsiteX17" fmla="*/ 8486717 w 12069770"/>
              <a:gd name="connsiteY17" fmla="*/ 3049938 h 3585092"/>
              <a:gd name="connsiteX18" fmla="*/ 8486225 w 12069770"/>
              <a:gd name="connsiteY18" fmla="*/ 3059687 h 3585092"/>
              <a:gd name="connsiteX19" fmla="*/ 8915326 w 12069770"/>
              <a:gd name="connsiteY19" fmla="*/ 3059687 h 3585092"/>
              <a:gd name="connsiteX20" fmla="*/ 8685199 w 12069770"/>
              <a:gd name="connsiteY20" fmla="*/ 3157222 h 3585092"/>
              <a:gd name="connsiteX21" fmla="*/ 7034118 w 12069770"/>
              <a:gd name="connsiteY21" fmla="*/ 3556741 h 3585092"/>
              <a:gd name="connsiteX22" fmla="*/ 6472713 w 12069770"/>
              <a:gd name="connsiteY22" fmla="*/ 3585089 h 3585092"/>
              <a:gd name="connsiteX23" fmla="*/ 6472713 w 12069770"/>
              <a:gd name="connsiteY23" fmla="*/ 3585092 h 3585092"/>
              <a:gd name="connsiteX24" fmla="*/ 5667129 w 12069770"/>
              <a:gd name="connsiteY24" fmla="*/ 3585092 h 3585092"/>
              <a:gd name="connsiteX25" fmla="*/ 5667129 w 12069770"/>
              <a:gd name="connsiteY25" fmla="*/ 3585089 h 3585092"/>
              <a:gd name="connsiteX26" fmla="*/ 0 w 12069770"/>
              <a:gd name="connsiteY26" fmla="*/ 3585089 h 3585092"/>
              <a:gd name="connsiteX27" fmla="*/ 0 w 12069770"/>
              <a:gd name="connsiteY27" fmla="*/ 2287533 h 3585092"/>
              <a:gd name="connsiteX28" fmla="*/ 51672 w 12069770"/>
              <a:gd name="connsiteY28" fmla="*/ 2123653 h 3585092"/>
              <a:gd name="connsiteX29" fmla="*/ 666110 w 12069770"/>
              <a:gd name="connsiteY29" fmla="*/ 845602 h 3585092"/>
              <a:gd name="connsiteX30" fmla="*/ 687111 w 12069770"/>
              <a:gd name="connsiteY30" fmla="*/ 813690 h 3585092"/>
              <a:gd name="connsiteX31" fmla="*/ 739246 w 12069770"/>
              <a:gd name="connsiteY31" fmla="*/ 729608 h 3585092"/>
              <a:gd name="connsiteX32" fmla="*/ 1148300 w 12069770"/>
              <a:gd name="connsiteY32" fmla="*/ 170002 h 35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069770" h="3585092">
                <a:moveTo>
                  <a:pt x="1295503" y="0"/>
                </a:moveTo>
                <a:lnTo>
                  <a:pt x="12069770" y="0"/>
                </a:lnTo>
                <a:lnTo>
                  <a:pt x="11966788" y="207716"/>
                </a:lnTo>
                <a:cubicBezTo>
                  <a:pt x="11914018" y="307286"/>
                  <a:pt x="11858647" y="405267"/>
                  <a:pt x="11800766" y="501567"/>
                </a:cubicBezTo>
                <a:lnTo>
                  <a:pt x="11638600" y="753560"/>
                </a:lnTo>
                <a:lnTo>
                  <a:pt x="11642252" y="753560"/>
                </a:lnTo>
                <a:lnTo>
                  <a:pt x="11511695" y="945570"/>
                </a:lnTo>
                <a:cubicBezTo>
                  <a:pt x="11320247" y="1214785"/>
                  <a:pt x="11108095" y="1468251"/>
                  <a:pt x="10877562" y="1703644"/>
                </a:cubicBezTo>
                <a:lnTo>
                  <a:pt x="10825384" y="1754215"/>
                </a:lnTo>
                <a:lnTo>
                  <a:pt x="10084820" y="1754215"/>
                </a:lnTo>
                <a:lnTo>
                  <a:pt x="10084820" y="1754214"/>
                </a:lnTo>
                <a:lnTo>
                  <a:pt x="9900759" y="1754214"/>
                </a:lnTo>
                <a:lnTo>
                  <a:pt x="9900759" y="1754215"/>
                </a:lnTo>
                <a:lnTo>
                  <a:pt x="9772488" y="1760692"/>
                </a:lnTo>
                <a:cubicBezTo>
                  <a:pt x="9329489" y="1805681"/>
                  <a:pt x="8946087" y="2052267"/>
                  <a:pt x="8715470" y="2407263"/>
                </a:cubicBezTo>
                <a:lnTo>
                  <a:pt x="8703558" y="2426474"/>
                </a:lnTo>
                <a:lnTo>
                  <a:pt x="8698760" y="2433765"/>
                </a:lnTo>
                <a:cubicBezTo>
                  <a:pt x="8584286" y="2615693"/>
                  <a:pt x="8509546" y="2825143"/>
                  <a:pt x="8486717" y="3049938"/>
                </a:cubicBezTo>
                <a:lnTo>
                  <a:pt x="8486225" y="3059687"/>
                </a:lnTo>
                <a:lnTo>
                  <a:pt x="8915326" y="3059687"/>
                </a:lnTo>
                <a:lnTo>
                  <a:pt x="8685199" y="3157222"/>
                </a:lnTo>
                <a:cubicBezTo>
                  <a:pt x="8165111" y="3361381"/>
                  <a:pt x="7611167" y="3498138"/>
                  <a:pt x="7034118" y="3556741"/>
                </a:cubicBezTo>
                <a:lnTo>
                  <a:pt x="6472713" y="3585089"/>
                </a:lnTo>
                <a:lnTo>
                  <a:pt x="6472713" y="3585092"/>
                </a:lnTo>
                <a:lnTo>
                  <a:pt x="5667129" y="3585092"/>
                </a:lnTo>
                <a:lnTo>
                  <a:pt x="5667129" y="3585089"/>
                </a:lnTo>
                <a:lnTo>
                  <a:pt x="0" y="3585089"/>
                </a:lnTo>
                <a:lnTo>
                  <a:pt x="0" y="2287533"/>
                </a:lnTo>
                <a:lnTo>
                  <a:pt x="51672" y="2123653"/>
                </a:lnTo>
                <a:cubicBezTo>
                  <a:pt x="208567" y="1671963"/>
                  <a:pt x="415601" y="1243726"/>
                  <a:pt x="666110" y="845602"/>
                </a:cubicBezTo>
                <a:lnTo>
                  <a:pt x="687111" y="813690"/>
                </a:lnTo>
                <a:lnTo>
                  <a:pt x="739246" y="729608"/>
                </a:lnTo>
                <a:cubicBezTo>
                  <a:pt x="865415" y="535393"/>
                  <a:pt x="1002031" y="348593"/>
                  <a:pt x="1148300" y="170002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3A91863-5EA5-034B-9D61-FC2D65837866}"/>
              </a:ext>
            </a:extLst>
          </p:cNvPr>
          <p:cNvSpPr/>
          <p:nvPr userDrawn="1"/>
        </p:nvSpPr>
        <p:spPr>
          <a:xfrm>
            <a:off x="8456245" y="176782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AC3A166-E984-FF4B-AACA-2FC67E1BA6F5}"/>
              </a:ext>
            </a:extLst>
          </p:cNvPr>
          <p:cNvSpPr/>
          <p:nvPr userDrawn="1"/>
        </p:nvSpPr>
        <p:spPr>
          <a:xfrm>
            <a:off x="9575436" y="265067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54045-4139-6141-AA47-E151A66C30C6}"/>
              </a:ext>
            </a:extLst>
          </p:cNvPr>
          <p:cNvCxnSpPr>
            <a:cxnSpLocks/>
          </p:cNvCxnSpPr>
          <p:nvPr userDrawn="1"/>
        </p:nvCxnSpPr>
        <p:spPr>
          <a:xfrm>
            <a:off x="4796852" y="3807502"/>
            <a:ext cx="0" cy="2353455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9FDD1ED-6E32-0045-8A11-815BC4878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714" y="3962385"/>
            <a:ext cx="6859047" cy="191160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F79AD-8017-C741-B39C-D97128D38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3D6BF0D-DCCB-2048-9949-C20605E3FD77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4989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>
            <a:off x="2085425" y="41097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3204616" y="49926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82" r:id="rId4"/>
    <p:sldLayoutId id="2147483684" r:id="rId5"/>
    <p:sldLayoutId id="2147483687" r:id="rId6"/>
    <p:sldLayoutId id="2147483671" r:id="rId7"/>
    <p:sldLayoutId id="2147483652" r:id="rId8"/>
    <p:sldLayoutId id="2147483653" r:id="rId9"/>
    <p:sldLayoutId id="2147483678" r:id="rId10"/>
    <p:sldLayoutId id="2147483679" r:id="rId11"/>
    <p:sldLayoutId id="2147483680" r:id="rId12"/>
    <p:sldLayoutId id="2147483673" r:id="rId13"/>
    <p:sldLayoutId id="2147483676" r:id="rId14"/>
    <p:sldLayoutId id="2147483677" r:id="rId15"/>
    <p:sldLayoutId id="2147483685" r:id="rId16"/>
    <p:sldLayoutId id="2147483686" r:id="rId17"/>
    <p:sldLayoutId id="2147483688" r:id="rId18"/>
    <p:sldLayoutId id="2147483672" r:id="rId19"/>
    <p:sldLayoutId id="2147483670" r:id="rId20"/>
    <p:sldLayoutId id="2147483664" r:id="rId21"/>
    <p:sldLayoutId id="2147483674" r:id="rId22"/>
    <p:sldLayoutId id="2147483675" r:id="rId23"/>
    <p:sldLayoutId id="2147483683" r:id="rId24"/>
    <p:sldLayoutId id="2147483656" r:id="rId25"/>
    <p:sldLayoutId id="2147483657" r:id="rId26"/>
    <p:sldLayoutId id="214748365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Y1e1IorttRs?feature=oembed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youtu.be/Y1e1IorttR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yolkfarm.ie/our-stor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madyolkfarm.ie/faqs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znf8pBpb7Bo?feature=oembed" TargetMode="External"/><Relationship Id="rId5" Type="http://schemas.openxmlformats.org/officeDocument/2006/relationships/hyperlink" Target="https://foodontheedge.ie/" TargetMode="External"/><Relationship Id="rId4" Type="http://schemas.openxmlformats.org/officeDocument/2006/relationships/hyperlink" Target="https://www.youtube.com/watch?v=znf8pBpb7Bo&amp;t=2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eleitrim.com/leitrim-producer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ussh.com/about/" TargetMode="External"/><Relationship Id="rId2" Type="http://schemas.openxmlformats.org/officeDocument/2006/relationships/hyperlink" Target="https://collectivfood.com/sustainability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collectivfood.com/faq/restaurants/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zadruga-dobrina.si/projekti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foodinnovation.how/wp-content/uploads/2021/08/71-Ecological-Box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AgWgYeWm1Os?feature=oembed" TargetMode="External"/><Relationship Id="rId5" Type="http://schemas.openxmlformats.org/officeDocument/2006/relationships/hyperlink" Target="https://openfoodnetwork.ie/north_tipperary_online_farmers_market/shop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kOLiD3wnHg4?feature=oembed" TargetMode="External"/><Relationship Id="rId5" Type="http://schemas.openxmlformats.org/officeDocument/2006/relationships/hyperlink" Target="https://www.youtube.com/redirect?event=video_description&amp;redir_token=QUFFLUhqbmtGQUFmS1BZVnAxbThfV2ZfR2RJLXM4bzZEQXxBQ3Jtc0ttcy1oMnBhN0EwcWE2VTl0T01JNHJuTUg1MWJVenFNRjFvdWFqQWYxTENWMjZMakM5MnNSZ1hJWXlWSlZGS3RSczNjOHp1OFJkb0FScWRQZUlhNEgyUk1IZURRdDdQcWo3STV0emZyaEdPSUs5d0labw&amp;q=https%3A%2F%2Feuropa.eu%2F%21gf93pw" TargetMode="External"/><Relationship Id="rId4" Type="http://schemas.openxmlformats.org/officeDocument/2006/relationships/hyperlink" Target="https://www.youtube.com/watch?v=kOLiD3wnHg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oamgalway.com/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6_Izo-_TsQ?feature=oembed" TargetMode="External"/><Relationship Id="rId6" Type="http://schemas.openxmlformats.org/officeDocument/2006/relationships/hyperlink" Target="https://www.youtube.com/watch?v=x6_Izo-_TsQ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www.leafandroot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xj9P2Gawk9I?feature=oembed" TargetMode="External"/><Relationship Id="rId6" Type="http://schemas.openxmlformats.org/officeDocument/2006/relationships/hyperlink" Target="https://www.youtube.com/watch?v=xj9P2Gawk9I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bakedinbrick.co.uk/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l-net.com/album/Plants/Garden/Compost/slides/Compost%20Bin%2002.htm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vini.com/en/" TargetMode="External"/><Relationship Id="rId2" Type="http://schemas.openxmlformats.org/officeDocument/2006/relationships/hyperlink" Target="https://www.barilla.com/en-gb/products/pasta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favini.com/gs/en/fine-papers/crush/cartacrusca-case-history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D751-361D-314B-9BE7-2E8A64BE0A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7318" y="3792772"/>
            <a:ext cx="4650685" cy="2751151"/>
          </a:xfrm>
        </p:spPr>
        <p:txBody>
          <a:bodyPr>
            <a:normAutofit/>
          </a:bodyPr>
          <a:lstStyle/>
          <a:p>
            <a:r>
              <a:rPr lang="en-US" sz="3600" b="1" dirty="0"/>
              <a:t>Modul 4:</a:t>
            </a:r>
          </a:p>
          <a:p>
            <a:r>
              <a:rPr lang="sl-SI" sz="3600" dirty="0"/>
              <a:t>Lokalna hrana in  kratke dobavne verige</a:t>
            </a:r>
            <a:endParaRPr lang="en-US" sz="3600" dirty="0"/>
          </a:p>
        </p:txBody>
      </p:sp>
      <p:pic>
        <p:nvPicPr>
          <p:cNvPr id="6" name="Picture 5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5301411B-83D8-9C47-B90F-3A1D1253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532" y="-444608"/>
            <a:ext cx="10246468" cy="82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3F15DA-4B36-433A-AA04-C4AD3BC488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94" y="520355"/>
            <a:ext cx="5279028" cy="697353"/>
          </a:xfrm>
        </p:spPr>
        <p:txBody>
          <a:bodyPr/>
          <a:lstStyle/>
          <a:p>
            <a:r>
              <a:rPr lang="sl-SI" b="1" dirty="0" err="1">
                <a:solidFill>
                  <a:srgbClr val="406F70"/>
                </a:solidFill>
              </a:rPr>
              <a:t>Ogljični</a:t>
            </a:r>
            <a:r>
              <a:rPr lang="sl-SI" b="1" dirty="0">
                <a:solidFill>
                  <a:srgbClr val="406F70"/>
                </a:solidFill>
              </a:rPr>
              <a:t> odtis hrane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CEB0D-322C-40A5-AA24-F2CEE719C1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1600" y="1753052"/>
            <a:ext cx="6867525" cy="45715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solidFill>
                  <a:srgbClr val="406F70"/>
                </a:solidFill>
              </a:rPr>
              <a:t>Ogljični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odtis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hrane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so </a:t>
            </a:r>
            <a:r>
              <a:rPr lang="en-US" dirty="0" err="1">
                <a:solidFill>
                  <a:srgbClr val="406F70"/>
                </a:solidFill>
              </a:rPr>
              <a:t>emisije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toplogrednih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plinov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nastanejo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pridelavi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vzreji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kmetovanju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predelavi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prevozu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skladiščenju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kuhanju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sl-SI" b="1" dirty="0">
                <a:solidFill>
                  <a:srgbClr val="406F70"/>
                </a:solidFill>
              </a:rPr>
              <a:t>zavrženi hrani</a:t>
            </a:r>
            <a:r>
              <a:rPr lang="sl-SI" dirty="0">
                <a:solidFill>
                  <a:srgbClr val="406F70"/>
                </a:solidFill>
              </a:rPr>
              <a:t>.</a:t>
            </a:r>
            <a:endParaRPr lang="en-US" dirty="0">
              <a:solidFill>
                <a:srgbClr val="406F70"/>
              </a:solidFill>
            </a:endParaRPr>
          </a:p>
          <a:p>
            <a:r>
              <a:rPr lang="en-US" dirty="0" err="1">
                <a:solidFill>
                  <a:srgbClr val="406F70"/>
                </a:solidFill>
              </a:rPr>
              <a:t>Če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želite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izvedeti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več</a:t>
            </a:r>
            <a:r>
              <a:rPr lang="en-US" dirty="0">
                <a:solidFill>
                  <a:srgbClr val="406F70"/>
                </a:solidFill>
              </a:rPr>
              <a:t> o </a:t>
            </a:r>
            <a:r>
              <a:rPr lang="en-US" dirty="0" err="1">
                <a:solidFill>
                  <a:srgbClr val="406F70"/>
                </a:solidFill>
              </a:rPr>
              <a:t>vplivu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prehranskega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sistema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okolje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si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oglejte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modul</a:t>
            </a:r>
            <a:r>
              <a:rPr lang="sl-SI" b="1" dirty="0">
                <a:solidFill>
                  <a:srgbClr val="406F70"/>
                </a:solidFill>
              </a:rPr>
              <a:t>u</a:t>
            </a:r>
            <a:r>
              <a:rPr lang="en-US" b="1" dirty="0">
                <a:solidFill>
                  <a:srgbClr val="406F70"/>
                </a:solidFill>
              </a:rPr>
              <a:t> 2</a:t>
            </a:r>
            <a:r>
              <a:rPr lang="en-US" dirty="0">
                <a:solidFill>
                  <a:srgbClr val="406F70"/>
                </a:solidFill>
              </a:rPr>
              <a:t>. </a:t>
            </a:r>
          </a:p>
          <a:p>
            <a:r>
              <a:rPr lang="en-US" dirty="0" err="1">
                <a:solidFill>
                  <a:srgbClr val="406F70"/>
                </a:solidFill>
              </a:rPr>
              <a:t>Zdaj</a:t>
            </a:r>
            <a:r>
              <a:rPr lang="en-US" dirty="0">
                <a:solidFill>
                  <a:srgbClr val="406F70"/>
                </a:solidFill>
              </a:rPr>
              <a:t> so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voljo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odlične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aplikacije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potrošnikom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pomagajo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izračunati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njihov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ogljični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odtis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r>
              <a:rPr lang="en-US" dirty="0">
                <a:solidFill>
                  <a:srgbClr val="406F70"/>
                </a:solidFill>
              </a:rPr>
              <a:t>https://www.evocco.com/</a:t>
            </a:r>
          </a:p>
          <a:p>
            <a:r>
              <a:rPr lang="en-US" dirty="0" err="1">
                <a:solidFill>
                  <a:srgbClr val="406F70"/>
                </a:solidFill>
              </a:rPr>
              <a:t>Podjetje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Evocco</a:t>
            </a:r>
            <a:r>
              <a:rPr lang="en-US" dirty="0">
                <a:solidFill>
                  <a:srgbClr val="406F70"/>
                </a:solidFill>
              </a:rPr>
              <a:t> je </a:t>
            </a:r>
            <a:r>
              <a:rPr lang="en-US" dirty="0" err="1">
                <a:solidFill>
                  <a:srgbClr val="406F70"/>
                </a:solidFill>
              </a:rPr>
              <a:t>objavilo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brezplačni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vodnik</a:t>
            </a:r>
            <a:r>
              <a:rPr lang="en-US" dirty="0">
                <a:solidFill>
                  <a:srgbClr val="406F70"/>
                </a:solidFill>
              </a:rPr>
              <a:t> za </a:t>
            </a:r>
            <a:r>
              <a:rPr lang="sl-SI" dirty="0">
                <a:solidFill>
                  <a:srgbClr val="406F70"/>
                </a:solidFill>
              </a:rPr>
              <a:t> gostinska </a:t>
            </a:r>
            <a:r>
              <a:rPr lang="en-US" dirty="0" err="1">
                <a:solidFill>
                  <a:srgbClr val="406F70"/>
                </a:solidFill>
              </a:rPr>
              <a:t>podjetja</a:t>
            </a:r>
            <a:r>
              <a:rPr lang="en-US" dirty="0">
                <a:solidFill>
                  <a:srgbClr val="406F70"/>
                </a:solidFill>
              </a:rPr>
              <a:t>,</a:t>
            </a:r>
            <a:r>
              <a:rPr lang="sl-SI" dirty="0">
                <a:solidFill>
                  <a:srgbClr val="406F70"/>
                </a:solidFill>
              </a:rPr>
              <a:t> kjer se lahko poučimo 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sprejema</a:t>
            </a:r>
            <a:r>
              <a:rPr lang="sl-SI" dirty="0" err="1">
                <a:solidFill>
                  <a:srgbClr val="406F70"/>
                </a:solidFill>
              </a:rPr>
              <a:t>nju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bolj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premišljen</a:t>
            </a:r>
            <a:r>
              <a:rPr lang="sl-SI" dirty="0">
                <a:solidFill>
                  <a:srgbClr val="406F70"/>
                </a:solidFill>
              </a:rPr>
              <a:t>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odločit</a:t>
            </a:r>
            <a:r>
              <a:rPr lang="sl-SI" dirty="0" err="1">
                <a:solidFill>
                  <a:srgbClr val="406F70"/>
                </a:solidFill>
              </a:rPr>
              <a:t>ev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r>
              <a:rPr lang="en-US" sz="2000" dirty="0">
                <a:solidFill>
                  <a:srgbClr val="406F70"/>
                </a:solidFill>
              </a:rPr>
              <a:t>https://evocco.hubspotpagebuilder.com/food-businesses</a:t>
            </a:r>
          </a:p>
          <a:p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3B583F-62E1-4C96-9DBB-AFC36F77397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417034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25692-C2E0-B349-A22A-50EDF9468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85156"/>
                </a:solidFill>
              </a:rPr>
              <a:t>Prednosti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kratkih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dobavnih </a:t>
            </a:r>
            <a:r>
              <a:rPr lang="en-US" b="1" dirty="0" err="1">
                <a:solidFill>
                  <a:srgbClr val="085156"/>
                </a:solidFill>
              </a:rPr>
              <a:t>verig</a:t>
            </a:r>
            <a:r>
              <a:rPr lang="en-US" b="1" dirty="0">
                <a:solidFill>
                  <a:srgbClr val="085156"/>
                </a:solidFill>
              </a:rPr>
              <a:t> (SFSC):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41F8-FDDB-2347-B9B6-726B26C4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44449"/>
                </a:solidFill>
              </a:rPr>
              <a:t>Kmet</a:t>
            </a:r>
            <a:r>
              <a:rPr lang="en-US" b="1" dirty="0">
                <a:solidFill>
                  <a:srgbClr val="044449"/>
                </a:solidFill>
              </a:rPr>
              <a:t>/</a:t>
            </a:r>
            <a:r>
              <a:rPr lang="en-US" b="1" dirty="0" err="1">
                <a:solidFill>
                  <a:srgbClr val="044449"/>
                </a:solidFill>
              </a:rPr>
              <a:t>proizvajalec</a:t>
            </a:r>
            <a:endParaRPr lang="en-US" b="1" dirty="0">
              <a:solidFill>
                <a:srgbClr val="044449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5594C-7D8F-7F45-B681-4FDEE5F0A2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085156"/>
                </a:solidFill>
              </a:rPr>
              <a:t>Prejemanje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pravičnejših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cen</a:t>
            </a:r>
            <a:endParaRPr lang="en-US" dirty="0">
              <a:solidFill>
                <a:srgbClr val="085156"/>
              </a:solidFill>
            </a:endParaRPr>
          </a:p>
          <a:p>
            <a:r>
              <a:rPr lang="en-US" dirty="0" err="1">
                <a:solidFill>
                  <a:srgbClr val="085156"/>
                </a:solidFill>
              </a:rPr>
              <a:t>Manjši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stroški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energije</a:t>
            </a:r>
            <a:endParaRPr lang="en-US" dirty="0">
              <a:solidFill>
                <a:srgbClr val="085156"/>
              </a:solidFill>
            </a:endParaRPr>
          </a:p>
          <a:p>
            <a:r>
              <a:rPr lang="en-US" dirty="0" err="1">
                <a:solidFill>
                  <a:srgbClr val="085156"/>
                </a:solidFill>
              </a:rPr>
              <a:t>Manjši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stroški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prevoza</a:t>
            </a:r>
            <a:endParaRPr lang="en-US" dirty="0">
              <a:solidFill>
                <a:srgbClr val="085156"/>
              </a:solidFill>
            </a:endParaRPr>
          </a:p>
          <a:p>
            <a:endParaRPr lang="en-US" dirty="0">
              <a:solidFill>
                <a:srgbClr val="08515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9A2EA-CF47-C84A-A473-91270780C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Potrošnik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48C174-1500-0E45-A4B9-9E80C20674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3117" y="4432246"/>
            <a:ext cx="4005767" cy="152554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406F70"/>
                </a:solidFill>
              </a:rPr>
              <a:t>Prejemanje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bolj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svežih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izdelkov</a:t>
            </a:r>
            <a:endParaRPr lang="en-US" dirty="0">
              <a:solidFill>
                <a:srgbClr val="406F70"/>
              </a:solidFill>
            </a:endParaRPr>
          </a:p>
          <a:p>
            <a:r>
              <a:rPr lang="sl-SI" dirty="0">
                <a:solidFill>
                  <a:srgbClr val="406F70"/>
                </a:solidFill>
              </a:rPr>
              <a:t>V</a:t>
            </a:r>
            <a:r>
              <a:rPr lang="en-US" dirty="0" err="1">
                <a:solidFill>
                  <a:srgbClr val="406F70"/>
                </a:solidFill>
              </a:rPr>
              <a:t>ečja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preglednost</a:t>
            </a:r>
            <a:endParaRPr lang="en-US" dirty="0">
              <a:solidFill>
                <a:srgbClr val="406F70"/>
              </a:solidFill>
            </a:endParaRPr>
          </a:p>
          <a:p>
            <a:r>
              <a:rPr lang="en-US" dirty="0" err="1">
                <a:solidFill>
                  <a:srgbClr val="406F70"/>
                </a:solidFill>
              </a:rPr>
              <a:t>Komunikacija</a:t>
            </a:r>
            <a:r>
              <a:rPr lang="en-US" dirty="0">
                <a:solidFill>
                  <a:srgbClr val="406F70"/>
                </a:solidFill>
              </a:rPr>
              <a:t> s </a:t>
            </a:r>
            <a:r>
              <a:rPr lang="en-US" dirty="0" err="1">
                <a:solidFill>
                  <a:srgbClr val="406F70"/>
                </a:solidFill>
              </a:rPr>
              <a:t>proizvajalcem</a:t>
            </a:r>
            <a:endParaRPr lang="en-US" dirty="0">
              <a:solidFill>
                <a:srgbClr val="406F7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B97255-379A-4349-9AA7-36976C2D83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l-SI" b="1" dirty="0">
                <a:solidFill>
                  <a:srgbClr val="F5C05B"/>
                </a:solidFill>
              </a:rPr>
              <a:t>Skupnost</a:t>
            </a:r>
            <a:endParaRPr lang="en-US" b="1" dirty="0">
              <a:solidFill>
                <a:srgbClr val="F5C05B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A37E16-367F-BB4C-B67D-8F988E13EE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8086" y="4432246"/>
            <a:ext cx="3408830" cy="1993953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F5C05B"/>
                </a:solidFill>
              </a:rPr>
              <a:t>Ustvarja</a:t>
            </a:r>
            <a:r>
              <a:rPr lang="en-US" sz="2200" b="1" dirty="0">
                <a:solidFill>
                  <a:srgbClr val="F5C05B"/>
                </a:solidFill>
              </a:rPr>
              <a:t> </a:t>
            </a:r>
            <a:r>
              <a:rPr lang="en-US" sz="2200" b="1" dirty="0" err="1">
                <a:solidFill>
                  <a:srgbClr val="F5C05B"/>
                </a:solidFill>
              </a:rPr>
              <a:t>trajnost</a:t>
            </a:r>
            <a:endParaRPr lang="en-US" sz="2200" b="1" dirty="0">
              <a:solidFill>
                <a:srgbClr val="F5C05B"/>
              </a:solidFill>
            </a:endParaRPr>
          </a:p>
          <a:p>
            <a:r>
              <a:rPr lang="en-US" sz="2200" b="1" dirty="0" err="1">
                <a:solidFill>
                  <a:srgbClr val="F5C05B"/>
                </a:solidFill>
              </a:rPr>
              <a:t>Zaposlovanje</a:t>
            </a:r>
            <a:r>
              <a:rPr lang="en-US" sz="2200" b="1" dirty="0">
                <a:solidFill>
                  <a:srgbClr val="F5C05B"/>
                </a:solidFill>
              </a:rPr>
              <a:t>/</a:t>
            </a:r>
            <a:r>
              <a:rPr lang="en-US" sz="2200" b="1" dirty="0" err="1">
                <a:solidFill>
                  <a:srgbClr val="F5C05B"/>
                </a:solidFill>
              </a:rPr>
              <a:t>gospodarstvo</a:t>
            </a:r>
            <a:endParaRPr lang="en-US" sz="2200" b="1" dirty="0">
              <a:solidFill>
                <a:srgbClr val="F5C05B"/>
              </a:solidFill>
            </a:endParaRPr>
          </a:p>
          <a:p>
            <a:r>
              <a:rPr lang="en-US" sz="2200" b="1" dirty="0" err="1">
                <a:solidFill>
                  <a:srgbClr val="F5C05B"/>
                </a:solidFill>
              </a:rPr>
              <a:t>Zmanjšanje</a:t>
            </a:r>
            <a:r>
              <a:rPr lang="en-US" sz="2200" b="1" dirty="0">
                <a:solidFill>
                  <a:srgbClr val="F5C05B"/>
                </a:solidFill>
              </a:rPr>
              <a:t> </a:t>
            </a:r>
            <a:r>
              <a:rPr lang="en-US" sz="2200" b="1" dirty="0" err="1">
                <a:solidFill>
                  <a:srgbClr val="F5C05B"/>
                </a:solidFill>
              </a:rPr>
              <a:t>emisij</a:t>
            </a:r>
            <a:r>
              <a:rPr lang="en-US" sz="2200" b="1" dirty="0">
                <a:solidFill>
                  <a:srgbClr val="F5C05B"/>
                </a:solidFill>
              </a:rPr>
              <a:t> CO2</a:t>
            </a:r>
          </a:p>
        </p:txBody>
      </p:sp>
    </p:spTree>
    <p:extLst>
      <p:ext uri="{BB962C8B-B14F-4D97-AF65-F5344CB8AC3E}">
        <p14:creationId xmlns:p14="http://schemas.microsoft.com/office/powerpoint/2010/main" val="122908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728D7-FBD6-0C4F-ADCD-53E213A80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1292" y="611027"/>
            <a:ext cx="6170212" cy="793052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rgbClr val="085156"/>
                </a:solidFill>
              </a:rPr>
              <a:t>Kratke</a:t>
            </a:r>
            <a:r>
              <a:rPr lang="en-US" sz="3000" b="1" dirty="0">
                <a:solidFill>
                  <a:srgbClr val="085156"/>
                </a:solidFill>
              </a:rPr>
              <a:t> </a:t>
            </a:r>
            <a:r>
              <a:rPr lang="en-US" sz="3000" b="1" dirty="0" err="1">
                <a:solidFill>
                  <a:srgbClr val="085156"/>
                </a:solidFill>
              </a:rPr>
              <a:t>dobavne</a:t>
            </a:r>
            <a:r>
              <a:rPr lang="en-US" sz="3000" b="1" dirty="0">
                <a:solidFill>
                  <a:srgbClr val="085156"/>
                </a:solidFill>
              </a:rPr>
              <a:t> </a:t>
            </a:r>
            <a:r>
              <a:rPr lang="en-US" sz="3000" b="1" dirty="0" err="1">
                <a:solidFill>
                  <a:srgbClr val="085156"/>
                </a:solidFill>
              </a:rPr>
              <a:t>verige</a:t>
            </a:r>
            <a:r>
              <a:rPr lang="en-US" sz="3000" b="1" dirty="0">
                <a:solidFill>
                  <a:srgbClr val="085156"/>
                </a:solidFill>
              </a:rPr>
              <a:t> in </a:t>
            </a:r>
            <a:r>
              <a:rPr lang="en-US" sz="3000" b="1" dirty="0" err="1">
                <a:solidFill>
                  <a:srgbClr val="085156"/>
                </a:solidFill>
              </a:rPr>
              <a:t>lokalni</a:t>
            </a:r>
            <a:r>
              <a:rPr lang="en-US" sz="3000" b="1" dirty="0">
                <a:solidFill>
                  <a:srgbClr val="085156"/>
                </a:solidFill>
              </a:rPr>
              <a:t> </a:t>
            </a:r>
            <a:r>
              <a:rPr lang="en-US" sz="3000" b="1" dirty="0" err="1">
                <a:solidFill>
                  <a:srgbClr val="085156"/>
                </a:solidFill>
              </a:rPr>
              <a:t>prehranski</a:t>
            </a:r>
            <a:r>
              <a:rPr lang="en-US" sz="3000" b="1" dirty="0">
                <a:solidFill>
                  <a:srgbClr val="085156"/>
                </a:solidFill>
              </a:rPr>
              <a:t> </a:t>
            </a:r>
            <a:r>
              <a:rPr lang="en-US" sz="3000" b="1" dirty="0" err="1">
                <a:solidFill>
                  <a:srgbClr val="085156"/>
                </a:solidFill>
              </a:rPr>
              <a:t>sistemi</a:t>
            </a:r>
            <a:endParaRPr lang="en-US" sz="3000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64114-41F3-7F4C-9E9F-E5E247907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9138" y="2030095"/>
            <a:ext cx="6312366" cy="3947440"/>
          </a:xfrm>
        </p:spPr>
        <p:txBody>
          <a:bodyPr/>
          <a:lstStyle/>
          <a:p>
            <a:r>
              <a:rPr lang="en-GB" dirty="0" err="1">
                <a:solidFill>
                  <a:srgbClr val="406F70"/>
                </a:solidFill>
              </a:rPr>
              <a:t>Vaša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dejavnost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lahko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skrajša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dobavno </a:t>
            </a:r>
            <a:r>
              <a:rPr lang="en-GB" dirty="0" err="1">
                <a:solidFill>
                  <a:srgbClr val="406F70"/>
                </a:solidFill>
              </a:rPr>
              <a:t>verigo</a:t>
            </a:r>
            <a:r>
              <a:rPr lang="sl-SI" dirty="0">
                <a:solidFill>
                  <a:srgbClr val="406F70"/>
                </a:solidFill>
              </a:rPr>
              <a:t>:</a:t>
            </a:r>
            <a:endParaRPr lang="en-GB" dirty="0">
              <a:solidFill>
                <a:srgbClr val="406F70"/>
              </a:solidFill>
            </a:endParaRPr>
          </a:p>
          <a:p>
            <a:pPr algn="l"/>
            <a:r>
              <a:rPr lang="en-GB" dirty="0">
                <a:solidFill>
                  <a:srgbClr val="406F70"/>
                </a:solidFill>
              </a:rPr>
              <a:t>-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z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neposrednimi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nakupi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pri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lokalnih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pridelovalcih</a:t>
            </a:r>
            <a:r>
              <a:rPr lang="en-GB" b="1" dirty="0">
                <a:solidFill>
                  <a:srgbClr val="406F70"/>
                </a:solidFill>
              </a:rPr>
              <a:t> in </a:t>
            </a:r>
            <a:r>
              <a:rPr lang="en-GB" b="1" dirty="0" err="1">
                <a:solidFill>
                  <a:srgbClr val="406F70"/>
                </a:solidFill>
              </a:rPr>
              <a:t>proizvajalcih</a:t>
            </a:r>
            <a:r>
              <a:rPr lang="sl-SI" b="1" dirty="0">
                <a:solidFill>
                  <a:srgbClr val="406F70"/>
                </a:solidFill>
              </a:rPr>
              <a:t>,</a:t>
            </a:r>
            <a:r>
              <a:rPr lang="en-GB" b="1" dirty="0">
                <a:solidFill>
                  <a:srgbClr val="406F70"/>
                </a:solidFill>
              </a:rPr>
              <a:t> </a:t>
            </a:r>
          </a:p>
          <a:p>
            <a:pPr algn="l"/>
            <a:r>
              <a:rPr lang="en-GB" b="1" dirty="0">
                <a:solidFill>
                  <a:srgbClr val="406F70"/>
                </a:solidFill>
              </a:rPr>
              <a:t>- </a:t>
            </a:r>
            <a:r>
              <a:rPr lang="sl-SI" b="1" dirty="0">
                <a:solidFill>
                  <a:srgbClr val="406F70"/>
                </a:solidFill>
              </a:rPr>
              <a:t>z n</a:t>
            </a:r>
            <a:r>
              <a:rPr lang="en-GB" b="1" dirty="0" err="1">
                <a:solidFill>
                  <a:srgbClr val="406F70"/>
                </a:solidFill>
              </a:rPr>
              <a:t>eposredn</a:t>
            </a:r>
            <a:r>
              <a:rPr lang="sl-SI" b="1" dirty="0">
                <a:solidFill>
                  <a:srgbClr val="406F70"/>
                </a:solidFill>
              </a:rPr>
              <a:t>o k</a:t>
            </a:r>
            <a:r>
              <a:rPr lang="en-GB" b="1" dirty="0" err="1">
                <a:solidFill>
                  <a:srgbClr val="406F70"/>
                </a:solidFill>
              </a:rPr>
              <a:t>olektivn</a:t>
            </a:r>
            <a:r>
              <a:rPr lang="sl-SI" b="1" dirty="0">
                <a:solidFill>
                  <a:srgbClr val="406F70"/>
                </a:solidFill>
              </a:rPr>
              <a:t>o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en-GB" b="1" dirty="0" err="1">
                <a:solidFill>
                  <a:srgbClr val="406F70"/>
                </a:solidFill>
              </a:rPr>
              <a:t>prodaj</a:t>
            </a:r>
            <a:r>
              <a:rPr lang="sl-SI" b="1" dirty="0">
                <a:solidFill>
                  <a:srgbClr val="406F70"/>
                </a:solidFill>
              </a:rPr>
              <a:t>o</a:t>
            </a:r>
            <a:r>
              <a:rPr lang="en-GB" b="1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s pomočjo 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lokalne </a:t>
            </a:r>
            <a:r>
              <a:rPr lang="en-GB" dirty="0" err="1">
                <a:solidFill>
                  <a:srgbClr val="406F70"/>
                </a:solidFill>
              </a:rPr>
              <a:t>mreže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sodelovanja</a:t>
            </a:r>
            <a:r>
              <a:rPr lang="sl-SI" dirty="0">
                <a:solidFill>
                  <a:srgbClr val="406F70"/>
                </a:solidFill>
              </a:rPr>
              <a:t> (zadruge)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ki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združuje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trajnostno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pridelavo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predelavo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distribucijo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potrošnjo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ravnanje</a:t>
            </a:r>
            <a:r>
              <a:rPr lang="en-GB" dirty="0">
                <a:solidFill>
                  <a:srgbClr val="406F70"/>
                </a:solidFill>
              </a:rPr>
              <a:t> z </a:t>
            </a:r>
            <a:r>
              <a:rPr lang="en-GB" dirty="0" err="1">
                <a:solidFill>
                  <a:srgbClr val="406F70"/>
                </a:solidFill>
              </a:rPr>
              <a:t>odpadki</a:t>
            </a:r>
            <a:r>
              <a:rPr lang="en-GB" dirty="0">
                <a:solidFill>
                  <a:srgbClr val="406F70"/>
                </a:solidFill>
              </a:rPr>
              <a:t>, da bi </a:t>
            </a:r>
            <a:r>
              <a:rPr lang="en-GB" dirty="0" err="1">
                <a:solidFill>
                  <a:srgbClr val="406F70"/>
                </a:solidFill>
              </a:rPr>
              <a:t>izboljšala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okoljsko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gospodarsko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družbeno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zdravje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določenega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območja</a:t>
            </a:r>
            <a:r>
              <a:rPr lang="sl-SI" dirty="0">
                <a:solidFill>
                  <a:srgbClr val="406F70"/>
                </a:solidFill>
              </a:rPr>
              <a:t>,</a:t>
            </a:r>
            <a:endParaRPr lang="en-GB" dirty="0">
              <a:solidFill>
                <a:srgbClr val="406F70"/>
              </a:solidFill>
            </a:endParaRPr>
          </a:p>
          <a:p>
            <a:pPr algn="l"/>
            <a:r>
              <a:rPr lang="en-GB" dirty="0">
                <a:solidFill>
                  <a:srgbClr val="406F70"/>
                </a:solidFill>
              </a:rPr>
              <a:t>- </a:t>
            </a:r>
            <a:r>
              <a:rPr lang="sl-SI" b="1" dirty="0">
                <a:solidFill>
                  <a:srgbClr val="406F70"/>
                </a:solidFill>
              </a:rPr>
              <a:t>z razvijanjem p</a:t>
            </a:r>
            <a:r>
              <a:rPr lang="en-GB" b="1" dirty="0" err="1">
                <a:solidFill>
                  <a:srgbClr val="406F70"/>
                </a:solidFill>
              </a:rPr>
              <a:t>artnerstva</a:t>
            </a:r>
            <a:r>
              <a:rPr lang="sl-SI" b="1" dirty="0">
                <a:solidFill>
                  <a:srgbClr val="406F70"/>
                </a:solidFill>
              </a:rPr>
              <a:t>.</a:t>
            </a:r>
            <a:endParaRPr lang="en-US" b="1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Person holding a handful of tomatoes">
            <a:extLst>
              <a:ext uri="{FF2B5EF4-FFF2-40B4-BE49-F238E27FC236}">
                <a16:creationId xmlns:a16="http://schemas.microsoft.com/office/drawing/2014/main" id="{3121A1C3-E066-47C0-B839-110E48C345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26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307890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ow and stack of eggs on a tray">
            <a:extLst>
              <a:ext uri="{FF2B5EF4-FFF2-40B4-BE49-F238E27FC236}">
                <a16:creationId xmlns:a16="http://schemas.microsoft.com/office/drawing/2014/main" id="{F4305D14-7044-4262-82D7-E503183F79A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1CE6A-2304-49CE-B6D2-80C3380203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NEPOSREDNA NABAVA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328B7-BAAC-4460-9786-CB81DE6C4D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2" y="1786300"/>
            <a:ext cx="5954156" cy="3947440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406F70"/>
                </a:solidFill>
              </a:rPr>
              <a:t>Neposredna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nabava</a:t>
            </a:r>
            <a:r>
              <a:rPr lang="sl-SI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vključuje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neposredno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transakcijo</a:t>
            </a:r>
            <a:r>
              <a:rPr lang="en-US" dirty="0">
                <a:solidFill>
                  <a:srgbClr val="406F70"/>
                </a:solidFill>
              </a:rPr>
              <a:t> med </a:t>
            </a:r>
            <a:r>
              <a:rPr lang="en-US" dirty="0" err="1">
                <a:solidFill>
                  <a:srgbClr val="406F70"/>
                </a:solidFill>
              </a:rPr>
              <a:t>kmetom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vašim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podjetjem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ki</a:t>
            </a:r>
            <a:r>
              <a:rPr lang="en-US" dirty="0">
                <a:solidFill>
                  <a:srgbClr val="406F70"/>
                </a:solidFill>
              </a:rPr>
              <a:t> se </a:t>
            </a:r>
            <a:r>
              <a:rPr lang="en-US" dirty="0" err="1">
                <a:solidFill>
                  <a:srgbClr val="406F70"/>
                </a:solidFill>
              </a:rPr>
              <a:t>ukvarja</a:t>
            </a:r>
            <a:r>
              <a:rPr lang="en-US" dirty="0">
                <a:solidFill>
                  <a:srgbClr val="406F70"/>
                </a:solidFill>
              </a:rPr>
              <a:t> s </a:t>
            </a:r>
            <a:r>
              <a:rPr lang="en-US" dirty="0" err="1">
                <a:solidFill>
                  <a:srgbClr val="406F70"/>
                </a:solidFill>
              </a:rPr>
              <a:t>preskrbo</a:t>
            </a:r>
            <a:r>
              <a:rPr lang="en-US" dirty="0">
                <a:solidFill>
                  <a:srgbClr val="406F70"/>
                </a:solidFill>
              </a:rPr>
              <a:t> s </a:t>
            </a:r>
            <a:r>
              <a:rPr lang="en-US" dirty="0" err="1">
                <a:solidFill>
                  <a:srgbClr val="406F70"/>
                </a:solidFill>
              </a:rPr>
              <a:t>hrano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poteka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kmetiji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prek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spletnega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naročanja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ali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kmečkih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tržnicah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</a:rPr>
              <a:t>Živil</a:t>
            </a:r>
            <a:r>
              <a:rPr lang="sl-SI" dirty="0">
                <a:solidFill>
                  <a:srgbClr val="406F70"/>
                </a:solidFill>
              </a:rPr>
              <a:t>a </a:t>
            </a:r>
            <a:r>
              <a:rPr lang="en-US" dirty="0">
                <a:solidFill>
                  <a:srgbClr val="406F70"/>
                </a:solidFill>
              </a:rPr>
              <a:t>se </a:t>
            </a:r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dostavljajo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tudi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podjetjem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javne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prehrane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prek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sistema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košaric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ali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zabojčkov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</a:rPr>
              <a:t>Prednosti</a:t>
            </a:r>
            <a:r>
              <a:rPr lang="en-US" dirty="0">
                <a:solidFill>
                  <a:srgbClr val="406F70"/>
                </a:solidFill>
              </a:rPr>
              <a:t> so </a:t>
            </a:r>
            <a:r>
              <a:rPr lang="en-US" dirty="0" err="1">
                <a:solidFill>
                  <a:srgbClr val="406F70"/>
                </a:solidFill>
              </a:rPr>
              <a:t>številne</a:t>
            </a:r>
            <a:r>
              <a:rPr lang="en-US" dirty="0">
                <a:solidFill>
                  <a:srgbClr val="406F70"/>
                </a:solidFill>
              </a:rPr>
              <a:t> - </a:t>
            </a:r>
            <a:r>
              <a:rPr lang="en-US" dirty="0" err="1">
                <a:solidFill>
                  <a:srgbClr val="406F70"/>
                </a:solidFill>
              </a:rPr>
              <a:t>pridelki</a:t>
            </a:r>
            <a:r>
              <a:rPr lang="en-US" dirty="0">
                <a:solidFill>
                  <a:srgbClr val="406F70"/>
                </a:solidFill>
              </a:rPr>
              <a:t> so </a:t>
            </a:r>
            <a:r>
              <a:rPr lang="en-US" dirty="0" err="1">
                <a:solidFill>
                  <a:srgbClr val="406F70"/>
                </a:solidFill>
              </a:rPr>
              <a:t>lokalno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pridelani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zelo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sveži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brez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embalaže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jih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neposredno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prodaja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sam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proizvajalec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93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1CE6A-2304-49CE-B6D2-80C3380203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4" y="652821"/>
            <a:ext cx="5821196" cy="914722"/>
          </a:xfrm>
        </p:spPr>
        <p:txBody>
          <a:bodyPr>
            <a:normAutofit lnSpcReduction="10000"/>
          </a:bodyPr>
          <a:lstStyle/>
          <a:p>
            <a:r>
              <a:rPr lang="en-IE" sz="3200" b="1" dirty="0" err="1">
                <a:solidFill>
                  <a:srgbClr val="CC9131"/>
                </a:solidFill>
              </a:rPr>
              <a:t>Kmetij</a:t>
            </a:r>
            <a:r>
              <a:rPr lang="sl-SI" sz="3200" b="1" dirty="0">
                <a:solidFill>
                  <a:srgbClr val="CC9131"/>
                </a:solidFill>
              </a:rPr>
              <a:t>a</a:t>
            </a:r>
            <a:r>
              <a:rPr lang="en-IE" sz="3200" b="1" dirty="0">
                <a:solidFill>
                  <a:srgbClr val="CC9131"/>
                </a:solidFill>
              </a:rPr>
              <a:t> Chef's Farms (chefsfarms.co.uk)</a:t>
            </a:r>
          </a:p>
          <a:p>
            <a:endParaRPr lang="en-IE" sz="3200" b="1" dirty="0">
              <a:solidFill>
                <a:srgbClr val="CC91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328B7-BAAC-4460-9786-CB81DE6C4D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7715" y="2131237"/>
            <a:ext cx="5419137" cy="3947440"/>
          </a:xfrm>
        </p:spPr>
        <p:txBody>
          <a:bodyPr/>
          <a:lstStyle/>
          <a:p>
            <a:pPr algn="just"/>
            <a:r>
              <a:rPr lang="en-GB" sz="2000" dirty="0">
                <a:solidFill>
                  <a:srgbClr val="406F70"/>
                </a:solidFill>
                <a:latin typeface="Abel"/>
              </a:rPr>
              <a:t>Chef</a:t>
            </a:r>
            <a:r>
              <a:rPr lang="sl-SI" sz="2000" dirty="0">
                <a:solidFill>
                  <a:srgbClr val="406F70"/>
                </a:solidFill>
                <a:latin typeface="Abel"/>
              </a:rPr>
              <a:t>‘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s Farm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ponuja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prilagojeno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storitev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dostave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svežih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pridelkov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čemer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je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mogoče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tržiti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vsak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vidik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živil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ki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jih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prodajajo</a:t>
            </a:r>
            <a:r>
              <a:rPr lang="sl-SI" sz="2000" dirty="0">
                <a:solidFill>
                  <a:srgbClr val="406F70"/>
                </a:solidFill>
                <a:latin typeface="Abel"/>
              </a:rPr>
              <a:t>: o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d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dejavnikov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kakovosti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do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načinov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kmetovanja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in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zgodbe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v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ozadju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. </a:t>
            </a:r>
          </a:p>
          <a:p>
            <a:pPr algn="just"/>
            <a:r>
              <a:rPr lang="sl-SI" sz="2000" dirty="0">
                <a:solidFill>
                  <a:srgbClr val="406F70"/>
                </a:solidFill>
                <a:latin typeface="Abel"/>
              </a:rPr>
              <a:t>Njihova promocijska prednost je v tem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da je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preglednost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njihove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dobavne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verige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ključ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do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uspeha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saj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omogočajo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dostop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"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iz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ozadja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" do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tega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od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kod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prihajajo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pridelki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kako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so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pridelani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ali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vzrejeni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, in </a:t>
            </a:r>
            <a:r>
              <a:rPr lang="sl-SI" sz="2000" dirty="0">
                <a:solidFill>
                  <a:srgbClr val="406F70"/>
                </a:solidFill>
                <a:latin typeface="Abel"/>
              </a:rPr>
              <a:t>zagotavlja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odgovorno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sl-SI" sz="2000" dirty="0">
                <a:solidFill>
                  <a:srgbClr val="406F70"/>
                </a:solidFill>
                <a:latin typeface="Abel"/>
              </a:rPr>
              <a:t> delovanje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kuharjev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za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prihodnost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pridelave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 </a:t>
            </a:r>
            <a:r>
              <a:rPr lang="en-GB" sz="2000" dirty="0" err="1">
                <a:solidFill>
                  <a:srgbClr val="406F70"/>
                </a:solidFill>
                <a:latin typeface="Abel"/>
              </a:rPr>
              <a:t>hrane</a:t>
            </a:r>
            <a:r>
              <a:rPr lang="en-GB" sz="2000" dirty="0">
                <a:solidFill>
                  <a:srgbClr val="406F70"/>
                </a:solidFill>
                <a:latin typeface="Abel"/>
              </a:rPr>
              <a:t>.</a:t>
            </a:r>
          </a:p>
        </p:txBody>
      </p:sp>
      <p:pic>
        <p:nvPicPr>
          <p:cNvPr id="2" name="Online Media 1" title="Field to Fork">
            <a:hlinkClick r:id="" action="ppaction://media"/>
            <a:extLst>
              <a:ext uri="{FF2B5EF4-FFF2-40B4-BE49-F238E27FC236}">
                <a16:creationId xmlns:a16="http://schemas.microsoft.com/office/drawing/2014/main" id="{96DC20B3-DA1D-46C3-9ACD-543971CD49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77839" y="3354092"/>
            <a:ext cx="4822275" cy="27245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52157A-2A2E-4AE1-85B1-23C4C2387ED5}"/>
              </a:ext>
            </a:extLst>
          </p:cNvPr>
          <p:cNvSpPr txBox="1"/>
          <p:nvPr/>
        </p:nvSpPr>
        <p:spPr>
          <a:xfrm>
            <a:off x="6873171" y="6140108"/>
            <a:ext cx="6529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4"/>
              </a:rPr>
              <a:t>https://youtu.be/Y1e1Iortt</a:t>
            </a:r>
            <a:endParaRPr lang="en-I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57B71E-A68F-4F6E-A3DE-A22A419ED8FA}"/>
              </a:ext>
            </a:extLst>
          </p:cNvPr>
          <p:cNvSpPr/>
          <p:nvPr/>
        </p:nvSpPr>
        <p:spPr>
          <a:xfrm>
            <a:off x="6400800" y="2426208"/>
            <a:ext cx="1287126" cy="100279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E36C8-2190-4BD3-820A-7395101FBC65}"/>
              </a:ext>
            </a:extLst>
          </p:cNvPr>
          <p:cNvSpPr txBox="1"/>
          <p:nvPr/>
        </p:nvSpPr>
        <p:spPr>
          <a:xfrm>
            <a:off x="6400800" y="2742938"/>
            <a:ext cx="1287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OGLEJTE SI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78F8F-8D2E-4873-AE81-AA0701B1AF49}"/>
              </a:ext>
            </a:extLst>
          </p:cNvPr>
          <p:cNvSpPr txBox="1"/>
          <p:nvPr/>
        </p:nvSpPr>
        <p:spPr>
          <a:xfrm>
            <a:off x="7044363" y="289237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7EE8A39-2582-4380-AED2-9EBA3D44CD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822" y="75397"/>
            <a:ext cx="2984292" cy="29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5552" y="413335"/>
            <a:ext cx="8857251" cy="1160989"/>
          </a:xfrm>
        </p:spPr>
        <p:txBody>
          <a:bodyPr/>
          <a:lstStyle/>
          <a:p>
            <a:r>
              <a:rPr lang="sl-SI" b="1" dirty="0">
                <a:solidFill>
                  <a:srgbClr val="CC9131"/>
                </a:solidFill>
              </a:rPr>
              <a:t>Kmetija </a:t>
            </a:r>
            <a:r>
              <a:rPr lang="en-US" b="1" dirty="0">
                <a:solidFill>
                  <a:srgbClr val="CC9131"/>
                </a:solidFill>
              </a:rPr>
              <a:t>Mad Yolk, </a:t>
            </a:r>
            <a:r>
              <a:rPr lang="en-US" b="1" dirty="0" err="1">
                <a:solidFill>
                  <a:srgbClr val="CC9131"/>
                </a:solidFill>
              </a:rPr>
              <a:t>Ir</a:t>
            </a:r>
            <a:r>
              <a:rPr lang="sl-SI" b="1" dirty="0" err="1">
                <a:solidFill>
                  <a:srgbClr val="CC9131"/>
                </a:solidFill>
              </a:rPr>
              <a:t>ska</a:t>
            </a:r>
            <a:endParaRPr lang="en-US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5552" y="993829"/>
            <a:ext cx="7096734" cy="3230383"/>
          </a:xfrm>
        </p:spPr>
        <p:txBody>
          <a:bodyPr/>
          <a:lstStyle/>
          <a:p>
            <a:r>
              <a:rPr lang="sl-SI" sz="2200" dirty="0">
                <a:solidFill>
                  <a:srgbClr val="085156"/>
                </a:solidFill>
              </a:rPr>
              <a:t>K</a:t>
            </a:r>
            <a:r>
              <a:rPr lang="en-GB" sz="2200" dirty="0" err="1">
                <a:solidFill>
                  <a:srgbClr val="085156"/>
                </a:solidFill>
              </a:rPr>
              <a:t>metija</a:t>
            </a:r>
            <a:r>
              <a:rPr lang="en-GB" sz="2200" dirty="0">
                <a:solidFill>
                  <a:srgbClr val="085156"/>
                </a:solidFill>
              </a:rPr>
              <a:t> Mad Yolk Farm je </a:t>
            </a:r>
            <a:r>
              <a:rPr lang="en-GB" sz="2200" dirty="0" err="1">
                <a:solidFill>
                  <a:srgbClr val="085156"/>
                </a:solidFill>
              </a:rPr>
              <a:t>nov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projekt</a:t>
            </a:r>
            <a:r>
              <a:rPr lang="en-GB" sz="2200" dirty="0">
                <a:solidFill>
                  <a:srgbClr val="085156"/>
                </a:solidFill>
              </a:rPr>
              <a:t> v </a:t>
            </a:r>
            <a:r>
              <a:rPr lang="en-GB" sz="2200" dirty="0" err="1">
                <a:solidFill>
                  <a:srgbClr val="085156"/>
                </a:solidFill>
              </a:rPr>
              <a:t>Galwayu</a:t>
            </a:r>
            <a:r>
              <a:rPr lang="sl-SI" sz="2200" dirty="0">
                <a:solidFill>
                  <a:srgbClr val="085156"/>
                </a:solidFill>
              </a:rPr>
              <a:t> (Irska),</a:t>
            </a:r>
            <a:r>
              <a:rPr lang="en-GB" sz="2200" dirty="0">
                <a:solidFill>
                  <a:srgbClr val="085156"/>
                </a:solidFill>
              </a:rPr>
              <a:t> ki </a:t>
            </a:r>
            <a:r>
              <a:rPr lang="en-GB" sz="2200" dirty="0" err="1">
                <a:solidFill>
                  <a:srgbClr val="085156"/>
                </a:solidFill>
              </a:rPr>
              <a:t>ima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dva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preprosta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cilja</a:t>
            </a:r>
            <a:r>
              <a:rPr lang="en-GB" sz="2200" dirty="0">
                <a:solidFill>
                  <a:srgbClr val="085156"/>
                </a:solidFill>
              </a:rPr>
              <a:t>:</a:t>
            </a:r>
          </a:p>
          <a:p>
            <a:r>
              <a:rPr lang="en-GB" sz="2200" dirty="0">
                <a:solidFill>
                  <a:srgbClr val="085156"/>
                </a:solidFill>
              </a:rPr>
              <a:t>1. </a:t>
            </a:r>
            <a:r>
              <a:rPr lang="sl-SI" sz="2200" dirty="0">
                <a:solidFill>
                  <a:srgbClr val="085156"/>
                </a:solidFill>
              </a:rPr>
              <a:t>p</a:t>
            </a:r>
            <a:r>
              <a:rPr lang="en-GB" sz="2200" dirty="0" err="1">
                <a:solidFill>
                  <a:srgbClr val="085156"/>
                </a:solidFill>
              </a:rPr>
              <a:t>ridelati</a:t>
            </a:r>
            <a:r>
              <a:rPr lang="en-GB" sz="2200" dirty="0">
                <a:solidFill>
                  <a:srgbClr val="085156"/>
                </a:solidFill>
              </a:rPr>
              <a:t> in </a:t>
            </a:r>
            <a:r>
              <a:rPr lang="en-GB" sz="2200" dirty="0" err="1">
                <a:solidFill>
                  <a:srgbClr val="085156"/>
                </a:solidFill>
              </a:rPr>
              <a:t>predstaviti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najboljše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lokalne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sezonske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pridelke</a:t>
            </a:r>
            <a:r>
              <a:rPr lang="sl-SI" sz="2200" dirty="0">
                <a:solidFill>
                  <a:srgbClr val="085156"/>
                </a:solidFill>
              </a:rPr>
              <a:t>,</a:t>
            </a:r>
            <a:endParaRPr lang="en-GB" sz="2200" dirty="0">
              <a:solidFill>
                <a:srgbClr val="085156"/>
              </a:solidFill>
            </a:endParaRPr>
          </a:p>
          <a:p>
            <a:r>
              <a:rPr lang="en-GB" sz="2200" dirty="0">
                <a:solidFill>
                  <a:srgbClr val="085156"/>
                </a:solidFill>
              </a:rPr>
              <a:t>2. </a:t>
            </a:r>
            <a:r>
              <a:rPr lang="sl-SI" sz="2200" dirty="0">
                <a:solidFill>
                  <a:srgbClr val="085156"/>
                </a:solidFill>
              </a:rPr>
              <a:t>uživati v svojem delu</a:t>
            </a:r>
            <a:r>
              <a:rPr lang="en-GB" sz="2200" dirty="0">
                <a:solidFill>
                  <a:srgbClr val="085156"/>
                </a:solidFill>
              </a:rPr>
              <a:t>.</a:t>
            </a:r>
          </a:p>
          <a:p>
            <a:r>
              <a:rPr lang="en-GB" sz="2200" dirty="0">
                <a:solidFill>
                  <a:srgbClr val="085156"/>
                </a:solidFill>
              </a:rPr>
              <a:t>Brian je </a:t>
            </a:r>
            <a:r>
              <a:rPr lang="en-GB" sz="2200" dirty="0" err="1">
                <a:solidFill>
                  <a:srgbClr val="085156"/>
                </a:solidFill>
              </a:rPr>
              <a:t>Joeja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spoznal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na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oddaljeni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švedski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kmetiji</a:t>
            </a:r>
            <a:r>
              <a:rPr lang="en-GB" sz="2200" dirty="0">
                <a:solidFill>
                  <a:srgbClr val="085156"/>
                </a:solidFill>
              </a:rPr>
              <a:t> med </a:t>
            </a:r>
            <a:r>
              <a:rPr lang="en-GB" sz="2200" dirty="0" err="1">
                <a:solidFill>
                  <a:srgbClr val="085156"/>
                </a:solidFill>
              </a:rPr>
              <a:t>usposabljanjem</a:t>
            </a:r>
            <a:r>
              <a:rPr lang="en-GB" sz="2200" dirty="0">
                <a:solidFill>
                  <a:srgbClr val="085156"/>
                </a:solidFill>
              </a:rPr>
              <a:t> za </a:t>
            </a:r>
            <a:r>
              <a:rPr lang="en-GB" sz="2200" dirty="0" err="1">
                <a:solidFill>
                  <a:srgbClr val="085156"/>
                </a:solidFill>
              </a:rPr>
              <a:t>regenerativno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kmetijstvo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poleti</a:t>
            </a:r>
            <a:r>
              <a:rPr lang="en-GB" sz="2200" dirty="0">
                <a:solidFill>
                  <a:srgbClr val="085156"/>
                </a:solidFill>
              </a:rPr>
              <a:t> 2019. Brian je </a:t>
            </a:r>
            <a:r>
              <a:rPr lang="en-GB" sz="2200" dirty="0" err="1">
                <a:solidFill>
                  <a:srgbClr val="085156"/>
                </a:solidFill>
              </a:rPr>
              <a:t>imel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doma</a:t>
            </a:r>
            <a:r>
              <a:rPr lang="en-GB" sz="2200" dirty="0">
                <a:solidFill>
                  <a:srgbClr val="085156"/>
                </a:solidFill>
              </a:rPr>
              <a:t> na </a:t>
            </a:r>
            <a:r>
              <a:rPr lang="en-GB" sz="2200" dirty="0" err="1">
                <a:solidFill>
                  <a:srgbClr val="085156"/>
                </a:solidFill>
              </a:rPr>
              <a:t>Irskem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kmetijo</a:t>
            </a:r>
            <a:r>
              <a:rPr lang="en-GB" sz="2200" dirty="0">
                <a:solidFill>
                  <a:srgbClr val="085156"/>
                </a:solidFill>
              </a:rPr>
              <a:t> z </a:t>
            </a:r>
            <a:r>
              <a:rPr lang="en-GB" sz="2200" dirty="0" err="1">
                <a:solidFill>
                  <a:srgbClr val="085156"/>
                </a:solidFill>
              </a:rPr>
              <a:t>zemljišči</a:t>
            </a:r>
            <a:r>
              <a:rPr lang="en-GB" sz="2200" dirty="0">
                <a:solidFill>
                  <a:srgbClr val="085156"/>
                </a:solidFill>
              </a:rPr>
              <a:t> in je </a:t>
            </a:r>
            <a:r>
              <a:rPr lang="en-GB" sz="2200" dirty="0" err="1">
                <a:solidFill>
                  <a:srgbClr val="085156"/>
                </a:solidFill>
              </a:rPr>
              <a:t>iskal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sl-SI" sz="2200" dirty="0">
                <a:solidFill>
                  <a:srgbClr val="085156"/>
                </a:solidFill>
              </a:rPr>
              <a:t>idejo za svež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sl-SI" sz="2200" dirty="0">
                <a:solidFill>
                  <a:srgbClr val="085156"/>
                </a:solidFill>
              </a:rPr>
              <a:t>pristop,</a:t>
            </a:r>
            <a:r>
              <a:rPr lang="en-GB" sz="2200" dirty="0">
                <a:solidFill>
                  <a:srgbClr val="085156"/>
                </a:solidFill>
              </a:rPr>
              <a:t> Joe</a:t>
            </a:r>
            <a:r>
              <a:rPr lang="sl-SI" sz="2200" dirty="0">
                <a:solidFill>
                  <a:srgbClr val="085156"/>
                </a:solidFill>
              </a:rPr>
              <a:t> pa</a:t>
            </a:r>
            <a:r>
              <a:rPr lang="en-GB" sz="2200" dirty="0">
                <a:solidFill>
                  <a:srgbClr val="085156"/>
                </a:solidFill>
              </a:rPr>
              <a:t> je </a:t>
            </a:r>
            <a:r>
              <a:rPr lang="en-GB" sz="2200" dirty="0" err="1">
                <a:solidFill>
                  <a:srgbClr val="085156"/>
                </a:solidFill>
              </a:rPr>
              <a:t>bil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sl-SI" sz="2200" dirty="0">
                <a:solidFill>
                  <a:srgbClr val="085156"/>
                </a:solidFill>
              </a:rPr>
              <a:t>praktičen človek, </a:t>
            </a:r>
            <a:r>
              <a:rPr lang="en-GB" sz="2200" dirty="0" err="1">
                <a:solidFill>
                  <a:srgbClr val="085156"/>
                </a:solidFill>
              </a:rPr>
              <a:t>spreten</a:t>
            </a:r>
            <a:r>
              <a:rPr lang="en-GB" sz="2200" dirty="0">
                <a:solidFill>
                  <a:srgbClr val="085156"/>
                </a:solidFill>
              </a:rPr>
              <a:t> z </a:t>
            </a:r>
            <a:r>
              <a:rPr lang="sl-SI" sz="2200" dirty="0">
                <a:solidFill>
                  <a:srgbClr val="085156"/>
                </a:solidFill>
              </a:rPr>
              <a:t>orodji</a:t>
            </a:r>
            <a:r>
              <a:rPr lang="en-GB" sz="2200" dirty="0">
                <a:solidFill>
                  <a:srgbClr val="085156"/>
                </a:solidFill>
              </a:rPr>
              <a:t>. </a:t>
            </a:r>
            <a:r>
              <a:rPr lang="sl-SI" sz="2200" dirty="0">
                <a:solidFill>
                  <a:srgbClr val="085156"/>
                </a:solidFill>
              </a:rPr>
              <a:t>Na </a:t>
            </a:r>
            <a:r>
              <a:rPr lang="en-GB" sz="2200" dirty="0" err="1">
                <a:solidFill>
                  <a:srgbClr val="085156"/>
                </a:solidFill>
              </a:rPr>
              <a:t>Švedskem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sta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sl-SI" sz="2200" dirty="0">
                <a:solidFill>
                  <a:srgbClr val="085156"/>
                </a:solidFill>
              </a:rPr>
              <a:t>tako </a:t>
            </a:r>
            <a:r>
              <a:rPr lang="en-GB" sz="2200" dirty="0">
                <a:solidFill>
                  <a:srgbClr val="085156"/>
                </a:solidFill>
              </a:rPr>
              <a:t>"</a:t>
            </a:r>
            <a:r>
              <a:rPr lang="en-GB" sz="2200" dirty="0" err="1">
                <a:solidFill>
                  <a:srgbClr val="085156"/>
                </a:solidFill>
              </a:rPr>
              <a:t>skovala</a:t>
            </a:r>
            <a:r>
              <a:rPr lang="en-GB" sz="2200" dirty="0">
                <a:solidFill>
                  <a:srgbClr val="085156"/>
                </a:solidFill>
              </a:rPr>
              <a:t>" </a:t>
            </a:r>
            <a:r>
              <a:rPr lang="en-GB" sz="2200" dirty="0" err="1">
                <a:solidFill>
                  <a:srgbClr val="085156"/>
                </a:solidFill>
              </a:rPr>
              <a:t>načrt</a:t>
            </a:r>
            <a:r>
              <a:rPr lang="en-GB" sz="2200" dirty="0">
                <a:solidFill>
                  <a:srgbClr val="085156"/>
                </a:solidFill>
              </a:rPr>
              <a:t> za </a:t>
            </a:r>
            <a:r>
              <a:rPr lang="en-GB" sz="2200" dirty="0" err="1">
                <a:solidFill>
                  <a:srgbClr val="085156"/>
                </a:solidFill>
              </a:rPr>
              <a:t>kmetijo</a:t>
            </a:r>
            <a:r>
              <a:rPr lang="en-GB" sz="2200" dirty="0">
                <a:solidFill>
                  <a:srgbClr val="085156"/>
                </a:solidFill>
              </a:rPr>
              <a:t> Mad Yolk Farm.  </a:t>
            </a:r>
          </a:p>
          <a:p>
            <a:r>
              <a:rPr lang="en-GB" sz="2200" dirty="0" err="1">
                <a:solidFill>
                  <a:srgbClr val="085156"/>
                </a:solidFill>
              </a:rPr>
              <a:t>Kmetija</a:t>
            </a:r>
            <a:r>
              <a:rPr lang="en-GB" sz="2200" dirty="0">
                <a:solidFill>
                  <a:srgbClr val="085156"/>
                </a:solidFill>
              </a:rPr>
              <a:t> Mad Yolk Farm </a:t>
            </a:r>
            <a:r>
              <a:rPr lang="en-GB" sz="2200" dirty="0" err="1">
                <a:solidFill>
                  <a:srgbClr val="085156"/>
                </a:solidFill>
              </a:rPr>
              <a:t>zdaj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ponuja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tedensko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storitev</a:t>
            </a:r>
            <a:r>
              <a:rPr lang="en-GB" sz="2200" dirty="0">
                <a:solidFill>
                  <a:srgbClr val="085156"/>
                </a:solidFill>
              </a:rPr>
              <a:t> "</a:t>
            </a:r>
            <a:r>
              <a:rPr lang="en-GB" sz="2200" dirty="0" err="1">
                <a:solidFill>
                  <a:srgbClr val="085156"/>
                </a:solidFill>
              </a:rPr>
              <a:t>Klikni</a:t>
            </a:r>
            <a:r>
              <a:rPr lang="en-GB" sz="2200" dirty="0">
                <a:solidFill>
                  <a:srgbClr val="085156"/>
                </a:solidFill>
              </a:rPr>
              <a:t> in </a:t>
            </a:r>
            <a:r>
              <a:rPr lang="en-GB" sz="2200" dirty="0" err="1">
                <a:solidFill>
                  <a:srgbClr val="085156"/>
                </a:solidFill>
              </a:rPr>
              <a:t>odpelji</a:t>
            </a:r>
            <a:r>
              <a:rPr lang="en-GB" sz="2200" dirty="0">
                <a:solidFill>
                  <a:srgbClr val="085156"/>
                </a:solidFill>
              </a:rPr>
              <a:t>". </a:t>
            </a:r>
            <a:r>
              <a:rPr lang="en-GB" sz="2200" dirty="0" err="1">
                <a:solidFill>
                  <a:srgbClr val="085156"/>
                </a:solidFill>
              </a:rPr>
              <a:t>Dva</a:t>
            </a:r>
            <a:r>
              <a:rPr lang="en-GB" sz="2200" dirty="0">
                <a:solidFill>
                  <a:srgbClr val="085156"/>
                </a:solidFill>
              </a:rPr>
              <a:t> "</a:t>
            </a:r>
            <a:r>
              <a:rPr lang="en-GB" sz="2200" dirty="0" err="1">
                <a:solidFill>
                  <a:srgbClr val="085156"/>
                </a:solidFill>
              </a:rPr>
              <a:t>nora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rumenjaka</a:t>
            </a:r>
            <a:r>
              <a:rPr lang="en-GB" sz="2200" dirty="0">
                <a:solidFill>
                  <a:srgbClr val="085156"/>
                </a:solidFill>
              </a:rPr>
              <a:t>" (</a:t>
            </a:r>
            <a:r>
              <a:rPr lang="en-GB" sz="2200" dirty="0" err="1">
                <a:solidFill>
                  <a:srgbClr val="085156"/>
                </a:solidFill>
              </a:rPr>
              <a:t>fanta</a:t>
            </a:r>
            <a:r>
              <a:rPr lang="en-GB" sz="2200" dirty="0">
                <a:solidFill>
                  <a:srgbClr val="085156"/>
                </a:solidFill>
              </a:rPr>
              <a:t>) ne </a:t>
            </a:r>
            <a:r>
              <a:rPr lang="en-GB" sz="2200" dirty="0" err="1">
                <a:solidFill>
                  <a:srgbClr val="085156"/>
                </a:solidFill>
              </a:rPr>
              <a:t>mislita</a:t>
            </a:r>
            <a:r>
              <a:rPr lang="en-GB" sz="2200" dirty="0">
                <a:solidFill>
                  <a:srgbClr val="085156"/>
                </a:solidFill>
              </a:rPr>
              <a:t>, da </a:t>
            </a:r>
            <a:r>
              <a:rPr lang="en-GB" sz="2200" dirty="0" err="1">
                <a:solidFill>
                  <a:srgbClr val="085156"/>
                </a:solidFill>
              </a:rPr>
              <a:t>bosta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rešila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svet</a:t>
            </a:r>
            <a:r>
              <a:rPr lang="en-GB" sz="2200" dirty="0">
                <a:solidFill>
                  <a:srgbClr val="085156"/>
                </a:solidFill>
              </a:rPr>
              <a:t>, </a:t>
            </a:r>
            <a:r>
              <a:rPr lang="en-GB" sz="2200" dirty="0" err="1">
                <a:solidFill>
                  <a:srgbClr val="085156"/>
                </a:solidFill>
              </a:rPr>
              <a:t>verjameta</a:t>
            </a:r>
            <a:r>
              <a:rPr lang="en-GB" sz="2200" dirty="0">
                <a:solidFill>
                  <a:srgbClr val="085156"/>
                </a:solidFill>
              </a:rPr>
              <a:t> pa, da </a:t>
            </a:r>
            <a:r>
              <a:rPr lang="en-GB" sz="2200" dirty="0" err="1">
                <a:solidFill>
                  <a:srgbClr val="085156"/>
                </a:solidFill>
              </a:rPr>
              <a:t>lahko</a:t>
            </a:r>
            <a:r>
              <a:rPr lang="sl-SI" sz="2200" dirty="0">
                <a:solidFill>
                  <a:srgbClr val="085156"/>
                </a:solidFill>
              </a:rPr>
              <a:t> tako rešita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kmetije</a:t>
            </a:r>
            <a:r>
              <a:rPr lang="sl-SI" sz="2200" dirty="0">
                <a:solidFill>
                  <a:srgbClr val="085156"/>
                </a:solidFill>
              </a:rPr>
              <a:t> in prispevata k ohranjanju tradicije in narave </a:t>
            </a:r>
            <a:r>
              <a:rPr lang="en-GB" sz="2200" dirty="0">
                <a:solidFill>
                  <a:srgbClr val="085156"/>
                </a:solidFill>
              </a:rPr>
              <a:t>...</a:t>
            </a:r>
            <a:endParaRPr lang="en-US" sz="2200" dirty="0">
              <a:solidFill>
                <a:srgbClr val="08515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39DCE-892A-48B9-BE80-C200AB01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46427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B03C5-445E-4AA7-9760-75851A5B0131}"/>
              </a:ext>
            </a:extLst>
          </p:cNvPr>
          <p:cNvSpPr txBox="1"/>
          <p:nvPr/>
        </p:nvSpPr>
        <p:spPr>
          <a:xfrm>
            <a:off x="8490857" y="5682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Our Story (madyolkfarm.ie)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3CA9-BDF0-4CFB-8044-1BC61DD16745}"/>
              </a:ext>
            </a:extLst>
          </p:cNvPr>
          <p:cNvSpPr txBox="1"/>
          <p:nvPr/>
        </p:nvSpPr>
        <p:spPr>
          <a:xfrm>
            <a:off x="8793872" y="602247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1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088430"/>
            <a:ext cx="6014357" cy="670073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rgbClr val="CC9131"/>
                </a:solidFill>
              </a:rPr>
              <a:t>Kmetija</a:t>
            </a:r>
            <a:r>
              <a:rPr lang="en-US" b="1" dirty="0">
                <a:solidFill>
                  <a:srgbClr val="CC9131"/>
                </a:solidFill>
              </a:rPr>
              <a:t> Mad Yolk </a:t>
            </a:r>
            <a:r>
              <a:rPr lang="en-US" b="1" dirty="0" err="1">
                <a:solidFill>
                  <a:srgbClr val="CC9131"/>
                </a:solidFill>
              </a:rPr>
              <a:t>si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prizadeva</a:t>
            </a:r>
            <a:r>
              <a:rPr lang="en-US" b="1" dirty="0">
                <a:solidFill>
                  <a:srgbClr val="CC9131"/>
                </a:solidFill>
              </a:rPr>
              <a:t> za: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3777" y="1933551"/>
            <a:ext cx="5648937" cy="3230383"/>
          </a:xfrm>
        </p:spPr>
        <p:txBody>
          <a:bodyPr/>
          <a:lstStyle/>
          <a:p>
            <a:r>
              <a:rPr lang="sl-SI" dirty="0">
                <a:solidFill>
                  <a:srgbClr val="085156"/>
                </a:solidFill>
              </a:rPr>
              <a:t>- </a:t>
            </a:r>
            <a:r>
              <a:rPr lang="en-GB" dirty="0" err="1">
                <a:solidFill>
                  <a:srgbClr val="085156"/>
                </a:solidFill>
              </a:rPr>
              <a:t>Zagotavljanje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zdrave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hranilno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bogate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hrane</a:t>
            </a:r>
            <a:r>
              <a:rPr lang="sl-SI" dirty="0">
                <a:solidFill>
                  <a:srgbClr val="085156"/>
                </a:solidFill>
              </a:rPr>
              <a:t>.</a:t>
            </a:r>
            <a:endParaRPr lang="en-GB" dirty="0">
              <a:solidFill>
                <a:srgbClr val="085156"/>
              </a:solidFill>
            </a:endParaRPr>
          </a:p>
          <a:p>
            <a:r>
              <a:rPr lang="en-GB" dirty="0">
                <a:solidFill>
                  <a:srgbClr val="085156"/>
                </a:solidFill>
              </a:rPr>
              <a:t>- </a:t>
            </a:r>
            <a:r>
              <a:rPr lang="sl-SI" dirty="0">
                <a:solidFill>
                  <a:srgbClr val="085156"/>
                </a:solidFill>
              </a:rPr>
              <a:t>U</a:t>
            </a:r>
            <a:r>
              <a:rPr lang="en-GB" dirty="0" err="1">
                <a:solidFill>
                  <a:srgbClr val="085156"/>
                </a:solidFill>
              </a:rPr>
              <a:t>stvarjanje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novih delovnih mest in poslovnih priložnosti.</a:t>
            </a:r>
            <a:endParaRPr lang="en-GB" dirty="0">
              <a:solidFill>
                <a:srgbClr val="085156"/>
              </a:solidFill>
            </a:endParaRPr>
          </a:p>
          <a:p>
            <a:r>
              <a:rPr lang="en-GB" dirty="0">
                <a:solidFill>
                  <a:srgbClr val="085156"/>
                </a:solidFill>
              </a:rPr>
              <a:t>- </a:t>
            </a:r>
            <a:r>
              <a:rPr lang="en-GB" dirty="0" err="1">
                <a:solidFill>
                  <a:srgbClr val="085156"/>
                </a:solidFill>
              </a:rPr>
              <a:t>Obnov</a:t>
            </a:r>
            <a:r>
              <a:rPr lang="sl-SI" dirty="0" err="1">
                <a:solidFill>
                  <a:srgbClr val="085156"/>
                </a:solidFill>
              </a:rPr>
              <a:t>ljanje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ekosistem</a:t>
            </a:r>
            <a:r>
              <a:rPr lang="sl-SI" dirty="0">
                <a:solidFill>
                  <a:srgbClr val="085156"/>
                </a:solidFill>
              </a:rPr>
              <a:t>ov.</a:t>
            </a:r>
            <a:endParaRPr lang="en-GB" dirty="0">
              <a:solidFill>
                <a:srgbClr val="085156"/>
              </a:solidFill>
            </a:endParaRPr>
          </a:p>
          <a:p>
            <a:r>
              <a:rPr lang="en-GB" dirty="0">
                <a:solidFill>
                  <a:srgbClr val="085156"/>
                </a:solidFill>
              </a:rPr>
              <a:t>- </a:t>
            </a:r>
            <a:r>
              <a:rPr lang="en-GB" dirty="0" err="1">
                <a:solidFill>
                  <a:srgbClr val="085156"/>
                </a:solidFill>
              </a:rPr>
              <a:t>Poveč</a:t>
            </a:r>
            <a:r>
              <a:rPr lang="sl-SI" dirty="0" err="1">
                <a:solidFill>
                  <a:srgbClr val="085156"/>
                </a:solidFill>
              </a:rPr>
              <a:t>anje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biotsk</a:t>
            </a:r>
            <a:r>
              <a:rPr lang="sl-SI" dirty="0">
                <a:solidFill>
                  <a:srgbClr val="085156"/>
                </a:solidFill>
              </a:rPr>
              <a:t>e raznovrstnosti.</a:t>
            </a:r>
            <a:endParaRPr lang="en-GB" dirty="0">
              <a:solidFill>
                <a:srgbClr val="085156"/>
              </a:solidFill>
            </a:endParaRPr>
          </a:p>
          <a:p>
            <a:r>
              <a:rPr lang="en-GB" dirty="0">
                <a:solidFill>
                  <a:srgbClr val="085156"/>
                </a:solidFill>
              </a:rPr>
              <a:t>- </a:t>
            </a:r>
            <a:r>
              <a:rPr lang="en-GB" dirty="0" err="1">
                <a:solidFill>
                  <a:srgbClr val="085156"/>
                </a:solidFill>
              </a:rPr>
              <a:t>Ustvarj</a:t>
            </a:r>
            <a:r>
              <a:rPr lang="sl-SI" dirty="0" err="1">
                <a:solidFill>
                  <a:srgbClr val="085156"/>
                </a:solidFill>
              </a:rPr>
              <a:t>anje</a:t>
            </a:r>
            <a:r>
              <a:rPr lang="sl-SI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lokaln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prehransk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varnost</a:t>
            </a:r>
            <a:r>
              <a:rPr lang="sl-SI" dirty="0">
                <a:solidFill>
                  <a:srgbClr val="085156"/>
                </a:solidFill>
              </a:rPr>
              <a:t>i.</a:t>
            </a:r>
            <a:endParaRPr lang="en-GB" dirty="0">
              <a:solidFill>
                <a:srgbClr val="08515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61275C-BD00-4341-ACF1-18401CD30CEF}"/>
              </a:ext>
            </a:extLst>
          </p:cNvPr>
          <p:cNvCxnSpPr/>
          <p:nvPr/>
        </p:nvCxnSpPr>
        <p:spPr>
          <a:xfrm>
            <a:off x="6096000" y="1186543"/>
            <a:ext cx="0" cy="4724400"/>
          </a:xfrm>
          <a:prstGeom prst="line">
            <a:avLst/>
          </a:prstGeom>
          <a:ln>
            <a:solidFill>
              <a:srgbClr val="0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925040-E937-4E49-9C14-EEC038DAD397}"/>
              </a:ext>
            </a:extLst>
          </p:cNvPr>
          <p:cNvSpPr txBox="1"/>
          <p:nvPr/>
        </p:nvSpPr>
        <p:spPr>
          <a:xfrm>
            <a:off x="6269426" y="1088430"/>
            <a:ext cx="56387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CC9131"/>
                </a:solidFill>
              </a:rPr>
              <a:t>Kako deluje</a:t>
            </a:r>
            <a:r>
              <a:rPr lang="en-GB" sz="3600" b="1" dirty="0">
                <a:solidFill>
                  <a:srgbClr val="CC9131"/>
                </a:solidFill>
              </a:rPr>
              <a:t>?</a:t>
            </a:r>
          </a:p>
          <a:p>
            <a:endParaRPr lang="en-GB" dirty="0"/>
          </a:p>
          <a:p>
            <a:r>
              <a:rPr lang="sl-SI" sz="2400" dirty="0">
                <a:solidFill>
                  <a:srgbClr val="406F70"/>
                </a:solidFill>
              </a:rPr>
              <a:t>V spletni trgovini si izberemo živila in produkte, ki jih želimo, nato jih prevzamemo ali pa nam dostavijo zabojček.</a:t>
            </a:r>
            <a:endParaRPr lang="en-GB" sz="2400" dirty="0">
              <a:solidFill>
                <a:srgbClr val="406F70"/>
              </a:solidFill>
            </a:endParaRPr>
          </a:p>
          <a:p>
            <a:endParaRPr lang="en-GB" sz="2400" dirty="0">
              <a:solidFill>
                <a:srgbClr val="406F70"/>
              </a:solidFill>
            </a:endParaRPr>
          </a:p>
          <a:p>
            <a:r>
              <a:rPr lang="sl-SI" sz="2400" b="1" dirty="0">
                <a:solidFill>
                  <a:schemeClr val="bg1"/>
                </a:solidFill>
                <a:highlight>
                  <a:srgbClr val="CC9131"/>
                </a:highlight>
              </a:rPr>
              <a:t>VEČ INFORMACIJ</a:t>
            </a:r>
            <a:r>
              <a:rPr lang="en-GB" sz="2400" b="1" dirty="0">
                <a:solidFill>
                  <a:srgbClr val="406F70"/>
                </a:solidFill>
              </a:rPr>
              <a:t> </a:t>
            </a:r>
            <a:r>
              <a:rPr lang="en-GB" sz="2400" dirty="0">
                <a:solidFill>
                  <a:srgbClr val="406F70"/>
                </a:solidFill>
              </a:rPr>
              <a:t> </a:t>
            </a:r>
          </a:p>
          <a:p>
            <a:r>
              <a:rPr lang="sl-SI" sz="2400" dirty="0" err="1">
                <a:solidFill>
                  <a:srgbClr val="406F70"/>
                </a:solidFill>
                <a:hlinkClick r:id="rId2"/>
              </a:rPr>
              <a:t>Mad</a:t>
            </a:r>
            <a:r>
              <a:rPr lang="sl-SI" sz="2400" dirty="0">
                <a:solidFill>
                  <a:srgbClr val="406F70"/>
                </a:solidFill>
                <a:hlinkClick r:id="rId2"/>
              </a:rPr>
              <a:t> </a:t>
            </a:r>
            <a:r>
              <a:rPr lang="sl-SI" sz="2400" dirty="0" err="1">
                <a:solidFill>
                  <a:srgbClr val="406F70"/>
                </a:solidFill>
                <a:hlinkClick r:id="rId2"/>
              </a:rPr>
              <a:t>Yolk</a:t>
            </a:r>
            <a:endParaRPr lang="en-IE" sz="2400" dirty="0">
              <a:solidFill>
                <a:srgbClr val="406F70"/>
              </a:solidFill>
            </a:endParaRPr>
          </a:p>
        </p:txBody>
      </p:sp>
      <p:pic>
        <p:nvPicPr>
          <p:cNvPr id="2050" name="Picture 2" descr="May be an image of 1 person and outdoors">
            <a:extLst>
              <a:ext uri="{FF2B5EF4-FFF2-40B4-BE49-F238E27FC236}">
                <a16:creationId xmlns:a16="http://schemas.microsoft.com/office/drawing/2014/main" id="{A0877378-BA0B-49D0-BD0A-F63664DD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464" y="3160053"/>
            <a:ext cx="3061608" cy="30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5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9082A7-4535-48FA-B20F-466470D69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Od </a:t>
            </a:r>
            <a:r>
              <a:rPr lang="sl-SI" b="1" dirty="0">
                <a:solidFill>
                  <a:srgbClr val="406F70"/>
                </a:solidFill>
              </a:rPr>
              <a:t>njive</a:t>
            </a:r>
            <a:r>
              <a:rPr lang="en-US" b="1" dirty="0">
                <a:solidFill>
                  <a:srgbClr val="406F70"/>
                </a:solidFill>
              </a:rPr>
              <a:t> do </a:t>
            </a:r>
            <a:r>
              <a:rPr lang="en-US" b="1" dirty="0" err="1">
                <a:solidFill>
                  <a:srgbClr val="406F70"/>
                </a:solidFill>
              </a:rPr>
              <a:t>vilic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39A8E-B836-471B-98A6-B76F7B21D9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>
                <a:solidFill>
                  <a:srgbClr val="406F70"/>
                </a:solidFill>
              </a:rPr>
              <a:t>Dostava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pridelkov</a:t>
            </a:r>
            <a:r>
              <a:rPr lang="en-US" dirty="0">
                <a:solidFill>
                  <a:srgbClr val="406F70"/>
                </a:solidFill>
              </a:rPr>
              <a:t> do </a:t>
            </a:r>
            <a:r>
              <a:rPr lang="en-US" dirty="0" err="1">
                <a:solidFill>
                  <a:srgbClr val="406F70"/>
                </a:solidFill>
              </a:rPr>
              <a:t>kuharjev</a:t>
            </a:r>
            <a:r>
              <a:rPr lang="en-US" dirty="0">
                <a:solidFill>
                  <a:srgbClr val="406F70"/>
                </a:solidFill>
              </a:rPr>
              <a:t>...</a:t>
            </a:r>
            <a:endParaRPr lang="en-IE" dirty="0">
              <a:solidFill>
                <a:srgbClr val="406F7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C0AA78-93E6-4AB6-A9D5-757BE43916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Ireland and Irish Food Culture: Food On The Edge">
            <a:hlinkClick r:id="" action="ppaction://media"/>
            <a:extLst>
              <a:ext uri="{FF2B5EF4-FFF2-40B4-BE49-F238E27FC236}">
                <a16:creationId xmlns:a16="http://schemas.microsoft.com/office/drawing/2014/main" id="{F74033B0-82F7-4EA0-9FBF-011211907A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071" y="1833595"/>
            <a:ext cx="5665788" cy="35380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5B38FC-AC47-42CF-8083-8FE67A58F276}"/>
              </a:ext>
            </a:extLst>
          </p:cNvPr>
          <p:cNvSpPr/>
          <p:nvPr/>
        </p:nvSpPr>
        <p:spPr>
          <a:xfrm>
            <a:off x="1553302" y="805873"/>
            <a:ext cx="1790700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OGLEJTE SI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691CA-A9E4-42DA-92E8-669B1B4C93B9}"/>
              </a:ext>
            </a:extLst>
          </p:cNvPr>
          <p:cNvSpPr txBox="1"/>
          <p:nvPr/>
        </p:nvSpPr>
        <p:spPr>
          <a:xfrm>
            <a:off x="323850" y="6135588"/>
            <a:ext cx="462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4"/>
              </a:rPr>
              <a:t>Ireland and Irish Food Culture: Food On The Edge - YouTube</a:t>
            </a:r>
            <a:endParaRPr lang="en-IE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3D646-6C87-4EFB-B548-7F9A8138809B}"/>
              </a:ext>
            </a:extLst>
          </p:cNvPr>
          <p:cNvSpPr txBox="1"/>
          <p:nvPr/>
        </p:nvSpPr>
        <p:spPr>
          <a:xfrm>
            <a:off x="8992734" y="1657974"/>
            <a:ext cx="3199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Ta </a:t>
            </a:r>
            <a:r>
              <a:rPr lang="en-US" sz="2400" dirty="0" err="1">
                <a:solidFill>
                  <a:srgbClr val="406F70"/>
                </a:solidFill>
              </a:rPr>
              <a:t>posnetek</a:t>
            </a:r>
            <a:r>
              <a:rPr lang="en-US" sz="2400" dirty="0">
                <a:solidFill>
                  <a:srgbClr val="406F70"/>
                </a:solidFill>
              </a:rPr>
              <a:t> je </a:t>
            </a:r>
            <a:r>
              <a:rPr lang="en-US" sz="2400" dirty="0" err="1">
                <a:solidFill>
                  <a:srgbClr val="406F70"/>
                </a:solidFill>
              </a:rPr>
              <a:t>iz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oddaje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>
                <a:solidFill>
                  <a:srgbClr val="406F70"/>
                </a:solidFill>
                <a:hlinkClick r:id="rId5"/>
              </a:rPr>
              <a:t>Food on the Edge </a:t>
            </a:r>
            <a:r>
              <a:rPr lang="en-US" sz="2400" dirty="0">
                <a:solidFill>
                  <a:srgbClr val="406F70"/>
                </a:solidFill>
              </a:rPr>
              <a:t>(</a:t>
            </a:r>
            <a:r>
              <a:rPr lang="en-US" sz="2400" dirty="0" err="1">
                <a:solidFill>
                  <a:srgbClr val="406F70"/>
                </a:solidFill>
              </a:rPr>
              <a:t>Hrana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na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robu</a:t>
            </a:r>
            <a:r>
              <a:rPr lang="en-US" sz="2400" dirty="0">
                <a:solidFill>
                  <a:srgbClr val="406F70"/>
                </a:solidFill>
              </a:rPr>
              <a:t>), </a:t>
            </a:r>
            <a:r>
              <a:rPr lang="en-US" sz="2400" dirty="0" err="1">
                <a:solidFill>
                  <a:srgbClr val="406F70"/>
                </a:solidFill>
              </a:rPr>
              <a:t>ki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prikazuje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slavne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svetovne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kuharske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mojstre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en-US" sz="2400" dirty="0" err="1">
                <a:solidFill>
                  <a:srgbClr val="406F70"/>
                </a:solidFill>
              </a:rPr>
              <a:t>ki</a:t>
            </a:r>
            <a:r>
              <a:rPr lang="en-US" sz="2400" dirty="0">
                <a:solidFill>
                  <a:srgbClr val="406F70"/>
                </a:solidFill>
              </a:rPr>
              <a:t> so </a:t>
            </a:r>
            <a:r>
              <a:rPr lang="en-US" sz="2400" dirty="0" err="1">
                <a:solidFill>
                  <a:srgbClr val="406F70"/>
                </a:solidFill>
              </a:rPr>
              <a:t>prišli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na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Irsko</a:t>
            </a:r>
            <a:r>
              <a:rPr lang="en-US" sz="2400" dirty="0">
                <a:solidFill>
                  <a:srgbClr val="406F70"/>
                </a:solidFill>
              </a:rPr>
              <a:t> in se </a:t>
            </a:r>
            <a:r>
              <a:rPr lang="en-US" sz="2400" dirty="0" err="1">
                <a:solidFill>
                  <a:srgbClr val="406F70"/>
                </a:solidFill>
              </a:rPr>
              <a:t>seznanili</a:t>
            </a:r>
            <a:r>
              <a:rPr lang="en-US" sz="2400" dirty="0">
                <a:solidFill>
                  <a:srgbClr val="406F70"/>
                </a:solidFill>
              </a:rPr>
              <a:t> s </a:t>
            </a:r>
            <a:r>
              <a:rPr lang="en-US" sz="2400" dirty="0" err="1">
                <a:solidFill>
                  <a:srgbClr val="406F70"/>
                </a:solidFill>
              </a:rPr>
              <a:t>proizvajalci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hrane</a:t>
            </a:r>
            <a:r>
              <a:rPr lang="en-US" sz="2400" dirty="0">
                <a:solidFill>
                  <a:srgbClr val="406F70"/>
                </a:solidFill>
              </a:rPr>
              <a:t>, da bi </a:t>
            </a:r>
            <a:r>
              <a:rPr lang="en-US" sz="2400" dirty="0" err="1">
                <a:solidFill>
                  <a:srgbClr val="406F70"/>
                </a:solidFill>
              </a:rPr>
              <a:t>ponovno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vzpostavili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pomen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neposredne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povezave</a:t>
            </a:r>
            <a:r>
              <a:rPr lang="en-US" sz="2400" dirty="0">
                <a:solidFill>
                  <a:srgbClr val="406F70"/>
                </a:solidFill>
              </a:rPr>
              <a:t> za </a:t>
            </a:r>
            <a:r>
              <a:rPr lang="en-US" sz="2400" dirty="0" err="1">
                <a:solidFill>
                  <a:srgbClr val="406F70"/>
                </a:solidFill>
              </a:rPr>
              <a:t>prihodnost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hrane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9052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BA895-6564-4CC0-99F3-78E29FAC72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85156"/>
                </a:solidFill>
              </a:rPr>
              <a:t>KOLEKTIVNA NEPOSREDNA PRODAJA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F1D36-5235-485A-A7F8-9A0CA8781F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428" y="1953077"/>
            <a:ext cx="6524171" cy="4293895"/>
          </a:xfrm>
        </p:spPr>
        <p:txBody>
          <a:bodyPr/>
          <a:lstStyle/>
          <a:p>
            <a:r>
              <a:rPr lang="en-US" sz="2300" dirty="0" err="1">
                <a:solidFill>
                  <a:srgbClr val="406F70"/>
                </a:solidFill>
              </a:rPr>
              <a:t>Učinkovit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način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pridobivanja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pridelkov</a:t>
            </a:r>
            <a:r>
              <a:rPr lang="en-US" sz="2300" dirty="0">
                <a:solidFill>
                  <a:srgbClr val="406F70"/>
                </a:solidFill>
              </a:rPr>
              <a:t> je </a:t>
            </a:r>
            <a:r>
              <a:rPr lang="en-US" sz="2300" dirty="0" err="1">
                <a:solidFill>
                  <a:srgbClr val="406F70"/>
                </a:solidFill>
              </a:rPr>
              <a:t>lahko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sodelovanje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proizvajalcev</a:t>
            </a:r>
            <a:r>
              <a:rPr lang="en-US" sz="2300" dirty="0">
                <a:solidFill>
                  <a:srgbClr val="406F70"/>
                </a:solidFill>
              </a:rPr>
              <a:t>, </a:t>
            </a:r>
            <a:r>
              <a:rPr lang="en-US" sz="2300" dirty="0" err="1">
                <a:solidFill>
                  <a:srgbClr val="406F70"/>
                </a:solidFill>
              </a:rPr>
              <a:t>ki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svoje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dirty="0" err="1">
                <a:solidFill>
                  <a:srgbClr val="406F70"/>
                </a:solidFill>
              </a:rPr>
              <a:t>izdelke</a:t>
            </a:r>
            <a:r>
              <a:rPr lang="en-US" sz="2300" dirty="0">
                <a:solidFill>
                  <a:srgbClr val="406F70"/>
                </a:solidFill>
              </a:rPr>
              <a:t> </a:t>
            </a:r>
            <a:r>
              <a:rPr lang="en-US" sz="2300" b="1" dirty="0" err="1">
                <a:solidFill>
                  <a:srgbClr val="406F70"/>
                </a:solidFill>
              </a:rPr>
              <a:t>prodajajo</a:t>
            </a:r>
            <a:r>
              <a:rPr lang="en-US" sz="2300" b="1" dirty="0">
                <a:solidFill>
                  <a:srgbClr val="406F70"/>
                </a:solidFill>
              </a:rPr>
              <a:t> </a:t>
            </a:r>
            <a:r>
              <a:rPr lang="en-US" sz="2300" b="1" dirty="0" err="1">
                <a:solidFill>
                  <a:srgbClr val="406F70"/>
                </a:solidFill>
              </a:rPr>
              <a:t>skupaj</a:t>
            </a:r>
            <a:r>
              <a:rPr lang="sl-SI" sz="2300" dirty="0">
                <a:solidFill>
                  <a:srgbClr val="406F70"/>
                </a:solidFill>
              </a:rPr>
              <a:t>, kot smo lahko videli pri Zadrugi Dobrina.</a:t>
            </a:r>
            <a:endParaRPr lang="en-US" sz="2300" dirty="0">
              <a:solidFill>
                <a:srgbClr val="406F70"/>
              </a:solidFill>
            </a:endParaRPr>
          </a:p>
          <a:p>
            <a:endParaRPr lang="en-US" sz="2300" dirty="0">
              <a:solidFill>
                <a:srgbClr val="406F70"/>
              </a:solidFill>
              <a:highlight>
                <a:srgbClr val="FFFF00"/>
              </a:highlight>
            </a:endParaRPr>
          </a:p>
          <a:p>
            <a:endParaRPr lang="en-US" sz="2300" dirty="0">
              <a:solidFill>
                <a:srgbClr val="406F70"/>
              </a:solidFill>
              <a:highlight>
                <a:srgbClr val="FFFF00"/>
              </a:highlight>
            </a:endParaRPr>
          </a:p>
          <a:p>
            <a:endParaRPr lang="en-US" sz="2300" dirty="0">
              <a:solidFill>
                <a:srgbClr val="406F70"/>
              </a:solidFill>
              <a:highlight>
                <a:srgbClr val="FFFF00"/>
              </a:highlight>
            </a:endParaRPr>
          </a:p>
          <a:p>
            <a:endParaRPr lang="en-US" sz="2300" dirty="0">
              <a:solidFill>
                <a:srgbClr val="406F70"/>
              </a:solidFill>
            </a:endParaRPr>
          </a:p>
        </p:txBody>
      </p:sp>
      <p:pic>
        <p:nvPicPr>
          <p:cNvPr id="8" name="Picture Placeholder 7" descr="Fresh bread loaves on a container">
            <a:extLst>
              <a:ext uri="{FF2B5EF4-FFF2-40B4-BE49-F238E27FC236}">
                <a16:creationId xmlns:a16="http://schemas.microsoft.com/office/drawing/2014/main" id="{AEFCCAE8-34EB-405A-A4C9-0B8679B1BD3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884B9D7C-F105-4979-BA6A-781278505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EE30D-A2CE-4D84-8066-5C0352BDF2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20" y="2968419"/>
            <a:ext cx="4404782" cy="32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2007" y="1051808"/>
            <a:ext cx="7281794" cy="3230383"/>
          </a:xfrm>
        </p:spPr>
        <p:txBody>
          <a:bodyPr/>
          <a:lstStyle/>
          <a:p>
            <a:pPr algn="just"/>
            <a:r>
              <a:rPr lang="en-GB" dirty="0" err="1">
                <a:solidFill>
                  <a:srgbClr val="085156"/>
                </a:solidFill>
              </a:rPr>
              <a:t>Imenik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proizvajalcev</a:t>
            </a:r>
            <a:r>
              <a:rPr lang="en-GB" dirty="0">
                <a:solidFill>
                  <a:srgbClr val="085156"/>
                </a:solidFill>
              </a:rPr>
              <a:t> Taste Leitrim je </a:t>
            </a:r>
            <a:r>
              <a:rPr lang="en-GB" dirty="0" err="1">
                <a:solidFill>
                  <a:srgbClr val="085156"/>
                </a:solidFill>
              </a:rPr>
              <a:t>enoten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vodnik</a:t>
            </a:r>
            <a:r>
              <a:rPr lang="en-GB" dirty="0">
                <a:solidFill>
                  <a:srgbClr val="085156"/>
                </a:solidFill>
              </a:rPr>
              <a:t> za </a:t>
            </a:r>
            <a:r>
              <a:rPr lang="en-GB" dirty="0" err="1">
                <a:solidFill>
                  <a:srgbClr val="085156"/>
                </a:solidFill>
              </a:rPr>
              <a:t>iskanje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najboljših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najbolj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svežih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okusnih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lokalno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pridelanih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živil</a:t>
            </a:r>
            <a:r>
              <a:rPr lang="en-GB" dirty="0">
                <a:solidFill>
                  <a:srgbClr val="085156"/>
                </a:solidFill>
              </a:rPr>
              <a:t> v </a:t>
            </a:r>
            <a:r>
              <a:rPr lang="en-GB" dirty="0" err="1">
                <a:solidFill>
                  <a:srgbClr val="085156"/>
                </a:solidFill>
              </a:rPr>
              <a:t>mestu</a:t>
            </a:r>
            <a:r>
              <a:rPr lang="en-GB" dirty="0">
                <a:solidFill>
                  <a:srgbClr val="085156"/>
                </a:solidFill>
              </a:rPr>
              <a:t> Leitrim </a:t>
            </a:r>
            <a:r>
              <a:rPr lang="en-GB" dirty="0" err="1">
                <a:solidFill>
                  <a:srgbClr val="085156"/>
                </a:solidFill>
              </a:rPr>
              <a:t>na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Irskem</a:t>
            </a:r>
            <a:r>
              <a:rPr lang="en-GB" dirty="0">
                <a:solidFill>
                  <a:srgbClr val="085156"/>
                </a:solidFill>
              </a:rPr>
              <a:t>. </a:t>
            </a:r>
            <a:r>
              <a:rPr lang="sl-SI" dirty="0">
                <a:solidFill>
                  <a:srgbClr val="085156"/>
                </a:solidFill>
              </a:rPr>
              <a:t>Gostince </a:t>
            </a:r>
            <a:r>
              <a:rPr lang="en-GB" dirty="0" err="1">
                <a:solidFill>
                  <a:srgbClr val="085156"/>
                </a:solidFill>
              </a:rPr>
              <a:t>spodbuja</a:t>
            </a:r>
            <a:r>
              <a:rPr lang="sl-SI" dirty="0">
                <a:solidFill>
                  <a:srgbClr val="085156"/>
                </a:solidFill>
              </a:rPr>
              <a:t>jo</a:t>
            </a:r>
            <a:r>
              <a:rPr lang="en-GB" dirty="0">
                <a:solidFill>
                  <a:srgbClr val="085156"/>
                </a:solidFill>
              </a:rPr>
              <a:t>, da </a:t>
            </a:r>
            <a:r>
              <a:rPr lang="en-GB" dirty="0" err="1">
                <a:solidFill>
                  <a:srgbClr val="085156"/>
                </a:solidFill>
              </a:rPr>
              <a:t>podprejo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ponudbo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lokalnih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obrtnikov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kmetov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pivovarjev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pekov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mesarjev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sirarjev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pridelovalcev</a:t>
            </a:r>
            <a:r>
              <a:rPr lang="en-GB" dirty="0">
                <a:solidFill>
                  <a:srgbClr val="085156"/>
                </a:solidFill>
              </a:rPr>
              <a:t>.</a:t>
            </a:r>
          </a:p>
          <a:p>
            <a:pPr algn="just"/>
            <a:r>
              <a:rPr lang="en-GB" dirty="0" err="1">
                <a:solidFill>
                  <a:srgbClr val="085156"/>
                </a:solidFill>
              </a:rPr>
              <a:t>Vodnik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poudarja</a:t>
            </a:r>
            <a:r>
              <a:rPr lang="en-GB" dirty="0">
                <a:solidFill>
                  <a:srgbClr val="085156"/>
                </a:solidFill>
              </a:rPr>
              <a:t>, da </a:t>
            </a:r>
            <a:r>
              <a:rPr lang="en-GB" dirty="0" err="1">
                <a:solidFill>
                  <a:srgbClr val="085156"/>
                </a:solidFill>
              </a:rPr>
              <a:t>gostinskim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obratom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svoja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živila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tržijo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kot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pristna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naravna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zdrava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nepredelana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sveža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omogoča</a:t>
            </a:r>
            <a:r>
              <a:rPr lang="sl-SI" dirty="0">
                <a:solidFill>
                  <a:srgbClr val="085156"/>
                </a:solidFill>
              </a:rPr>
              <a:t>jo konkurenčno prednost</a:t>
            </a:r>
            <a:r>
              <a:rPr lang="en-GB" dirty="0">
                <a:solidFill>
                  <a:srgbClr val="085156"/>
                </a:solidFill>
              </a:rPr>
              <a:t>. </a:t>
            </a:r>
            <a:r>
              <a:rPr lang="sl-SI" dirty="0">
                <a:solidFill>
                  <a:srgbClr val="085156"/>
                </a:solidFill>
              </a:rPr>
              <a:t>Gosti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postanejo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zvesti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saj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podpirajo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takšna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p</a:t>
            </a:r>
            <a:r>
              <a:rPr lang="en-GB" dirty="0" err="1">
                <a:solidFill>
                  <a:srgbClr val="085156"/>
                </a:solidFill>
              </a:rPr>
              <a:t>odjetja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ki</a:t>
            </a:r>
            <a:r>
              <a:rPr lang="en-GB" dirty="0">
                <a:solidFill>
                  <a:srgbClr val="085156"/>
                </a:solidFill>
              </a:rPr>
              <a:t> so po </a:t>
            </a:r>
            <a:r>
              <a:rPr lang="en-GB" dirty="0" err="1">
                <a:solidFill>
                  <a:srgbClr val="085156"/>
                </a:solidFill>
              </a:rPr>
              <a:t>njihovem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mnenju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poštena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odgovorna</a:t>
            </a:r>
            <a:r>
              <a:rPr lang="en-GB" dirty="0">
                <a:solidFill>
                  <a:srgbClr val="085156"/>
                </a:solidFill>
              </a:rPr>
              <a:t> do </a:t>
            </a:r>
            <a:r>
              <a:rPr lang="en-GB" dirty="0" err="1">
                <a:solidFill>
                  <a:srgbClr val="085156"/>
                </a:solidFill>
              </a:rPr>
              <a:t>svojih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lokalnih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skupnosti</a:t>
            </a:r>
            <a:r>
              <a:rPr lang="en-GB" dirty="0">
                <a:solidFill>
                  <a:srgbClr val="085156"/>
                </a:solidFill>
              </a:rPr>
              <a:t>. </a:t>
            </a:r>
            <a:endParaRPr lang="en-US" dirty="0">
              <a:solidFill>
                <a:srgbClr val="08515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6CFC7B-F4A8-4529-9940-F908762E2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49" y="1970313"/>
            <a:ext cx="3822683" cy="3488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7EB9CF-BA6C-4B2E-8CE8-62BF46208DE2}"/>
              </a:ext>
            </a:extLst>
          </p:cNvPr>
          <p:cNvSpPr txBox="1"/>
          <p:nvPr/>
        </p:nvSpPr>
        <p:spPr>
          <a:xfrm>
            <a:off x="7815943" y="58024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hlinkClick r:id="rId3"/>
              </a:rPr>
              <a:t>SPLETNA RAZLIČICA</a:t>
            </a:r>
            <a:endParaRPr lang="en-IE" b="1" dirty="0">
              <a:hlinkClick r:id="rId3"/>
            </a:endParaRPr>
          </a:p>
          <a:p>
            <a:r>
              <a:rPr lang="en-IE" dirty="0">
                <a:hlinkClick r:id="rId3"/>
              </a:rPr>
              <a:t>Leitrim Producers - Taste Leitrim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835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94930-22F2-46D2-9F67-950CC7EEF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Modul 4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D0363-5C57-4844-8425-7088B8DF5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119" y="1965147"/>
            <a:ext cx="3821205" cy="4136743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85156"/>
                </a:solidFill>
              </a:rPr>
              <a:t>V </a:t>
            </a:r>
            <a:r>
              <a:rPr lang="en-US" sz="2400" dirty="0" err="1">
                <a:solidFill>
                  <a:srgbClr val="085156"/>
                </a:solidFill>
              </a:rPr>
              <a:t>tem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modulu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boste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spoznali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ključne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vrste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dobavnih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verig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zakaj</a:t>
            </a:r>
            <a:r>
              <a:rPr lang="en-US" sz="2400" dirty="0">
                <a:solidFill>
                  <a:srgbClr val="085156"/>
                </a:solidFill>
              </a:rPr>
              <a:t> so </a:t>
            </a:r>
            <a:r>
              <a:rPr lang="en-US" sz="2400" dirty="0" err="1">
                <a:solidFill>
                  <a:srgbClr val="085156"/>
                </a:solidFill>
              </a:rPr>
              <a:t>kratke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dobavne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verige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tako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pomembne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ustvarjanju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ohranjanju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krožnega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gospodarstva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US" sz="2400" dirty="0" err="1">
                <a:solidFill>
                  <a:srgbClr val="085156"/>
                </a:solidFill>
              </a:rPr>
              <a:t>Razpravljali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bomo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tudi</a:t>
            </a:r>
            <a:r>
              <a:rPr lang="en-US" sz="2400" dirty="0">
                <a:solidFill>
                  <a:srgbClr val="085156"/>
                </a:solidFill>
              </a:rPr>
              <a:t> o </a:t>
            </a:r>
            <a:r>
              <a:rPr lang="en-US" sz="2400" dirty="0" err="1">
                <a:solidFill>
                  <a:srgbClr val="085156"/>
                </a:solidFill>
              </a:rPr>
              <a:t>odpadni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hrani</a:t>
            </a:r>
            <a:r>
              <a:rPr lang="en-US" sz="2400" dirty="0">
                <a:solidFill>
                  <a:srgbClr val="085156"/>
                </a:solidFill>
              </a:rPr>
              <a:t> in o </a:t>
            </a:r>
            <a:r>
              <a:rPr lang="en-US" sz="2400" dirty="0" err="1">
                <a:solidFill>
                  <a:srgbClr val="085156"/>
                </a:solidFill>
              </a:rPr>
              <a:t>tem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kako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sistem</a:t>
            </a:r>
            <a:r>
              <a:rPr lang="en-US" sz="2400" dirty="0">
                <a:solidFill>
                  <a:srgbClr val="085156"/>
                </a:solidFill>
              </a:rPr>
              <a:t> "Just-in-time" </a:t>
            </a:r>
            <a:r>
              <a:rPr lang="en-US" sz="2400" dirty="0" err="1">
                <a:solidFill>
                  <a:srgbClr val="085156"/>
                </a:solidFill>
              </a:rPr>
              <a:t>pomaga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odpravljanju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odpadkov</a:t>
            </a:r>
            <a:r>
              <a:rPr lang="en-US" sz="2400" dirty="0">
                <a:solidFill>
                  <a:srgbClr val="085156"/>
                </a:solidFill>
              </a:rPr>
              <a:t> v </a:t>
            </a:r>
            <a:r>
              <a:rPr lang="en-US" sz="2400" dirty="0" err="1">
                <a:solidFill>
                  <a:srgbClr val="085156"/>
                </a:solidFill>
              </a:rPr>
              <a:t>gostins</a:t>
            </a:r>
            <a:r>
              <a:rPr lang="sl-SI" sz="2400" dirty="0" err="1">
                <a:solidFill>
                  <a:srgbClr val="085156"/>
                </a:solidFill>
              </a:rPr>
              <a:t>tvu</a:t>
            </a:r>
            <a:r>
              <a:rPr lang="sl-SI" sz="2400" dirty="0">
                <a:solidFill>
                  <a:srgbClr val="085156"/>
                </a:solidFill>
              </a:rPr>
              <a:t>.</a:t>
            </a:r>
            <a:endParaRPr lang="en-IE" sz="2400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C4A5E-DAE3-4C4F-B33F-B3426A1A4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B658E-FFE6-4654-8CF3-5AA645487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921" y="1126432"/>
            <a:ext cx="5778074" cy="1292995"/>
          </a:xfrm>
        </p:spPr>
        <p:txBody>
          <a:bodyPr>
            <a:normAutofit/>
          </a:bodyPr>
          <a:lstStyle/>
          <a:p>
            <a:r>
              <a:rPr lang="en-US" b="1" dirty="0"/>
              <a:t>RAZUMEVANJE </a:t>
            </a:r>
            <a:r>
              <a:rPr lang="sl-SI" b="1" dirty="0"/>
              <a:t>DOBAVNIH </a:t>
            </a:r>
            <a:r>
              <a:rPr lang="en-US" b="1" dirty="0"/>
              <a:t>VERIG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59A55C-F90D-4AC9-9436-612C2C7321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F04207-5F4C-4FDD-A85E-508C0F119D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4869" y="3026274"/>
            <a:ext cx="5353929" cy="1292995"/>
          </a:xfrm>
        </p:spPr>
        <p:txBody>
          <a:bodyPr/>
          <a:lstStyle/>
          <a:p>
            <a:r>
              <a:rPr lang="pl-PL" b="1" dirty="0"/>
              <a:t>USTVARJANJE KROŽNEGA GOSPODARSTVA ZA ODPADNO HRANO </a:t>
            </a:r>
            <a:r>
              <a:rPr lang="en-IE" b="1" dirty="0"/>
              <a:t> </a:t>
            </a:r>
            <a:endParaRPr lang="en-IE" sz="2400" b="1" dirty="0">
              <a:cs typeface="Calibri"/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55512-09A5-4CDA-BEA2-233F8ECD51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67D579-4F39-4A61-83CD-2E57505F19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4868" y="4438573"/>
            <a:ext cx="5353929" cy="1292995"/>
          </a:xfrm>
        </p:spPr>
        <p:txBody>
          <a:bodyPr/>
          <a:lstStyle/>
          <a:p>
            <a:r>
              <a:rPr lang="en-IE" b="1" dirty="0"/>
              <a:t>NAČELA </a:t>
            </a:r>
            <a:r>
              <a:rPr lang="sl-SI" b="1" dirty="0"/>
              <a:t>UČINKOVITEGA</a:t>
            </a:r>
            <a:r>
              <a:rPr lang="en-IE" b="1" dirty="0"/>
              <a:t> POSLOVANJA TER OBDELAVA IN LOGISTIKA "RAVNO OB PRAVEM ČASU"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816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7613C7-0F83-4320-B8A2-4BC97C62A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223" y="752476"/>
            <a:ext cx="3821205" cy="1024132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 err="1">
                <a:solidFill>
                  <a:srgbClr val="085156"/>
                </a:solidFill>
              </a:rPr>
              <a:t>Prednosti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kolektivne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neposredne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prodaje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909A7-D560-4CC3-AF8C-C0905CAD2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168" y="2038632"/>
            <a:ext cx="4426010" cy="3642009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rgbClr val="085156"/>
                </a:solidFill>
              </a:rPr>
              <a:t>Samostojna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neposredna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prodaja</a:t>
            </a:r>
            <a:r>
              <a:rPr lang="en-US" sz="2400" dirty="0">
                <a:solidFill>
                  <a:srgbClr val="085156"/>
                </a:solidFill>
              </a:rPr>
              <a:t> je </a:t>
            </a:r>
            <a:r>
              <a:rPr lang="en-US" sz="2400" dirty="0" err="1">
                <a:solidFill>
                  <a:srgbClr val="085156"/>
                </a:solidFill>
              </a:rPr>
              <a:t>lahko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izolirana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počasna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težavna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  <a:r>
              <a:rPr lang="en-US" sz="2400" dirty="0" err="1">
                <a:solidFill>
                  <a:srgbClr val="085156"/>
                </a:solidFill>
              </a:rPr>
              <a:t>Oblikovanje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skupin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mrež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ali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zadrug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omogoča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večje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možnosti</a:t>
            </a:r>
            <a:r>
              <a:rPr lang="en-US" sz="2400" dirty="0">
                <a:solidFill>
                  <a:srgbClr val="085156"/>
                </a:solidFill>
              </a:rPr>
              <a:t> za </a:t>
            </a:r>
            <a:r>
              <a:rPr lang="en-US" sz="2400" dirty="0" err="1">
                <a:solidFill>
                  <a:srgbClr val="085156"/>
                </a:solidFill>
              </a:rPr>
              <a:t>dostop</a:t>
            </a:r>
            <a:r>
              <a:rPr lang="en-US" sz="2400" dirty="0">
                <a:solidFill>
                  <a:srgbClr val="085156"/>
                </a:solidFill>
              </a:rPr>
              <a:t> do </a:t>
            </a:r>
            <a:r>
              <a:rPr lang="sl-SI" sz="2400" dirty="0">
                <a:solidFill>
                  <a:srgbClr val="085156"/>
                </a:solidFill>
              </a:rPr>
              <a:t>odjemalcev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  <a:r>
              <a:rPr lang="en-US" sz="2400" dirty="0" err="1">
                <a:solidFill>
                  <a:srgbClr val="085156"/>
                </a:solidFill>
              </a:rPr>
              <a:t>Skupinska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prodaja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olajša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delo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tudi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kupcem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saj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jim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prihrani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čas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gibanje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napor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iskanju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kakovostnih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proizvodov</a:t>
            </a:r>
            <a:r>
              <a:rPr lang="en-US" sz="2400" dirty="0">
                <a:solidFill>
                  <a:srgbClr val="085156"/>
                </a:solidFill>
              </a:rPr>
              <a:t>, </a:t>
            </a:r>
            <a:r>
              <a:rPr lang="en-US" sz="2400" dirty="0" err="1">
                <a:solidFill>
                  <a:srgbClr val="085156"/>
                </a:solidFill>
              </a:rPr>
              <a:t>ki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jih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želijo</a:t>
            </a:r>
            <a:r>
              <a:rPr lang="en-US" sz="2400" dirty="0">
                <a:solidFill>
                  <a:srgbClr val="085156"/>
                </a:solidFill>
              </a:rPr>
              <a:t>.</a:t>
            </a:r>
            <a:endParaRPr lang="en-IE" sz="2400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95C27-D6B2-462A-ADF8-95FB311B4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E556-00FF-4B4C-9D42-150397108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sl-SI" altLang="en-US" b="1" dirty="0">
                <a:cs typeface="Arial" panose="020B0604020202020204" pitchFamily="34" charset="0"/>
              </a:rPr>
              <a:t>Sodelovanje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pridelovalcev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hrane</a:t>
            </a:r>
            <a:endParaRPr lang="en-I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4465B-F3BA-46E8-8610-8A767D5036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8A99DD-9B16-43E9-B032-E21CD632A3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sl-SI" altLang="en-US" b="1" dirty="0">
                <a:cs typeface="Arial" panose="020B0604020202020204" pitchFamily="34" charset="0"/>
              </a:rPr>
              <a:t>Pridelovalec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dobi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večjo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sl-SI" altLang="en-US" b="1" dirty="0">
                <a:cs typeface="Arial" panose="020B0604020202020204" pitchFamily="34" charset="0"/>
              </a:rPr>
              <a:t>prepoznavnost in s tem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večjo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prodajo</a:t>
            </a:r>
            <a:endParaRPr lang="en-IE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C37B4-153B-4E08-8A59-47F05A637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1C92BA-B1F2-4B84-948F-E7960CECE1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GB" altLang="en-US" b="1" dirty="0" err="1">
                <a:cs typeface="Arial" panose="020B0604020202020204" pitchFamily="34" charset="0"/>
              </a:rPr>
              <a:t>Kupec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dobi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sl-SI" altLang="en-US" b="1" dirty="0">
                <a:cs typeface="Arial" panose="020B0604020202020204" pitchFamily="34" charset="0"/>
              </a:rPr>
              <a:t>olajšan </a:t>
            </a:r>
            <a:r>
              <a:rPr lang="en-GB" altLang="en-US" b="1" dirty="0" err="1">
                <a:cs typeface="Arial" panose="020B0604020202020204" pitchFamily="34" charset="0"/>
              </a:rPr>
              <a:t>dostop</a:t>
            </a:r>
            <a:r>
              <a:rPr lang="en-GB" altLang="en-US" b="1" dirty="0">
                <a:cs typeface="Arial" panose="020B0604020202020204" pitchFamily="34" charset="0"/>
              </a:rPr>
              <a:t> do </a:t>
            </a:r>
            <a:r>
              <a:rPr lang="en-GB" altLang="en-US" b="1" dirty="0" err="1">
                <a:cs typeface="Arial" panose="020B0604020202020204" pitchFamily="34" charset="0"/>
              </a:rPr>
              <a:t>kakovostnih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cs typeface="Arial" panose="020B0604020202020204" pitchFamily="34" charset="0"/>
              </a:rPr>
              <a:t>izdelkov</a:t>
            </a:r>
            <a:r>
              <a:rPr lang="en-GB" altLang="en-US" b="1" dirty="0">
                <a:cs typeface="Arial" panose="020B0604020202020204" pitchFamily="34" charset="0"/>
              </a:rPr>
              <a:t>, </a:t>
            </a:r>
            <a:r>
              <a:rPr lang="sl-SI" altLang="en-US" b="1" dirty="0">
                <a:cs typeface="Arial" panose="020B0604020202020204" pitchFamily="34" charset="0"/>
              </a:rPr>
              <a:t>stalnost dobave in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sl-SI" altLang="en-US" b="1" dirty="0">
                <a:cs typeface="Arial" panose="020B0604020202020204" pitchFamily="34" charset="0"/>
              </a:rPr>
              <a:t>enega dobavitelja.</a:t>
            </a:r>
            <a:endParaRPr lang="en-GB" alt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0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4208" y="652576"/>
            <a:ext cx="8857251" cy="116098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CC9131"/>
                </a:solidFill>
              </a:rPr>
              <a:t>O </a:t>
            </a:r>
            <a:r>
              <a:rPr lang="en-GB" b="1" dirty="0" err="1">
                <a:solidFill>
                  <a:srgbClr val="CC9131"/>
                </a:solidFill>
              </a:rPr>
              <a:t>podjetju</a:t>
            </a:r>
            <a:r>
              <a:rPr lang="en-GB" b="1" dirty="0">
                <a:solidFill>
                  <a:srgbClr val="CC9131"/>
                </a:solidFill>
              </a:rPr>
              <a:t> Collectiv Food</a:t>
            </a:r>
            <a:endParaRPr lang="sl-SI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4208" y="1685261"/>
            <a:ext cx="6704848" cy="4703593"/>
          </a:xfrm>
        </p:spPr>
        <p:txBody>
          <a:bodyPr/>
          <a:lstStyle/>
          <a:p>
            <a:pPr algn="just"/>
            <a:r>
              <a:rPr lang="en-GB" dirty="0" err="1">
                <a:solidFill>
                  <a:srgbClr val="406F70"/>
                </a:solidFill>
              </a:rPr>
              <a:t>Ekipa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strokovnjakov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inovatorjev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iz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Združenega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kraljestva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prizadeva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zagotoviti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prvo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avtomatizirano</a:t>
            </a:r>
            <a:r>
              <a:rPr lang="sl-SI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trajnostno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storitev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oskrbe</a:t>
            </a:r>
            <a:r>
              <a:rPr lang="en-GB" dirty="0">
                <a:solidFill>
                  <a:srgbClr val="406F70"/>
                </a:solidFill>
              </a:rPr>
              <a:t> s </a:t>
            </a:r>
            <a:r>
              <a:rPr lang="en-GB" dirty="0" err="1">
                <a:solidFill>
                  <a:srgbClr val="406F70"/>
                </a:solidFill>
              </a:rPr>
              <a:t>hrano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svetu</a:t>
            </a:r>
            <a:r>
              <a:rPr lang="en-GB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sl-SI" dirty="0">
                <a:solidFill>
                  <a:srgbClr val="406F70"/>
                </a:solidFill>
              </a:rPr>
              <a:t>Gre za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podjetje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naslednje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generacije</a:t>
            </a:r>
            <a:r>
              <a:rPr lang="en-GB" dirty="0">
                <a:solidFill>
                  <a:srgbClr val="406F70"/>
                </a:solidFill>
              </a:rPr>
              <a:t> za </a:t>
            </a:r>
            <a:r>
              <a:rPr lang="en-GB" dirty="0" err="1">
                <a:solidFill>
                  <a:srgbClr val="406F70"/>
                </a:solidFill>
              </a:rPr>
              <a:t>oskrbo</a:t>
            </a:r>
            <a:r>
              <a:rPr lang="en-GB" dirty="0">
                <a:solidFill>
                  <a:srgbClr val="406F70"/>
                </a:solidFill>
              </a:rPr>
              <a:t> s </a:t>
            </a:r>
            <a:r>
              <a:rPr lang="en-GB" dirty="0" err="1">
                <a:solidFill>
                  <a:srgbClr val="406F70"/>
                </a:solidFill>
              </a:rPr>
              <a:t>hrano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katerega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poslanstvo</a:t>
            </a:r>
            <a:r>
              <a:rPr lang="en-GB" dirty="0">
                <a:solidFill>
                  <a:srgbClr val="406F70"/>
                </a:solidFill>
              </a:rPr>
              <a:t> je </a:t>
            </a:r>
            <a:r>
              <a:rPr lang="en-GB" dirty="0" err="1">
                <a:solidFill>
                  <a:srgbClr val="406F70"/>
                </a:solidFill>
              </a:rPr>
              <a:t>spremeniti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način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dostopa</a:t>
            </a:r>
            <a:r>
              <a:rPr lang="en-GB" dirty="0">
                <a:solidFill>
                  <a:srgbClr val="406F70"/>
                </a:solidFill>
              </a:rPr>
              <a:t> do </a:t>
            </a:r>
            <a:r>
              <a:rPr lang="en-GB" dirty="0" err="1">
                <a:solidFill>
                  <a:srgbClr val="406F70"/>
                </a:solidFill>
              </a:rPr>
              <a:t>hrane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njene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distribucije</a:t>
            </a:r>
            <a:r>
              <a:rPr lang="en-GB" dirty="0">
                <a:solidFill>
                  <a:srgbClr val="406F70"/>
                </a:solidFill>
              </a:rPr>
              <a:t> v </a:t>
            </a:r>
            <a:r>
              <a:rPr lang="en-GB" dirty="0" err="1">
                <a:solidFill>
                  <a:srgbClr val="406F70"/>
                </a:solidFill>
              </a:rPr>
              <a:t>mestih</a:t>
            </a:r>
            <a:r>
              <a:rPr lang="en-GB" dirty="0">
                <a:solidFill>
                  <a:srgbClr val="406F70"/>
                </a:solidFill>
              </a:rPr>
              <a:t>. </a:t>
            </a:r>
            <a:r>
              <a:rPr lang="en-GB" dirty="0" err="1">
                <a:solidFill>
                  <a:srgbClr val="406F70"/>
                </a:solidFill>
              </a:rPr>
              <a:t>Kakovostno</a:t>
            </a:r>
            <a:r>
              <a:rPr lang="en-GB" dirty="0">
                <a:solidFill>
                  <a:srgbClr val="406F70"/>
                </a:solidFill>
              </a:rPr>
              <a:t> meso, </a:t>
            </a:r>
            <a:r>
              <a:rPr lang="en-GB" dirty="0" err="1">
                <a:solidFill>
                  <a:srgbClr val="406F70"/>
                </a:solidFill>
              </a:rPr>
              <a:t>morske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sadeže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izdelke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rastlinskega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izvora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pridobivajo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neposredno</a:t>
            </a:r>
            <a:r>
              <a:rPr lang="en-GB" dirty="0">
                <a:solidFill>
                  <a:srgbClr val="406F70"/>
                </a:solidFill>
              </a:rPr>
              <a:t> od </a:t>
            </a:r>
            <a:r>
              <a:rPr lang="en-GB" dirty="0" err="1">
                <a:solidFill>
                  <a:srgbClr val="406F70"/>
                </a:solidFill>
              </a:rPr>
              <a:t>proizvajalcev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jih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dostavljajo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gostincem.</a:t>
            </a:r>
            <a:endParaRPr lang="en-GB" dirty="0">
              <a:solidFill>
                <a:srgbClr val="406F70"/>
              </a:solidFill>
            </a:endParaRPr>
          </a:p>
          <a:p>
            <a:pPr algn="just"/>
            <a:r>
              <a:rPr lang="en-GB" dirty="0">
                <a:solidFill>
                  <a:srgbClr val="406F70"/>
                </a:solidFill>
              </a:rPr>
              <a:t>Z </a:t>
            </a:r>
            <a:r>
              <a:rPr lang="en-GB" dirty="0" err="1">
                <a:solidFill>
                  <a:srgbClr val="406F70"/>
                </a:solidFill>
              </a:rPr>
              <a:t>edinstvenim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modelom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dostave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avtomatizacijo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neposrednim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dostopom</a:t>
            </a:r>
            <a:r>
              <a:rPr lang="en-GB" dirty="0">
                <a:solidFill>
                  <a:srgbClr val="406F70"/>
                </a:solidFill>
              </a:rPr>
              <a:t> do </a:t>
            </a:r>
            <a:r>
              <a:rPr lang="en-GB" dirty="0" err="1">
                <a:solidFill>
                  <a:srgbClr val="406F70"/>
                </a:solidFill>
              </a:rPr>
              <a:t>vira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lahko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ponudijo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tržno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ugodne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cene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zanesljive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storitve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vse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skupaj</a:t>
            </a:r>
            <a:r>
              <a:rPr lang="en-GB" dirty="0">
                <a:solidFill>
                  <a:srgbClr val="406F70"/>
                </a:solidFill>
              </a:rPr>
              <a:t> pa je </a:t>
            </a:r>
            <a:r>
              <a:rPr lang="en-GB" dirty="0" err="1">
                <a:solidFill>
                  <a:srgbClr val="406F70"/>
                </a:solidFill>
              </a:rPr>
              <a:t>podprto</a:t>
            </a:r>
            <a:r>
              <a:rPr lang="en-GB" dirty="0">
                <a:solidFill>
                  <a:srgbClr val="406F70"/>
                </a:solidFill>
              </a:rPr>
              <a:t> z </a:t>
            </a:r>
            <a:r>
              <a:rPr lang="en-GB" dirty="0" err="1">
                <a:solidFill>
                  <a:srgbClr val="406F70"/>
                </a:solidFill>
                <a:hlinkClick r:id="rId2"/>
              </a:rPr>
              <a:t>zavezanostjo</a:t>
            </a:r>
            <a:r>
              <a:rPr lang="en-GB" dirty="0">
                <a:solidFill>
                  <a:srgbClr val="406F70"/>
                </a:solidFill>
                <a:hlinkClick r:id="rId2"/>
              </a:rPr>
              <a:t> k </a:t>
            </a:r>
            <a:r>
              <a:rPr lang="en-GB" dirty="0" err="1">
                <a:solidFill>
                  <a:srgbClr val="406F70"/>
                </a:solidFill>
                <a:hlinkClick r:id="rId2"/>
              </a:rPr>
              <a:t>trajnosti</a:t>
            </a:r>
            <a:r>
              <a:rPr lang="en-GB" dirty="0">
                <a:solidFill>
                  <a:srgbClr val="406F70"/>
                </a:solidFill>
              </a:rPr>
              <a:t>.</a:t>
            </a:r>
            <a:endParaRPr lang="en-GB" b="0" i="0" dirty="0">
              <a:solidFill>
                <a:srgbClr val="1C1C1C"/>
              </a:solidFill>
              <a:effectLst/>
              <a:latin typeface="DM Sans"/>
            </a:endParaRPr>
          </a:p>
          <a:p>
            <a:pPr algn="just"/>
            <a:endParaRPr lang="en-GB" sz="2200" dirty="0">
              <a:solidFill>
                <a:srgbClr val="406F70"/>
              </a:solidFill>
              <a:effectLst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7B42D8-57C6-4F4D-A465-AE43CA77A173}"/>
              </a:ext>
            </a:extLst>
          </p:cNvPr>
          <p:cNvCxnSpPr>
            <a:cxnSpLocks/>
          </p:cNvCxnSpPr>
          <p:nvPr/>
        </p:nvCxnSpPr>
        <p:spPr>
          <a:xfrm>
            <a:off x="7043057" y="1426029"/>
            <a:ext cx="0" cy="450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73F873-BE3F-421D-93B8-58A43FC4C96D}"/>
              </a:ext>
            </a:extLst>
          </p:cNvPr>
          <p:cNvSpPr txBox="1"/>
          <p:nvPr/>
        </p:nvSpPr>
        <p:spPr>
          <a:xfrm>
            <a:off x="7055053" y="1586895"/>
            <a:ext cx="46860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9131"/>
                </a:solidFill>
              </a:rPr>
              <a:t>PRIMER STRANKE </a:t>
            </a:r>
            <a:endParaRPr lang="sl-SI" b="1" dirty="0">
              <a:solidFill>
                <a:srgbClr val="CC9131"/>
              </a:solidFill>
            </a:endParaRPr>
          </a:p>
          <a:p>
            <a:r>
              <a:rPr lang="en-GB" dirty="0" err="1">
                <a:solidFill>
                  <a:srgbClr val="406F70"/>
                </a:solidFill>
              </a:rPr>
              <a:t>Poslanstvo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podjetja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Crussh</a:t>
            </a:r>
            <a:r>
              <a:rPr lang="en-GB" dirty="0">
                <a:solidFill>
                  <a:srgbClr val="406F70"/>
                </a:solidFill>
              </a:rPr>
              <a:t> za "</a:t>
            </a:r>
            <a:r>
              <a:rPr lang="en-GB" dirty="0" err="1">
                <a:solidFill>
                  <a:srgbClr val="406F70"/>
                </a:solidFill>
              </a:rPr>
              <a:t>bolj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zdravo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okusno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enostavno</a:t>
            </a:r>
            <a:r>
              <a:rPr lang="en-GB" dirty="0">
                <a:solidFill>
                  <a:srgbClr val="406F70"/>
                </a:solidFill>
              </a:rPr>
              <a:t>" </a:t>
            </a:r>
            <a:r>
              <a:rPr lang="en-GB" dirty="0" err="1">
                <a:solidFill>
                  <a:srgbClr val="406F70"/>
                </a:solidFill>
              </a:rPr>
              <a:t>hrano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glavnih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ulicah</a:t>
            </a:r>
            <a:r>
              <a:rPr lang="en-GB" dirty="0">
                <a:solidFill>
                  <a:srgbClr val="406F70"/>
                </a:solidFill>
              </a:rPr>
              <a:t> je </a:t>
            </a:r>
            <a:r>
              <a:rPr lang="en-GB" dirty="0" err="1">
                <a:solidFill>
                  <a:srgbClr val="406F70"/>
                </a:solidFill>
              </a:rPr>
              <a:t>bilo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leta</a:t>
            </a:r>
            <a:r>
              <a:rPr lang="en-GB" dirty="0">
                <a:solidFill>
                  <a:srgbClr val="406F70"/>
                </a:solidFill>
              </a:rPr>
              <a:t> 1998 </a:t>
            </a:r>
            <a:r>
              <a:rPr lang="en-GB" dirty="0" err="1">
                <a:solidFill>
                  <a:srgbClr val="406F70"/>
                </a:solidFill>
              </a:rPr>
              <a:t>nišno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vizionarsko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danes</a:t>
            </a:r>
            <a:r>
              <a:rPr lang="en-GB" dirty="0">
                <a:solidFill>
                  <a:srgbClr val="406F70"/>
                </a:solidFill>
              </a:rPr>
              <a:t> pa </a:t>
            </a:r>
            <a:r>
              <a:rPr lang="en-GB" dirty="0" err="1">
                <a:solidFill>
                  <a:srgbClr val="406F70"/>
                </a:solidFill>
              </a:rPr>
              <a:t>izkorišča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prevladujoč</a:t>
            </a:r>
            <a:r>
              <a:rPr lang="en-GB" dirty="0">
                <a:solidFill>
                  <a:srgbClr val="406F70"/>
                </a:solidFill>
              </a:rPr>
              <a:t> trend, </a:t>
            </a:r>
            <a:r>
              <a:rPr lang="en-GB" dirty="0" err="1">
                <a:solidFill>
                  <a:srgbClr val="406F70"/>
                </a:solidFill>
              </a:rPr>
              <a:t>pri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čemer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ohranja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prednost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pred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konkurenti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zaradi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svojih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storitev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visokokakovostnih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sestavin</a:t>
            </a:r>
            <a:r>
              <a:rPr lang="en-GB" dirty="0">
                <a:solidFill>
                  <a:srgbClr val="406F70"/>
                </a:solidFill>
              </a:rPr>
              <a:t>.                                 </a:t>
            </a:r>
            <a:r>
              <a:rPr lang="sl-SI" sz="1800" b="1" dirty="0">
                <a:solidFill>
                  <a:srgbClr val="085156"/>
                </a:solidFill>
                <a:highlight>
                  <a:srgbClr val="F5C05B"/>
                </a:highlight>
              </a:rPr>
              <a:t>PREBERITE VEČ</a:t>
            </a:r>
            <a:r>
              <a:rPr lang="en-GB" sz="1800" b="1" dirty="0">
                <a:solidFill>
                  <a:srgbClr val="085156"/>
                </a:solidFill>
                <a:highlight>
                  <a:srgbClr val="F5C05B"/>
                </a:highlight>
              </a:rPr>
              <a:t> </a:t>
            </a:r>
            <a:r>
              <a:rPr lang="en-GB" sz="1800" dirty="0">
                <a:solidFill>
                  <a:srgbClr val="406F70"/>
                </a:solidFill>
              </a:rPr>
              <a:t> 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IE" dirty="0">
                <a:hlinkClick r:id="rId3"/>
              </a:rPr>
              <a:t>about us - </a:t>
            </a:r>
            <a:r>
              <a:rPr lang="en-IE" dirty="0" err="1">
                <a:hlinkClick r:id="rId3"/>
              </a:rPr>
              <a:t>Crussh</a:t>
            </a:r>
            <a:endParaRPr lang="en-GB" dirty="0">
              <a:solidFill>
                <a:srgbClr val="406F7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76AC02-5DB7-4F12-ACE3-76B7B144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328" y="3868381"/>
            <a:ext cx="3510006" cy="2584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76BF96-9D7D-4A52-8624-DE91DEE16395}"/>
              </a:ext>
            </a:extLst>
          </p:cNvPr>
          <p:cNvSpPr txBox="1"/>
          <p:nvPr/>
        </p:nvSpPr>
        <p:spPr>
          <a:xfrm>
            <a:off x="8793872" y="602247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1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209" y="651254"/>
            <a:ext cx="9584389" cy="116098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CC9131"/>
                </a:solidFill>
              </a:rPr>
              <a:t>Več</a:t>
            </a:r>
            <a:r>
              <a:rPr lang="en-GB" b="1" dirty="0">
                <a:solidFill>
                  <a:srgbClr val="CC9131"/>
                </a:solidFill>
              </a:rPr>
              <a:t> </a:t>
            </a:r>
            <a:r>
              <a:rPr lang="sl-SI" b="1" dirty="0">
                <a:solidFill>
                  <a:srgbClr val="CC9131"/>
                </a:solidFill>
              </a:rPr>
              <a:t>o </a:t>
            </a:r>
            <a:r>
              <a:rPr lang="en-GB" b="1" dirty="0" err="1">
                <a:solidFill>
                  <a:srgbClr val="CC9131"/>
                </a:solidFill>
              </a:rPr>
              <a:t>podjetju</a:t>
            </a:r>
            <a:r>
              <a:rPr lang="en-GB" b="1" dirty="0">
                <a:solidFill>
                  <a:srgbClr val="CC9131"/>
                </a:solidFill>
              </a:rPr>
              <a:t> Collectiv Food</a:t>
            </a:r>
            <a:endParaRPr lang="sl-SI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8209" y="1539089"/>
            <a:ext cx="5283658" cy="3207879"/>
          </a:xfrm>
        </p:spPr>
        <p:txBody>
          <a:bodyPr/>
          <a:lstStyle/>
          <a:p>
            <a:pPr algn="just"/>
            <a:r>
              <a:rPr lang="sl-SI" dirty="0">
                <a:solidFill>
                  <a:srgbClr val="406F70"/>
                </a:solidFill>
              </a:rPr>
              <a:t>Podjetje ima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široko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mrežo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proizvajalcev</a:t>
            </a:r>
            <a:r>
              <a:rPr lang="en-GB" dirty="0">
                <a:solidFill>
                  <a:srgbClr val="406F70"/>
                </a:solidFill>
              </a:rPr>
              <a:t> po </a:t>
            </a:r>
            <a:r>
              <a:rPr lang="en-GB" dirty="0" err="1">
                <a:solidFill>
                  <a:srgbClr val="406F70"/>
                </a:solidFill>
              </a:rPr>
              <a:t>vsem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svetu</a:t>
            </a:r>
            <a:r>
              <a:rPr lang="en-GB" dirty="0">
                <a:solidFill>
                  <a:srgbClr val="406F70"/>
                </a:solidFill>
              </a:rPr>
              <a:t>, ki se </a:t>
            </a:r>
            <a:r>
              <a:rPr lang="sl-SI" dirty="0">
                <a:solidFill>
                  <a:srgbClr val="406F70"/>
                </a:solidFill>
              </a:rPr>
              <a:t>je razširila že po </a:t>
            </a:r>
            <a:r>
              <a:rPr lang="en-GB" dirty="0">
                <a:solidFill>
                  <a:srgbClr val="406F70"/>
                </a:solidFill>
              </a:rPr>
              <a:t>42 </a:t>
            </a:r>
            <a:r>
              <a:rPr lang="en-GB" dirty="0" err="1">
                <a:solidFill>
                  <a:srgbClr val="406F70"/>
                </a:solidFill>
              </a:rPr>
              <a:t>državah</a:t>
            </a:r>
            <a:r>
              <a:rPr lang="en-GB" dirty="0">
                <a:solidFill>
                  <a:srgbClr val="406F70"/>
                </a:solidFill>
              </a:rPr>
              <a:t>, na </a:t>
            </a:r>
            <a:r>
              <a:rPr lang="en-GB" dirty="0" err="1">
                <a:solidFill>
                  <a:srgbClr val="406F70"/>
                </a:solidFill>
              </a:rPr>
              <a:t>voljo</a:t>
            </a:r>
            <a:r>
              <a:rPr lang="en-GB" dirty="0">
                <a:solidFill>
                  <a:srgbClr val="406F70"/>
                </a:solidFill>
              </a:rPr>
              <a:t> pa je na </a:t>
            </a:r>
            <a:r>
              <a:rPr lang="en-GB" dirty="0" err="1">
                <a:solidFill>
                  <a:srgbClr val="406F70"/>
                </a:solidFill>
              </a:rPr>
              <a:t>milijone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izdelkov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izbranih</a:t>
            </a:r>
            <a:r>
              <a:rPr lang="en-GB" dirty="0">
                <a:solidFill>
                  <a:srgbClr val="406F70"/>
                </a:solidFill>
              </a:rPr>
              <a:t> po </a:t>
            </a:r>
            <a:r>
              <a:rPr lang="en-GB" dirty="0" err="1">
                <a:solidFill>
                  <a:srgbClr val="406F70"/>
                </a:solidFill>
              </a:rPr>
              <a:t>kakovosti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doslednosti</a:t>
            </a:r>
            <a:r>
              <a:rPr lang="en-GB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en-GB" dirty="0" err="1">
                <a:solidFill>
                  <a:srgbClr val="406F70"/>
                </a:solidFill>
              </a:rPr>
              <a:t>Nudijo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storitve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tako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uveljavljenim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kot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tudi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nastajajočim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restavracij</a:t>
            </a:r>
            <a:r>
              <a:rPr lang="sl-SI" dirty="0" err="1">
                <a:solidFill>
                  <a:srgbClr val="406F70"/>
                </a:solidFill>
              </a:rPr>
              <a:t>am</a:t>
            </a:r>
            <a:r>
              <a:rPr lang="sl-SI" dirty="0">
                <a:solidFill>
                  <a:srgbClr val="406F70"/>
                </a:solidFill>
              </a:rPr>
              <a:t>,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podjetjem</a:t>
            </a:r>
            <a:r>
              <a:rPr lang="en-GB" dirty="0">
                <a:solidFill>
                  <a:srgbClr val="406F70"/>
                </a:solidFill>
              </a:rPr>
              <a:t> za </a:t>
            </a:r>
            <a:r>
              <a:rPr lang="en-GB" dirty="0" err="1">
                <a:solidFill>
                  <a:srgbClr val="406F70"/>
                </a:solidFill>
              </a:rPr>
              <a:t>dostavo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obrokov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proizvajalcem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hrane</a:t>
            </a:r>
            <a:r>
              <a:rPr lang="en-GB" dirty="0">
                <a:solidFill>
                  <a:srgbClr val="406F70"/>
                </a:solidFill>
              </a:rPr>
              <a:t>, </a:t>
            </a:r>
            <a:r>
              <a:rPr lang="en-GB" dirty="0" err="1">
                <a:solidFill>
                  <a:srgbClr val="406F70"/>
                </a:solidFill>
              </a:rPr>
              <a:t>trgovskim</a:t>
            </a:r>
            <a:r>
              <a:rPr lang="en-GB" dirty="0">
                <a:solidFill>
                  <a:srgbClr val="406F70"/>
                </a:solidFill>
              </a:rPr>
              <a:t> </a:t>
            </a:r>
            <a:r>
              <a:rPr lang="en-GB" dirty="0" err="1">
                <a:solidFill>
                  <a:srgbClr val="406F70"/>
                </a:solidFill>
              </a:rPr>
              <a:t>verigam</a:t>
            </a:r>
            <a:r>
              <a:rPr lang="en-GB" dirty="0">
                <a:solidFill>
                  <a:srgbClr val="406F70"/>
                </a:solidFill>
              </a:rPr>
              <a:t> in </a:t>
            </a:r>
            <a:r>
              <a:rPr lang="en-GB" dirty="0" err="1">
                <a:solidFill>
                  <a:srgbClr val="406F70"/>
                </a:solidFill>
              </a:rPr>
              <a:t>drugim</a:t>
            </a:r>
            <a:r>
              <a:rPr lang="en-GB" dirty="0">
                <a:solidFill>
                  <a:srgbClr val="406F70"/>
                </a:solidFill>
              </a:rPr>
              <a:t>.</a:t>
            </a:r>
            <a:r>
              <a:rPr lang="en-GB" dirty="0">
                <a:solidFill>
                  <a:srgbClr val="406F70"/>
                </a:solidFill>
                <a:effectLst/>
              </a:rPr>
              <a:t>. </a:t>
            </a:r>
          </a:p>
          <a:p>
            <a:r>
              <a:rPr lang="sl-SI" sz="2400" b="1" dirty="0">
                <a:solidFill>
                  <a:srgbClr val="085156"/>
                </a:solidFill>
                <a:highlight>
                  <a:srgbClr val="F5C05B"/>
                </a:highlight>
              </a:rPr>
              <a:t>PREBERITE VEČ</a:t>
            </a:r>
            <a:r>
              <a:rPr lang="en-GB" sz="2400" b="1" dirty="0">
                <a:solidFill>
                  <a:srgbClr val="085156"/>
                </a:solidFill>
                <a:highlight>
                  <a:srgbClr val="F5C05B"/>
                </a:highlight>
              </a:rPr>
              <a:t> </a:t>
            </a:r>
            <a:r>
              <a:rPr lang="en-GB" sz="2400" dirty="0">
                <a:solidFill>
                  <a:srgbClr val="406F70"/>
                </a:solidFill>
              </a:rPr>
              <a:t> </a:t>
            </a:r>
            <a:r>
              <a:rPr lang="en-GB" dirty="0">
                <a:hlinkClick r:id="rId2"/>
              </a:rPr>
              <a:t>FAQs for restaurants and hospitality (collectivfood.com)</a:t>
            </a:r>
            <a:endParaRPr lang="en-GB" dirty="0">
              <a:solidFill>
                <a:srgbClr val="406F70"/>
              </a:soli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DF35AE-B2E8-4632-88BC-53F6C973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206" y="2123853"/>
            <a:ext cx="4685483" cy="35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0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,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3FC5794-A0FD-4B43-96C7-D99D88B0B8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" r="-1"/>
          <a:stretch/>
        </p:blipFill>
        <p:spPr>
          <a:xfrm>
            <a:off x="8818323" y="1223694"/>
            <a:ext cx="3373677" cy="403365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6C01-9547-4179-B019-E2E3648448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780" y="526341"/>
            <a:ext cx="5839220" cy="697353"/>
          </a:xfrm>
        </p:spPr>
        <p:txBody>
          <a:bodyPr/>
          <a:lstStyle/>
          <a:p>
            <a:r>
              <a:rPr lang="en-US" b="1" dirty="0" err="1">
                <a:solidFill>
                  <a:srgbClr val="CC9131"/>
                </a:solidFill>
              </a:rPr>
              <a:t>Študija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primera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iz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Slovenije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94E49-348E-471B-916F-0A469EBE28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0975" y="1607995"/>
            <a:ext cx="8153400" cy="4268930"/>
          </a:xfrm>
        </p:spPr>
        <p:txBody>
          <a:bodyPr/>
          <a:lstStyle/>
          <a:p>
            <a:pPr algn="just"/>
            <a:r>
              <a:rPr lang="en-US" sz="2500" b="1" dirty="0" err="1">
                <a:solidFill>
                  <a:srgbClr val="406F70"/>
                </a:solidFill>
              </a:rPr>
              <a:t>Ekološk</a:t>
            </a:r>
            <a:r>
              <a:rPr lang="sl-SI" sz="2500" b="1" dirty="0">
                <a:solidFill>
                  <a:srgbClr val="406F70"/>
                </a:solidFill>
              </a:rPr>
              <a:t>i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sl-SI" sz="2500" b="1" dirty="0">
                <a:solidFill>
                  <a:srgbClr val="406F70"/>
                </a:solidFill>
              </a:rPr>
              <a:t>zabojček zadruge </a:t>
            </a:r>
            <a:r>
              <a:rPr lang="en-US" sz="2500" b="1" dirty="0" err="1">
                <a:solidFill>
                  <a:srgbClr val="406F70"/>
                </a:solidFill>
              </a:rPr>
              <a:t>Dobrina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sl-SI" sz="2500" dirty="0">
                <a:solidFill>
                  <a:srgbClr val="406F70"/>
                </a:solidFill>
              </a:rPr>
              <a:t>spodbuja </a:t>
            </a:r>
            <a:r>
              <a:rPr lang="en-US" sz="2500" dirty="0" err="1">
                <a:solidFill>
                  <a:srgbClr val="406F70"/>
                </a:solidFill>
              </a:rPr>
              <a:t>razvoj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trajnostne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lokalne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oskrbe</a:t>
            </a:r>
            <a:r>
              <a:rPr lang="en-US" sz="2500" dirty="0">
                <a:solidFill>
                  <a:srgbClr val="406F70"/>
                </a:solidFill>
              </a:rPr>
              <a:t>. </a:t>
            </a:r>
            <a:r>
              <a:rPr lang="en-US" sz="2500" dirty="0" err="1">
                <a:solidFill>
                  <a:srgbClr val="406F70"/>
                </a:solidFill>
              </a:rPr>
              <a:t>Osnovni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namen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zadruge</a:t>
            </a:r>
            <a:r>
              <a:rPr lang="en-US" sz="2500" dirty="0">
                <a:solidFill>
                  <a:srgbClr val="406F70"/>
                </a:solidFill>
              </a:rPr>
              <a:t> je </a:t>
            </a:r>
            <a:r>
              <a:rPr lang="en-US" sz="2500" dirty="0" err="1">
                <a:solidFill>
                  <a:srgbClr val="406F70"/>
                </a:solidFill>
              </a:rPr>
              <a:t>razvoj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malih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kmetij</a:t>
            </a:r>
            <a:r>
              <a:rPr lang="en-US" sz="2500" dirty="0">
                <a:solidFill>
                  <a:srgbClr val="406F70"/>
                </a:solidFill>
              </a:rPr>
              <a:t>, </a:t>
            </a:r>
            <a:r>
              <a:rPr lang="en-US" sz="2500" dirty="0" err="1">
                <a:solidFill>
                  <a:srgbClr val="406F70"/>
                </a:solidFill>
              </a:rPr>
              <a:t>pravična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trgovina</a:t>
            </a:r>
            <a:r>
              <a:rPr lang="en-US" sz="2500" dirty="0">
                <a:solidFill>
                  <a:srgbClr val="406F70"/>
                </a:solidFill>
              </a:rPr>
              <a:t> s </a:t>
            </a:r>
            <a:r>
              <a:rPr lang="en-US" sz="2500" dirty="0" err="1">
                <a:solidFill>
                  <a:srgbClr val="406F70"/>
                </a:solidFill>
              </a:rPr>
              <a:t>hrano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ter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zagotavljanje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možnosti</a:t>
            </a:r>
            <a:r>
              <a:rPr lang="en-US" sz="2500" dirty="0">
                <a:solidFill>
                  <a:srgbClr val="406F70"/>
                </a:solidFill>
              </a:rPr>
              <a:t> za </a:t>
            </a:r>
            <a:r>
              <a:rPr lang="en-US" sz="2500" dirty="0" err="1">
                <a:solidFill>
                  <a:srgbClr val="406F70"/>
                </a:solidFill>
              </a:rPr>
              <a:t>pravično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b="1" dirty="0" err="1">
                <a:solidFill>
                  <a:srgbClr val="406F70"/>
                </a:solidFill>
              </a:rPr>
              <a:t>plačilo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sl-SI" sz="2500" b="1" dirty="0">
                <a:solidFill>
                  <a:srgbClr val="406F70"/>
                </a:solidFill>
              </a:rPr>
              <a:t>kmetovalcev</a:t>
            </a:r>
            <a:r>
              <a:rPr lang="en-US" sz="2500" dirty="0">
                <a:solidFill>
                  <a:srgbClr val="406F70"/>
                </a:solidFill>
              </a:rPr>
              <a:t>. </a:t>
            </a:r>
            <a:r>
              <a:rPr lang="en-US" sz="2500" dirty="0" err="1">
                <a:solidFill>
                  <a:srgbClr val="406F70"/>
                </a:solidFill>
              </a:rPr>
              <a:t>Hkrati</a:t>
            </a:r>
            <a:r>
              <a:rPr lang="en-US" sz="2500" dirty="0">
                <a:solidFill>
                  <a:srgbClr val="406F70"/>
                </a:solidFill>
              </a:rPr>
              <a:t> zadruga </a:t>
            </a:r>
            <a:r>
              <a:rPr lang="en-US" sz="2500" dirty="0" err="1">
                <a:solidFill>
                  <a:srgbClr val="406F70"/>
                </a:solidFill>
              </a:rPr>
              <a:t>povezuje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podeželje</a:t>
            </a:r>
            <a:r>
              <a:rPr lang="en-US" sz="2500" dirty="0">
                <a:solidFill>
                  <a:srgbClr val="406F70"/>
                </a:solidFill>
              </a:rPr>
              <a:t> z </a:t>
            </a:r>
            <a:r>
              <a:rPr lang="en-US" sz="2500" dirty="0" err="1">
                <a:solidFill>
                  <a:srgbClr val="406F70"/>
                </a:solidFill>
              </a:rPr>
              <a:t>mestnim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središčem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ter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posledično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spodbuja</a:t>
            </a:r>
            <a:r>
              <a:rPr lang="en-US" sz="2500" dirty="0">
                <a:solidFill>
                  <a:srgbClr val="406F70"/>
                </a:solidFill>
              </a:rPr>
              <a:t> in </a:t>
            </a:r>
            <a:r>
              <a:rPr lang="en-US" sz="2500" dirty="0" err="1">
                <a:solidFill>
                  <a:srgbClr val="406F70"/>
                </a:solidFill>
              </a:rPr>
              <a:t>razvija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ekološko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kmetovanje</a:t>
            </a:r>
            <a:r>
              <a:rPr lang="en-US" sz="2500" dirty="0">
                <a:solidFill>
                  <a:srgbClr val="406F70"/>
                </a:solidFill>
              </a:rPr>
              <a:t>. </a:t>
            </a:r>
            <a:endParaRPr lang="sl-SI" sz="2500" dirty="0">
              <a:solidFill>
                <a:srgbClr val="406F70"/>
              </a:solidFill>
            </a:endParaRPr>
          </a:p>
          <a:p>
            <a:pPr algn="just"/>
            <a:r>
              <a:rPr lang="en-US" sz="2500" dirty="0" err="1">
                <a:solidFill>
                  <a:srgbClr val="406F70"/>
                </a:solidFill>
              </a:rPr>
              <a:t>Spodbuja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načela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b="1" dirty="0" err="1">
                <a:solidFill>
                  <a:srgbClr val="406F70"/>
                </a:solidFill>
              </a:rPr>
              <a:t>trajnostne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en-US" sz="2500" b="1" dirty="0" err="1">
                <a:solidFill>
                  <a:srgbClr val="406F70"/>
                </a:solidFill>
              </a:rPr>
              <a:t>lokalne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en-US" sz="2500" b="1" dirty="0" err="1">
                <a:solidFill>
                  <a:srgbClr val="406F70"/>
                </a:solidFill>
              </a:rPr>
              <a:t>oskrbe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en-US" sz="2500" dirty="0">
                <a:solidFill>
                  <a:srgbClr val="406F70"/>
                </a:solidFill>
              </a:rPr>
              <a:t>s </a:t>
            </a:r>
            <a:r>
              <a:rPr lang="en-US" sz="2500" dirty="0" err="1">
                <a:solidFill>
                  <a:srgbClr val="406F70"/>
                </a:solidFill>
              </a:rPr>
              <a:t>hrano</a:t>
            </a:r>
            <a:r>
              <a:rPr lang="en-US" sz="2500" dirty="0">
                <a:solidFill>
                  <a:srgbClr val="406F70"/>
                </a:solidFill>
              </a:rPr>
              <a:t> in </a:t>
            </a:r>
            <a:r>
              <a:rPr lang="en-US" sz="2500" b="1" dirty="0" err="1">
                <a:solidFill>
                  <a:srgbClr val="406F70"/>
                </a:solidFill>
              </a:rPr>
              <a:t>socialno-podjetniške</a:t>
            </a:r>
            <a:r>
              <a:rPr lang="en-US" sz="2500" b="1" dirty="0">
                <a:solidFill>
                  <a:srgbClr val="406F70"/>
                </a:solidFill>
              </a:rPr>
              <a:t> </a:t>
            </a:r>
            <a:r>
              <a:rPr lang="en-US" sz="2500" b="1" dirty="0" err="1">
                <a:solidFill>
                  <a:srgbClr val="406F70"/>
                </a:solidFill>
              </a:rPr>
              <a:t>dejavnosti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pri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pridelavi</a:t>
            </a:r>
            <a:r>
              <a:rPr lang="en-US" sz="2500" dirty="0">
                <a:solidFill>
                  <a:srgbClr val="406F70"/>
                </a:solidFill>
              </a:rPr>
              <a:t> in </a:t>
            </a:r>
            <a:r>
              <a:rPr lang="en-US" sz="2500" dirty="0" err="1">
                <a:solidFill>
                  <a:srgbClr val="406F70"/>
                </a:solidFill>
              </a:rPr>
              <a:t>predelavi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hrane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ter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ohranjanje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kulturne</a:t>
            </a:r>
            <a:r>
              <a:rPr lang="en-US" sz="2500" dirty="0">
                <a:solidFill>
                  <a:srgbClr val="406F70"/>
                </a:solidFill>
              </a:rPr>
              <a:t>, </a:t>
            </a:r>
            <a:r>
              <a:rPr lang="en-US" sz="2500" dirty="0" err="1">
                <a:solidFill>
                  <a:srgbClr val="406F70"/>
                </a:solidFill>
              </a:rPr>
              <a:t>tehnične</a:t>
            </a:r>
            <a:r>
              <a:rPr lang="en-US" sz="2500" dirty="0">
                <a:solidFill>
                  <a:srgbClr val="406F70"/>
                </a:solidFill>
              </a:rPr>
              <a:t> in </a:t>
            </a:r>
            <a:r>
              <a:rPr lang="en-US" sz="2500" dirty="0" err="1">
                <a:solidFill>
                  <a:srgbClr val="406F70"/>
                </a:solidFill>
              </a:rPr>
              <a:t>naravne</a:t>
            </a:r>
            <a:r>
              <a:rPr lang="en-US" sz="2500" dirty="0">
                <a:solidFill>
                  <a:srgbClr val="406F70"/>
                </a:solidFill>
              </a:rPr>
              <a:t> </a:t>
            </a:r>
            <a:r>
              <a:rPr lang="en-US" sz="2500" dirty="0" err="1">
                <a:solidFill>
                  <a:srgbClr val="406F70"/>
                </a:solidFill>
              </a:rPr>
              <a:t>dediščine</a:t>
            </a:r>
            <a:r>
              <a:rPr lang="en-US" sz="2500" dirty="0">
                <a:solidFill>
                  <a:srgbClr val="406F70"/>
                </a:solidFill>
              </a:rPr>
              <a:t> v </a:t>
            </a:r>
            <a:r>
              <a:rPr lang="en-US" sz="2500" dirty="0" err="1">
                <a:solidFill>
                  <a:srgbClr val="406F70"/>
                </a:solidFill>
              </a:rPr>
              <a:t>kmetijstvu</a:t>
            </a:r>
            <a:r>
              <a:rPr lang="en-US" sz="2500" dirty="0">
                <a:solidFill>
                  <a:srgbClr val="406F70"/>
                </a:solidFill>
              </a:rPr>
              <a:t>.</a:t>
            </a:r>
            <a:endParaRPr lang="sl-SI" sz="2500" dirty="0">
              <a:solidFill>
                <a:srgbClr val="406F70"/>
              </a:solidFill>
            </a:endParaRPr>
          </a:p>
          <a:p>
            <a:pPr algn="just"/>
            <a:endParaRPr lang="sl-SI" sz="2500" dirty="0">
              <a:solidFill>
                <a:srgbClr val="406F70"/>
              </a:solidFill>
            </a:endParaRPr>
          </a:p>
          <a:p>
            <a:pPr algn="just"/>
            <a:r>
              <a:rPr lang="sl-SI" sz="2500" b="1" dirty="0">
                <a:solidFill>
                  <a:srgbClr val="085156"/>
                </a:solidFill>
                <a:highlight>
                  <a:srgbClr val="F5C05B"/>
                </a:highlight>
              </a:rPr>
              <a:t>PREBERITE VEČ</a:t>
            </a:r>
            <a:r>
              <a:rPr lang="en-GB" sz="2500" b="1" dirty="0">
                <a:solidFill>
                  <a:srgbClr val="085156"/>
                </a:solidFill>
                <a:highlight>
                  <a:srgbClr val="F5C05B"/>
                </a:highlight>
              </a:rPr>
              <a:t> </a:t>
            </a:r>
            <a:r>
              <a:rPr lang="en-IE" sz="2500" dirty="0">
                <a:hlinkClick r:id="rId4"/>
              </a:rPr>
              <a:t>71-Ecological-Box.pdf (</a:t>
            </a:r>
            <a:r>
              <a:rPr lang="en-IE" sz="2500" dirty="0" err="1">
                <a:hlinkClick r:id="rId4"/>
              </a:rPr>
              <a:t>foodinnovation.how</a:t>
            </a:r>
            <a:r>
              <a:rPr lang="en-IE" sz="2500" dirty="0">
                <a:hlinkClick r:id="rId4"/>
              </a:rPr>
              <a:t>)</a:t>
            </a:r>
            <a:endParaRPr lang="en-US" sz="2500" dirty="0">
              <a:solidFill>
                <a:srgbClr val="406F7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93D28A-FDA6-4439-B045-1FE41030EDCB}"/>
              </a:ext>
            </a:extLst>
          </p:cNvPr>
          <p:cNvSpPr/>
          <p:nvPr/>
        </p:nvSpPr>
        <p:spPr>
          <a:xfrm>
            <a:off x="10511162" y="671675"/>
            <a:ext cx="1499864" cy="153813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</a:rPr>
              <a:t>KLIKNITE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F6AF5-F81E-4C4B-A1AA-060B00111C60}"/>
              </a:ext>
            </a:extLst>
          </p:cNvPr>
          <p:cNvSpPr txBox="1"/>
          <p:nvPr/>
        </p:nvSpPr>
        <p:spPr>
          <a:xfrm>
            <a:off x="7179561" y="244750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6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6C01-9547-4179-B019-E2E3648448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780" y="632398"/>
            <a:ext cx="5839220" cy="697353"/>
          </a:xfrm>
        </p:spPr>
        <p:txBody>
          <a:bodyPr/>
          <a:lstStyle/>
          <a:p>
            <a:r>
              <a:rPr lang="en-US" b="1" dirty="0" err="1">
                <a:solidFill>
                  <a:srgbClr val="CC9131"/>
                </a:solidFill>
              </a:rPr>
              <a:t>Študija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primera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iz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Slovenije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94E49-348E-471B-916F-0A469EBE28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0975" y="1607995"/>
            <a:ext cx="6569781" cy="4268930"/>
          </a:xfrm>
        </p:spPr>
        <p:txBody>
          <a:bodyPr/>
          <a:lstStyle/>
          <a:p>
            <a:pPr algn="just"/>
            <a:r>
              <a:rPr lang="sl-SI" sz="2400" b="1" dirty="0">
                <a:solidFill>
                  <a:srgbClr val="085156"/>
                </a:solidFill>
              </a:rPr>
              <a:t>Zadrugo Dobrina </a:t>
            </a:r>
            <a:r>
              <a:rPr lang="sl-SI" sz="2400" dirty="0">
                <a:solidFill>
                  <a:srgbClr val="085156"/>
                </a:solidFill>
              </a:rPr>
              <a:t>so u</a:t>
            </a:r>
            <a:r>
              <a:rPr lang="en-US" sz="2400" dirty="0" err="1">
                <a:solidFill>
                  <a:srgbClr val="085156"/>
                </a:solidFill>
              </a:rPr>
              <a:t>stanovili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kmetje i</a:t>
            </a:r>
            <a:r>
              <a:rPr lang="en-US" sz="2400" dirty="0">
                <a:solidFill>
                  <a:srgbClr val="085156"/>
                </a:solidFill>
              </a:rPr>
              <a:t>z </a:t>
            </a:r>
            <a:r>
              <a:rPr lang="en-US" sz="2400" dirty="0" err="1">
                <a:solidFill>
                  <a:srgbClr val="085156"/>
                </a:solidFill>
              </a:rPr>
              <a:t>majhnih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tradicionalnih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kmetij</a:t>
            </a:r>
            <a:r>
              <a:rPr lang="en-US" sz="2400" dirty="0">
                <a:solidFill>
                  <a:srgbClr val="085156"/>
                </a:solidFill>
              </a:rPr>
              <a:t> v </a:t>
            </a:r>
            <a:r>
              <a:rPr lang="en-US" sz="2400" dirty="0" err="1">
                <a:solidFill>
                  <a:srgbClr val="085156"/>
                </a:solidFill>
              </a:rPr>
              <a:t>Slovenskih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goricah</a:t>
            </a:r>
            <a:r>
              <a:rPr lang="en-US" sz="2400" dirty="0">
                <a:solidFill>
                  <a:srgbClr val="085156"/>
                </a:solidFill>
              </a:rPr>
              <a:t>. V </a:t>
            </a:r>
            <a:r>
              <a:rPr lang="en-US" sz="2400" dirty="0" err="1">
                <a:solidFill>
                  <a:srgbClr val="085156"/>
                </a:solidFill>
              </a:rPr>
              <a:t>želji</a:t>
            </a:r>
            <a:r>
              <a:rPr lang="en-US" sz="2400" dirty="0">
                <a:solidFill>
                  <a:srgbClr val="085156"/>
                </a:solidFill>
              </a:rPr>
              <a:t>, da bi </a:t>
            </a:r>
            <a:r>
              <a:rPr lang="en-US" sz="2400" dirty="0" err="1">
                <a:solidFill>
                  <a:srgbClr val="085156"/>
                </a:solidFill>
              </a:rPr>
              <a:t>prebivalcem</a:t>
            </a:r>
            <a:r>
              <a:rPr lang="en-US" sz="2400" dirty="0">
                <a:solidFill>
                  <a:srgbClr val="085156"/>
                </a:solidFill>
              </a:rPr>
              <a:t> v </a:t>
            </a:r>
            <a:r>
              <a:rPr lang="en-US" sz="2400" dirty="0" err="1">
                <a:solidFill>
                  <a:srgbClr val="085156"/>
                </a:solidFill>
              </a:rPr>
              <a:t>urbanem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okolju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ponudili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sveže</a:t>
            </a:r>
            <a:r>
              <a:rPr lang="en-US" sz="2400" b="1" dirty="0">
                <a:solidFill>
                  <a:srgbClr val="085156"/>
                </a:solidFill>
              </a:rPr>
              <a:t>, </a:t>
            </a:r>
            <a:r>
              <a:rPr lang="en-US" sz="2400" b="1" dirty="0" err="1">
                <a:solidFill>
                  <a:srgbClr val="085156"/>
                </a:solidFill>
              </a:rPr>
              <a:t>sezonske</a:t>
            </a:r>
            <a:r>
              <a:rPr lang="en-US" sz="2400" b="1" dirty="0">
                <a:solidFill>
                  <a:srgbClr val="085156"/>
                </a:solidFill>
              </a:rPr>
              <a:t>, </a:t>
            </a:r>
            <a:r>
              <a:rPr lang="en-US" sz="2400" b="1" dirty="0" err="1">
                <a:solidFill>
                  <a:srgbClr val="085156"/>
                </a:solidFill>
              </a:rPr>
              <a:t>lokalne</a:t>
            </a:r>
            <a:r>
              <a:rPr lang="en-US" sz="2400" b="1" dirty="0">
                <a:solidFill>
                  <a:srgbClr val="085156"/>
                </a:solidFill>
              </a:rPr>
              <a:t> in </a:t>
            </a:r>
            <a:r>
              <a:rPr lang="en-US" sz="2400" b="1" dirty="0" err="1">
                <a:solidFill>
                  <a:srgbClr val="085156"/>
                </a:solidFill>
              </a:rPr>
              <a:t>zdrave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pridelke</a:t>
            </a:r>
            <a:r>
              <a:rPr lang="en-US" sz="2400" dirty="0">
                <a:solidFill>
                  <a:srgbClr val="085156"/>
                </a:solidFill>
              </a:rPr>
              <a:t>, so </a:t>
            </a:r>
            <a:r>
              <a:rPr lang="en-US" sz="2400" dirty="0" err="1">
                <a:solidFill>
                  <a:srgbClr val="085156"/>
                </a:solidFill>
              </a:rPr>
              <a:t>združili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svoje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pridelke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ustanovili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skupno</a:t>
            </a:r>
            <a:r>
              <a:rPr lang="en-US" sz="2400" dirty="0">
                <a:solidFill>
                  <a:srgbClr val="085156"/>
                </a:solidFill>
              </a:rPr>
              <a:t> tr</a:t>
            </a:r>
            <a:r>
              <a:rPr lang="sl-SI" sz="2400" dirty="0" err="1">
                <a:solidFill>
                  <a:srgbClr val="085156"/>
                </a:solidFill>
              </a:rPr>
              <a:t>govino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US" sz="2400" dirty="0">
                <a:solidFill>
                  <a:srgbClr val="085156"/>
                </a:solidFill>
              </a:rPr>
              <a:t>Danes z </a:t>
            </a:r>
            <a:r>
              <a:rPr lang="en-US" sz="2400" dirty="0" err="1">
                <a:solidFill>
                  <a:srgbClr val="085156"/>
                </a:solidFill>
              </a:rPr>
              <a:t>lokalno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hrano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oskrbujejo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številne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javne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gostinske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obrate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  <a:r>
              <a:rPr lang="en-US" sz="2400" dirty="0" err="1">
                <a:solidFill>
                  <a:srgbClr val="085156"/>
                </a:solidFill>
              </a:rPr>
              <a:t>Svoje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izdelke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ponujajo</a:t>
            </a:r>
            <a:r>
              <a:rPr lang="sl-SI" sz="2400" dirty="0">
                <a:solidFill>
                  <a:srgbClr val="085156"/>
                </a:solidFill>
              </a:rPr>
              <a:t> tudi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prek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sistema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zabojčkov</a:t>
            </a:r>
            <a:r>
              <a:rPr lang="en-US" sz="2400" dirty="0">
                <a:solidFill>
                  <a:srgbClr val="085156"/>
                </a:solidFill>
              </a:rPr>
              <a:t> s </a:t>
            </a:r>
            <a:r>
              <a:rPr lang="en-US" sz="2400" dirty="0" err="1">
                <a:solidFill>
                  <a:srgbClr val="085156"/>
                </a:solidFill>
              </a:rPr>
              <a:t>svežo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zelenjavo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sadjem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prek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spletne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trgovine</a:t>
            </a:r>
            <a:r>
              <a:rPr lang="en-US" sz="2400" dirty="0">
                <a:solidFill>
                  <a:srgbClr val="085156"/>
                </a:solidFill>
              </a:rPr>
              <a:t>.</a:t>
            </a:r>
            <a:r>
              <a:rPr lang="sl-SI" sz="2400" dirty="0">
                <a:solidFill>
                  <a:srgbClr val="085156"/>
                </a:solidFill>
              </a:rPr>
              <a:t> </a:t>
            </a:r>
          </a:p>
          <a:p>
            <a:pPr algn="just"/>
            <a:r>
              <a:rPr lang="sl-SI" sz="2400" dirty="0">
                <a:solidFill>
                  <a:srgbClr val="085156"/>
                </a:solidFill>
              </a:rPr>
              <a:t>(</a:t>
            </a:r>
            <a:r>
              <a:rPr lang="en-US" sz="2400" dirty="0">
                <a:solidFill>
                  <a:srgbClr val="085156"/>
                </a:solidFill>
              </a:rPr>
              <a:t>https://www.zadruga-dobrina.si/zabojcki</a:t>
            </a:r>
            <a:r>
              <a:rPr lang="sl-SI" sz="2400" dirty="0">
                <a:solidFill>
                  <a:srgbClr val="085156"/>
                </a:solidFill>
              </a:rPr>
              <a:t>s)</a:t>
            </a:r>
            <a:endParaRPr lang="en-IE" sz="2400" dirty="0">
              <a:solidFill>
                <a:srgbClr val="085156"/>
              </a:solidFill>
            </a:endParaRPr>
          </a:p>
        </p:txBody>
      </p:sp>
      <p:pic>
        <p:nvPicPr>
          <p:cNvPr id="10" name="Picture 9" descr="A box of vegetables&#10;&#10;Description automatically generated with low confidence">
            <a:extLst>
              <a:ext uri="{FF2B5EF4-FFF2-40B4-BE49-F238E27FC236}">
                <a16:creationId xmlns:a16="http://schemas.microsoft.com/office/drawing/2014/main" id="{7B2D1781-2C01-42A9-A3EF-F34A825E6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1"/>
          <a:stretch/>
        </p:blipFill>
        <p:spPr>
          <a:xfrm>
            <a:off x="8723086" y="1256443"/>
            <a:ext cx="345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4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E5F97-3C64-4BB0-A267-D6BA9BCA80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400" y="650798"/>
            <a:ext cx="9572171" cy="1461552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CC9131"/>
                </a:solidFill>
              </a:rPr>
              <a:t>Zagon</a:t>
            </a:r>
            <a:r>
              <a:rPr lang="en-GB" b="1" dirty="0">
                <a:solidFill>
                  <a:srgbClr val="CC9131"/>
                </a:solidFill>
              </a:rPr>
              <a:t> </a:t>
            </a:r>
            <a:r>
              <a:rPr lang="en-GB" b="1" dirty="0" err="1">
                <a:solidFill>
                  <a:srgbClr val="CC9131"/>
                </a:solidFill>
              </a:rPr>
              <a:t>novega</a:t>
            </a:r>
            <a:r>
              <a:rPr lang="en-GB" b="1" dirty="0">
                <a:solidFill>
                  <a:srgbClr val="CC9131"/>
                </a:solidFill>
              </a:rPr>
              <a:t> </a:t>
            </a:r>
            <a:r>
              <a:rPr lang="en-GB" b="1" dirty="0" err="1">
                <a:solidFill>
                  <a:srgbClr val="CC9131"/>
                </a:solidFill>
              </a:rPr>
              <a:t>prehranskega</a:t>
            </a:r>
            <a:r>
              <a:rPr lang="en-GB" b="1" dirty="0">
                <a:solidFill>
                  <a:srgbClr val="CC9131"/>
                </a:solidFill>
              </a:rPr>
              <a:t> </a:t>
            </a:r>
            <a:r>
              <a:rPr lang="en-GB" b="1" dirty="0" err="1">
                <a:solidFill>
                  <a:srgbClr val="CC9131"/>
                </a:solidFill>
              </a:rPr>
              <a:t>sistema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C02A4-00D4-46CF-AF9D-747397E1A8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9427" y="1677372"/>
            <a:ext cx="6024929" cy="4322400"/>
          </a:xfrm>
        </p:spPr>
        <p:txBody>
          <a:bodyPr/>
          <a:lstStyle/>
          <a:p>
            <a:pPr algn="just"/>
            <a:r>
              <a:rPr lang="en-GB" sz="2200" dirty="0">
                <a:solidFill>
                  <a:srgbClr val="085156"/>
                </a:solidFill>
              </a:rPr>
              <a:t>OPEN FOOD NETWORK je </a:t>
            </a:r>
            <a:r>
              <a:rPr lang="en-GB" sz="2200" dirty="0" err="1">
                <a:solidFill>
                  <a:srgbClr val="085156"/>
                </a:solidFill>
              </a:rPr>
              <a:t>odprtokodna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platforma</a:t>
            </a:r>
            <a:r>
              <a:rPr lang="en-GB" sz="2200" dirty="0">
                <a:solidFill>
                  <a:srgbClr val="085156"/>
                </a:solidFill>
              </a:rPr>
              <a:t>, </a:t>
            </a:r>
            <a:r>
              <a:rPr lang="en-GB" sz="2200" dirty="0" err="1">
                <a:solidFill>
                  <a:srgbClr val="085156"/>
                </a:solidFill>
              </a:rPr>
              <a:t>ki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omogoča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nove</a:t>
            </a:r>
            <a:r>
              <a:rPr lang="en-GB" sz="2200" dirty="0">
                <a:solidFill>
                  <a:srgbClr val="085156"/>
                </a:solidFill>
              </a:rPr>
              <a:t>, </a:t>
            </a:r>
            <a:r>
              <a:rPr lang="en-GB" sz="2200" dirty="0" err="1">
                <a:solidFill>
                  <a:srgbClr val="085156"/>
                </a:solidFill>
              </a:rPr>
              <a:t>etične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dobavne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verige</a:t>
            </a:r>
            <a:r>
              <a:rPr lang="en-GB" sz="2200" dirty="0">
                <a:solidFill>
                  <a:srgbClr val="085156"/>
                </a:solidFill>
              </a:rPr>
              <a:t>. </a:t>
            </a:r>
            <a:r>
              <a:rPr lang="en-GB" sz="2200" dirty="0" err="1">
                <a:solidFill>
                  <a:srgbClr val="085156"/>
                </a:solidFill>
              </a:rPr>
              <a:t>Proizvajalci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hrane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lahko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prodajajo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prek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spleta</a:t>
            </a:r>
            <a:r>
              <a:rPr lang="en-GB" sz="2200" dirty="0">
                <a:solidFill>
                  <a:srgbClr val="085156"/>
                </a:solidFill>
              </a:rPr>
              <a:t>, </a:t>
            </a:r>
            <a:r>
              <a:rPr lang="en-GB" sz="2200" dirty="0" err="1">
                <a:solidFill>
                  <a:srgbClr val="085156"/>
                </a:solidFill>
              </a:rPr>
              <a:t>veletrgovci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lahko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upravljajo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nakupovalne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skupine</a:t>
            </a:r>
            <a:r>
              <a:rPr lang="en-GB" sz="2200" dirty="0">
                <a:solidFill>
                  <a:srgbClr val="085156"/>
                </a:solidFill>
              </a:rPr>
              <a:t> in </a:t>
            </a:r>
            <a:r>
              <a:rPr lang="en-GB" sz="2200" dirty="0" err="1">
                <a:solidFill>
                  <a:srgbClr val="085156"/>
                </a:solidFill>
              </a:rPr>
              <a:t>oskrbujejo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pridelke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prek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mrež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živilskih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vozlišč</a:t>
            </a:r>
            <a:r>
              <a:rPr lang="en-GB" sz="2200" dirty="0">
                <a:solidFill>
                  <a:srgbClr val="085156"/>
                </a:solidFill>
              </a:rPr>
              <a:t> in </a:t>
            </a:r>
            <a:r>
              <a:rPr lang="en-GB" sz="2200" dirty="0" err="1">
                <a:solidFill>
                  <a:srgbClr val="085156"/>
                </a:solidFill>
              </a:rPr>
              <a:t>trgovin</a:t>
            </a:r>
            <a:r>
              <a:rPr lang="en-GB" sz="2200" dirty="0">
                <a:solidFill>
                  <a:srgbClr val="085156"/>
                </a:solidFill>
              </a:rPr>
              <a:t> z </a:t>
            </a:r>
            <a:r>
              <a:rPr lang="en-GB" sz="2200" dirty="0" err="1">
                <a:solidFill>
                  <a:srgbClr val="085156"/>
                </a:solidFill>
              </a:rPr>
              <a:t>živili</a:t>
            </a:r>
            <a:r>
              <a:rPr lang="en-GB" sz="2200" dirty="0">
                <a:solidFill>
                  <a:srgbClr val="085156"/>
                </a:solidFill>
              </a:rPr>
              <a:t>. </a:t>
            </a:r>
            <a:r>
              <a:rPr lang="en-GB" sz="2200" dirty="0" err="1">
                <a:solidFill>
                  <a:srgbClr val="085156"/>
                </a:solidFill>
              </a:rPr>
              <a:t>Skupnosti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lahko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povežejo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proizvajalce</a:t>
            </a:r>
            <a:r>
              <a:rPr lang="en-GB" sz="2200" dirty="0">
                <a:solidFill>
                  <a:srgbClr val="085156"/>
                </a:solidFill>
              </a:rPr>
              <a:t> in </a:t>
            </a:r>
            <a:r>
              <a:rPr lang="en-GB" sz="2200" dirty="0" err="1">
                <a:solidFill>
                  <a:srgbClr val="085156"/>
                </a:solidFill>
              </a:rPr>
              <a:t>ustvarijo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virtualno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kmečko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tržnico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ter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tako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vzpostavijo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sl-SI" sz="2200" dirty="0">
                <a:solidFill>
                  <a:srgbClr val="085156"/>
                </a:solidFill>
              </a:rPr>
              <a:t>trajnostni poslovni model.</a:t>
            </a:r>
          </a:p>
          <a:p>
            <a:pPr algn="just"/>
            <a:r>
              <a:rPr lang="en-GB" sz="2200" dirty="0">
                <a:solidFill>
                  <a:srgbClr val="085156"/>
                </a:solidFill>
              </a:rPr>
              <a:t>OFN</a:t>
            </a:r>
            <a:r>
              <a:rPr lang="sl-SI" sz="2200" dirty="0">
                <a:solidFill>
                  <a:srgbClr val="085156"/>
                </a:solidFill>
              </a:rPr>
              <a:t> (Open </a:t>
            </a:r>
            <a:r>
              <a:rPr lang="sl-SI" sz="2200" dirty="0" err="1">
                <a:solidFill>
                  <a:srgbClr val="085156"/>
                </a:solidFill>
              </a:rPr>
              <a:t>Food</a:t>
            </a:r>
            <a:r>
              <a:rPr lang="sl-SI" sz="2200" dirty="0">
                <a:solidFill>
                  <a:srgbClr val="085156"/>
                </a:solidFill>
              </a:rPr>
              <a:t> </a:t>
            </a:r>
            <a:r>
              <a:rPr lang="sl-SI" sz="2200" dirty="0" err="1">
                <a:solidFill>
                  <a:srgbClr val="085156"/>
                </a:solidFill>
              </a:rPr>
              <a:t>Network</a:t>
            </a:r>
            <a:r>
              <a:rPr lang="sl-SI" sz="2200" dirty="0">
                <a:solidFill>
                  <a:srgbClr val="085156"/>
                </a:solidFill>
              </a:rPr>
              <a:t>)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deluje</a:t>
            </a:r>
            <a:r>
              <a:rPr lang="en-GB" sz="2200" dirty="0">
                <a:solidFill>
                  <a:srgbClr val="085156"/>
                </a:solidFill>
              </a:rPr>
              <a:t> v </a:t>
            </a:r>
            <a:r>
              <a:rPr lang="en-GB" sz="2200" dirty="0" err="1">
                <a:solidFill>
                  <a:srgbClr val="085156"/>
                </a:solidFill>
              </a:rPr>
              <a:t>devetih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državah</a:t>
            </a:r>
            <a:r>
              <a:rPr lang="en-GB" sz="2200" dirty="0">
                <a:solidFill>
                  <a:srgbClr val="085156"/>
                </a:solidFill>
              </a:rPr>
              <a:t>, 1000 </a:t>
            </a:r>
            <a:r>
              <a:rPr lang="en-GB" sz="2200" dirty="0" err="1">
                <a:solidFill>
                  <a:srgbClr val="085156"/>
                </a:solidFill>
              </a:rPr>
              <a:t>lokalnih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proizvajalcev</a:t>
            </a:r>
            <a:r>
              <a:rPr lang="en-GB" sz="2200" dirty="0">
                <a:solidFill>
                  <a:srgbClr val="085156"/>
                </a:solidFill>
              </a:rPr>
              <a:t> pa ga </a:t>
            </a:r>
            <a:r>
              <a:rPr lang="en-GB" sz="2200" dirty="0" err="1">
                <a:solidFill>
                  <a:srgbClr val="085156"/>
                </a:solidFill>
              </a:rPr>
              <a:t>uporablja</a:t>
            </a:r>
            <a:r>
              <a:rPr lang="en-GB" sz="2200" dirty="0">
                <a:solidFill>
                  <a:srgbClr val="085156"/>
                </a:solidFill>
              </a:rPr>
              <a:t> za </a:t>
            </a:r>
            <a:r>
              <a:rPr lang="en-GB" sz="2200" dirty="0" err="1">
                <a:solidFill>
                  <a:srgbClr val="085156"/>
                </a:solidFill>
              </a:rPr>
              <a:t>dostop</a:t>
            </a:r>
            <a:r>
              <a:rPr lang="en-GB" sz="2200" dirty="0">
                <a:solidFill>
                  <a:srgbClr val="085156"/>
                </a:solidFill>
              </a:rPr>
              <a:t> do </a:t>
            </a:r>
            <a:r>
              <a:rPr lang="en-GB" sz="2200" dirty="0" err="1">
                <a:solidFill>
                  <a:srgbClr val="085156"/>
                </a:solidFill>
              </a:rPr>
              <a:t>trgov</a:t>
            </a:r>
            <a:r>
              <a:rPr lang="en-GB" sz="2200" dirty="0">
                <a:solidFill>
                  <a:srgbClr val="085156"/>
                </a:solidFill>
              </a:rPr>
              <a:t>, na </a:t>
            </a:r>
            <a:r>
              <a:rPr lang="en-GB" sz="2200" dirty="0" err="1">
                <a:solidFill>
                  <a:srgbClr val="085156"/>
                </a:solidFill>
              </a:rPr>
              <a:t>katerih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lahko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prodajajo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svoje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izdelke</a:t>
            </a:r>
            <a:r>
              <a:rPr lang="en-GB" sz="2200" dirty="0">
                <a:solidFill>
                  <a:srgbClr val="085156"/>
                </a:solidFill>
              </a:rPr>
              <a:t> in </a:t>
            </a:r>
            <a:r>
              <a:rPr lang="en-GB" sz="2200" dirty="0" err="1">
                <a:solidFill>
                  <a:srgbClr val="085156"/>
                </a:solidFill>
              </a:rPr>
              <a:t>podpirajo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lokaln</a:t>
            </a:r>
            <a:r>
              <a:rPr lang="sl-SI" sz="2200" dirty="0">
                <a:solidFill>
                  <a:srgbClr val="085156"/>
                </a:solidFill>
              </a:rPr>
              <a:t>o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gospodarstv</a:t>
            </a:r>
            <a:r>
              <a:rPr lang="sl-SI" sz="2200" dirty="0">
                <a:solidFill>
                  <a:srgbClr val="085156"/>
                </a:solidFill>
              </a:rPr>
              <a:t>o</a:t>
            </a:r>
            <a:r>
              <a:rPr lang="en-GB" sz="2200" dirty="0">
                <a:solidFill>
                  <a:srgbClr val="085156"/>
                </a:solidFill>
              </a:rPr>
              <a:t> v </a:t>
            </a:r>
            <a:r>
              <a:rPr lang="en-GB" sz="2200" dirty="0" err="1">
                <a:solidFill>
                  <a:srgbClr val="085156"/>
                </a:solidFill>
              </a:rPr>
              <a:t>teh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sl-SI" sz="2200" dirty="0">
                <a:solidFill>
                  <a:srgbClr val="085156"/>
                </a:solidFill>
              </a:rPr>
              <a:t>negotovih</a:t>
            </a: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en-GB" sz="2200" dirty="0" err="1">
                <a:solidFill>
                  <a:srgbClr val="085156"/>
                </a:solidFill>
              </a:rPr>
              <a:t>časih</a:t>
            </a:r>
            <a:r>
              <a:rPr lang="en-GB" sz="2200" dirty="0">
                <a:solidFill>
                  <a:srgbClr val="085156"/>
                </a:solidFill>
              </a:rPr>
              <a:t>.</a:t>
            </a:r>
            <a:endParaRPr lang="en-IE" sz="2200" dirty="0">
              <a:solidFill>
                <a:srgbClr val="406F7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AF71D-930E-4CFA-AA2F-EC94DBC0BD71}"/>
              </a:ext>
            </a:extLst>
          </p:cNvPr>
          <p:cNvSpPr txBox="1"/>
          <p:nvPr/>
        </p:nvSpPr>
        <p:spPr>
          <a:xfrm>
            <a:off x="7068456" y="4055781"/>
            <a:ext cx="492397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highlight>
                  <a:srgbClr val="CC9131"/>
                </a:highlight>
              </a:rPr>
              <a:t>OGLED</a:t>
            </a:r>
            <a:r>
              <a:rPr lang="en-GB" b="1" i="0" dirty="0">
                <a:solidFill>
                  <a:srgbClr val="085156"/>
                </a:solidFill>
                <a:effectLst/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primera</a:t>
            </a:r>
            <a:endParaRPr lang="en-GB" b="1" i="0" dirty="0">
              <a:solidFill>
                <a:srgbClr val="085156"/>
              </a:solidFill>
              <a:effectLst/>
            </a:endParaRPr>
          </a:p>
          <a:p>
            <a:endParaRPr lang="en-GB" dirty="0">
              <a:solidFill>
                <a:srgbClr val="085156"/>
              </a:solidFill>
            </a:endParaRPr>
          </a:p>
          <a:p>
            <a:endParaRPr lang="en-GB" b="0" i="0" dirty="0">
              <a:solidFill>
                <a:srgbClr val="085156"/>
              </a:solidFill>
              <a:effectLst/>
            </a:endParaRPr>
          </a:p>
          <a:p>
            <a:endParaRPr lang="en-IE" dirty="0"/>
          </a:p>
        </p:txBody>
      </p:sp>
      <p:pic>
        <p:nvPicPr>
          <p:cNvPr id="8" name="Online Media 7" title="OFN Ireland Launch!">
            <a:hlinkClick r:id="" action="ppaction://media"/>
            <a:extLst>
              <a:ext uri="{FF2B5EF4-FFF2-40B4-BE49-F238E27FC236}">
                <a16:creationId xmlns:a16="http://schemas.microsoft.com/office/drawing/2014/main" id="{51188587-7AC4-4F3B-9150-B4563867B7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24436" y="1184240"/>
            <a:ext cx="4398943" cy="2485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89B2F-1269-410A-8F76-D6B7FBBA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182" y="4548619"/>
            <a:ext cx="4425917" cy="10190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9F05CA-1AE8-476D-82EF-49F362474E0C}"/>
              </a:ext>
            </a:extLst>
          </p:cNvPr>
          <p:cNvSpPr txBox="1"/>
          <p:nvPr/>
        </p:nvSpPr>
        <p:spPr>
          <a:xfrm>
            <a:off x="7665156" y="218765"/>
            <a:ext cx="42474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 err="1">
                <a:solidFill>
                  <a:srgbClr val="085156"/>
                </a:solidFill>
              </a:rPr>
              <a:t>Spletni</a:t>
            </a:r>
            <a:r>
              <a:rPr lang="en-GB" b="1" dirty="0">
                <a:solidFill>
                  <a:srgbClr val="085156"/>
                </a:solidFill>
              </a:rPr>
              <a:t> seminar Open Food Network Ireland</a:t>
            </a:r>
            <a:r>
              <a:rPr lang="sl-SI" b="1" dirty="0">
                <a:solidFill>
                  <a:srgbClr val="085156"/>
                </a:solidFill>
              </a:rPr>
              <a:t>,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j</a:t>
            </a:r>
            <a:r>
              <a:rPr lang="en-GB" b="1" dirty="0" err="1">
                <a:solidFill>
                  <a:srgbClr val="085156"/>
                </a:solidFill>
              </a:rPr>
              <a:t>ulij</a:t>
            </a:r>
            <a:r>
              <a:rPr lang="sl-SI" b="1" dirty="0">
                <a:solidFill>
                  <a:srgbClr val="085156"/>
                </a:solidFill>
              </a:rPr>
              <a:t> </a:t>
            </a:r>
            <a:r>
              <a:rPr lang="en-GB" b="1" dirty="0">
                <a:solidFill>
                  <a:srgbClr val="085156"/>
                </a:solidFill>
              </a:rPr>
              <a:t>2020</a:t>
            </a:r>
            <a:endParaRPr lang="en-GB" b="1" i="0" dirty="0">
              <a:solidFill>
                <a:srgbClr val="085156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22598-B68C-4E3F-A575-2F1ADBF8EACD}"/>
              </a:ext>
            </a:extLst>
          </p:cNvPr>
          <p:cNvSpPr txBox="1"/>
          <p:nvPr/>
        </p:nvSpPr>
        <p:spPr>
          <a:xfrm>
            <a:off x="6993764" y="5676607"/>
            <a:ext cx="4729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North Tipperary Online Farmers Market - Open Food Network</a:t>
            </a:r>
            <a:endParaRPr lang="en-I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CC637-6DA3-4E7E-8F24-4A1B8D21296E}"/>
              </a:ext>
            </a:extLst>
          </p:cNvPr>
          <p:cNvSpPr/>
          <p:nvPr/>
        </p:nvSpPr>
        <p:spPr>
          <a:xfrm>
            <a:off x="4680310" y="5682936"/>
            <a:ext cx="1919110" cy="820846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OGLEJTE SI</a:t>
            </a:r>
            <a:r>
              <a:rPr lang="en-US" dirty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30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9F315-C720-4CF1-B688-2E837C474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Partnerstva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08C21-DF1F-4E77-9ED0-FAF4C4445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Kmetijstvo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podpira</a:t>
            </a:r>
            <a:r>
              <a:rPr lang="en-US" dirty="0"/>
              <a:t> </a:t>
            </a:r>
            <a:r>
              <a:rPr lang="en-US" dirty="0" err="1"/>
              <a:t>skupnost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9A05C9-5DF1-4441-81D7-14F3EB1FBC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EU Farm 2 Fork - Community supported agriculture">
            <a:hlinkClick r:id="" action="ppaction://media"/>
            <a:extLst>
              <a:ext uri="{FF2B5EF4-FFF2-40B4-BE49-F238E27FC236}">
                <a16:creationId xmlns:a16="http://schemas.microsoft.com/office/drawing/2014/main" id="{70217C29-0BE3-47E3-A36E-D323340906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071" y="1762734"/>
            <a:ext cx="5740854" cy="36760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94FB3D-1362-4896-8ECD-B35821481675}"/>
              </a:ext>
            </a:extLst>
          </p:cNvPr>
          <p:cNvSpPr/>
          <p:nvPr/>
        </p:nvSpPr>
        <p:spPr>
          <a:xfrm>
            <a:off x="1086577" y="1077437"/>
            <a:ext cx="1790700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OGLEJTE SI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7145D-0BB2-4FEB-840A-E856B1E4D4F9}"/>
              </a:ext>
            </a:extLst>
          </p:cNvPr>
          <p:cNvSpPr txBox="1"/>
          <p:nvPr/>
        </p:nvSpPr>
        <p:spPr>
          <a:xfrm>
            <a:off x="171450" y="6107013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4"/>
              </a:rPr>
              <a:t>EU Farm 2 Fork - Community supported agriculture - YouTube</a:t>
            </a:r>
            <a:endParaRPr lang="en-IE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6CD99-3219-4D5D-90C4-E9EB3FB521B1}"/>
              </a:ext>
            </a:extLst>
          </p:cNvPr>
          <p:cNvSpPr txBox="1"/>
          <p:nvPr/>
        </p:nvSpPr>
        <p:spPr>
          <a:xfrm>
            <a:off x="8924924" y="1623621"/>
            <a:ext cx="3267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06F70"/>
                </a:solidFill>
              </a:rPr>
              <a:t>Strategija</a:t>
            </a:r>
            <a:r>
              <a:rPr lang="en-US" sz="2400" dirty="0">
                <a:solidFill>
                  <a:srgbClr val="406F70"/>
                </a:solidFill>
              </a:rPr>
              <a:t> EU </a:t>
            </a:r>
            <a:r>
              <a:rPr lang="sl-SI" sz="2400" dirty="0">
                <a:solidFill>
                  <a:srgbClr val="406F70"/>
                </a:solidFill>
              </a:rPr>
              <a:t>„Od njive do krožnika“ („</a:t>
            </a:r>
            <a:r>
              <a:rPr lang="en-US" sz="2400" dirty="0">
                <a:solidFill>
                  <a:srgbClr val="406F70"/>
                </a:solidFill>
              </a:rPr>
              <a:t>Farm 2 Fork</a:t>
            </a:r>
            <a:r>
              <a:rPr lang="sl-SI" sz="2400" dirty="0">
                <a:solidFill>
                  <a:srgbClr val="406F70"/>
                </a:solidFill>
              </a:rPr>
              <a:t>“)</a:t>
            </a:r>
            <a:r>
              <a:rPr lang="en-US" sz="2400" dirty="0">
                <a:solidFill>
                  <a:srgbClr val="406F70"/>
                </a:solidFill>
              </a:rPr>
              <a:t> je </a:t>
            </a:r>
            <a:r>
              <a:rPr lang="en-US" sz="2400" dirty="0" err="1">
                <a:solidFill>
                  <a:srgbClr val="406F70"/>
                </a:solidFill>
              </a:rPr>
              <a:t>načrt</a:t>
            </a:r>
            <a:r>
              <a:rPr lang="en-US" sz="2400" dirty="0">
                <a:solidFill>
                  <a:srgbClr val="406F70"/>
                </a:solidFill>
              </a:rPr>
              <a:t> za </a:t>
            </a:r>
            <a:r>
              <a:rPr lang="en-US" sz="2400" dirty="0" err="1">
                <a:solidFill>
                  <a:srgbClr val="406F70"/>
                </a:solidFill>
              </a:rPr>
              <a:t>bolj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trajnostne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evropske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prehranske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sisteme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en-US" sz="2400" dirty="0" err="1">
                <a:solidFill>
                  <a:srgbClr val="406F70"/>
                </a:solidFill>
              </a:rPr>
              <a:t>ki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podnebne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okoljske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izzive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spreminja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en-US" sz="2400" dirty="0" err="1">
                <a:solidFill>
                  <a:srgbClr val="406F70"/>
                </a:solidFill>
              </a:rPr>
              <a:t>priložnosti</a:t>
            </a:r>
            <a:r>
              <a:rPr lang="en-US" sz="2400" dirty="0">
                <a:solidFill>
                  <a:srgbClr val="406F70"/>
                </a:solidFill>
              </a:rPr>
              <a:t> za </a:t>
            </a:r>
            <a:r>
              <a:rPr lang="en-US" sz="2400" dirty="0" err="1">
                <a:solidFill>
                  <a:srgbClr val="406F70"/>
                </a:solidFill>
              </a:rPr>
              <a:t>kmete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proizvajalce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hrane</a:t>
            </a:r>
            <a:r>
              <a:rPr lang="en-US" sz="2400" dirty="0">
                <a:solidFill>
                  <a:srgbClr val="406F70"/>
                </a:solidFill>
              </a:rPr>
              <a:t>: </a:t>
            </a:r>
            <a:r>
              <a:rPr lang="en-US" b="0" i="0" dirty="0">
                <a:effectLst/>
                <a:hlinkClick r:id="rId5"/>
              </a:rPr>
              <a:t>https://europa.eu/!gf93pw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5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917" y="550560"/>
            <a:ext cx="8857251" cy="1160989"/>
          </a:xfrm>
        </p:spPr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PARTNERSTVA V DOBAVNI VERIGI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0866" y="1385956"/>
            <a:ext cx="10968810" cy="3230383"/>
          </a:xfrm>
        </p:spPr>
        <p:txBody>
          <a:bodyPr/>
          <a:lstStyle/>
          <a:p>
            <a:r>
              <a:rPr lang="en-GB" dirty="0" err="1">
                <a:solidFill>
                  <a:srgbClr val="085156"/>
                </a:solidFill>
              </a:rPr>
              <a:t>Partnerstvo</a:t>
            </a:r>
            <a:r>
              <a:rPr lang="en-GB" dirty="0">
                <a:solidFill>
                  <a:srgbClr val="085156"/>
                </a:solidFill>
              </a:rPr>
              <a:t> na </a:t>
            </a:r>
            <a:r>
              <a:rPr lang="en-GB" dirty="0" err="1">
                <a:solidFill>
                  <a:srgbClr val="085156"/>
                </a:solidFill>
              </a:rPr>
              <a:t>področju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oskrbe</a:t>
            </a:r>
            <a:r>
              <a:rPr lang="en-GB" dirty="0">
                <a:solidFill>
                  <a:srgbClr val="085156"/>
                </a:solidFill>
              </a:rPr>
              <a:t> je </a:t>
            </a:r>
            <a:r>
              <a:rPr lang="en-GB" dirty="0" err="1">
                <a:solidFill>
                  <a:srgbClr val="085156"/>
                </a:solidFill>
              </a:rPr>
              <a:t>globja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zaveza</a:t>
            </a:r>
            <a:r>
              <a:rPr lang="en-GB" dirty="0">
                <a:solidFill>
                  <a:srgbClr val="085156"/>
                </a:solidFill>
              </a:rPr>
              <a:t> - po </a:t>
            </a:r>
            <a:r>
              <a:rPr lang="en-GB" dirty="0" err="1">
                <a:solidFill>
                  <a:srgbClr val="085156"/>
                </a:solidFill>
              </a:rPr>
              <a:t>definiciji</a:t>
            </a:r>
            <a:r>
              <a:rPr lang="en-GB" dirty="0">
                <a:solidFill>
                  <a:srgbClr val="085156"/>
                </a:solidFill>
              </a:rPr>
              <a:t> je to </a:t>
            </a:r>
            <a:r>
              <a:rPr lang="en-GB" b="1" dirty="0" err="1">
                <a:solidFill>
                  <a:srgbClr val="085156"/>
                </a:solidFill>
              </a:rPr>
              <a:t>zaveza</a:t>
            </a:r>
            <a:r>
              <a:rPr lang="en-GB" dirty="0">
                <a:solidFill>
                  <a:srgbClr val="085156"/>
                </a:solidFill>
              </a:rPr>
              <a:t> za </a:t>
            </a:r>
            <a:r>
              <a:rPr lang="en-GB" dirty="0" err="1">
                <a:solidFill>
                  <a:srgbClr val="085156"/>
                </a:solidFill>
              </a:rPr>
              <a:t>daljše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časovno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obdobje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b="1" dirty="0">
                <a:solidFill>
                  <a:srgbClr val="085156"/>
                </a:solidFill>
              </a:rPr>
              <a:t>za </a:t>
            </a:r>
            <a:r>
              <a:rPr lang="en-GB" b="1" dirty="0" err="1">
                <a:solidFill>
                  <a:srgbClr val="085156"/>
                </a:solidFill>
              </a:rPr>
              <a:t>sodelovanje</a:t>
            </a:r>
            <a:r>
              <a:rPr lang="sl-SI" b="1" dirty="0">
                <a:solidFill>
                  <a:srgbClr val="085156"/>
                </a:solidFill>
              </a:rPr>
              <a:t>, </a:t>
            </a:r>
            <a:r>
              <a:rPr lang="en-GB" b="1" dirty="0" err="1">
                <a:solidFill>
                  <a:srgbClr val="085156"/>
                </a:solidFill>
              </a:rPr>
              <a:t>pri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čemer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si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vsi vpleteni </a:t>
            </a:r>
            <a:r>
              <a:rPr lang="en-GB" b="1" dirty="0">
                <a:solidFill>
                  <a:srgbClr val="085156"/>
                </a:solidFill>
              </a:rPr>
              <a:t>deli</a:t>
            </a:r>
            <a:r>
              <a:rPr lang="sl-SI" b="1" dirty="0">
                <a:solidFill>
                  <a:srgbClr val="085156"/>
                </a:solidFill>
              </a:rPr>
              <a:t>jo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pomembne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informacije</a:t>
            </a:r>
            <a:r>
              <a:rPr lang="sl-SI" b="1" dirty="0">
                <a:solidFill>
                  <a:srgbClr val="085156"/>
                </a:solidFill>
              </a:rPr>
              <a:t>, </a:t>
            </a:r>
            <a:r>
              <a:rPr lang="en-GB" b="1" dirty="0" err="1">
                <a:solidFill>
                  <a:srgbClr val="085156"/>
                </a:solidFill>
              </a:rPr>
              <a:t>tveganja</a:t>
            </a:r>
            <a:r>
              <a:rPr lang="en-GB" b="1" dirty="0">
                <a:solidFill>
                  <a:srgbClr val="085156"/>
                </a:solidFill>
              </a:rPr>
              <a:t> in </a:t>
            </a:r>
            <a:r>
              <a:rPr lang="en-GB" b="1" dirty="0" err="1">
                <a:solidFill>
                  <a:srgbClr val="085156"/>
                </a:solidFill>
              </a:rPr>
              <a:t>koristi</a:t>
            </a:r>
            <a:r>
              <a:rPr lang="sl-SI" b="1" dirty="0">
                <a:solidFill>
                  <a:srgbClr val="085156"/>
                </a:solidFill>
              </a:rPr>
              <a:t>.</a:t>
            </a:r>
            <a:r>
              <a:rPr lang="en-GB" b="1" dirty="0">
                <a:solidFill>
                  <a:srgbClr val="085156"/>
                </a:solidFill>
              </a:rPr>
              <a:t> </a:t>
            </a:r>
          </a:p>
          <a:p>
            <a:r>
              <a:rPr lang="en-GB" dirty="0" err="1">
                <a:solidFill>
                  <a:srgbClr val="085156"/>
                </a:solidFill>
              </a:rPr>
              <a:t>Partnerstvo</a:t>
            </a:r>
            <a:r>
              <a:rPr lang="en-GB" dirty="0">
                <a:solidFill>
                  <a:srgbClr val="085156"/>
                </a:solidFill>
              </a:rPr>
              <a:t> z </a:t>
            </a:r>
            <a:r>
              <a:rPr lang="en-GB" dirty="0" err="1">
                <a:solidFill>
                  <a:srgbClr val="085156"/>
                </a:solidFill>
              </a:rPr>
              <a:t>dobavitelji</a:t>
            </a:r>
            <a:r>
              <a:rPr lang="en-GB" dirty="0">
                <a:solidFill>
                  <a:srgbClr val="085156"/>
                </a:solidFill>
              </a:rPr>
              <a:t> za </a:t>
            </a:r>
            <a:r>
              <a:rPr lang="en-GB" dirty="0" err="1">
                <a:solidFill>
                  <a:srgbClr val="085156"/>
                </a:solidFill>
              </a:rPr>
              <a:t>razvoj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poglobljenih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vzajemno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koristnih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odnosov</a:t>
            </a:r>
            <a:r>
              <a:rPr lang="en-GB" dirty="0">
                <a:solidFill>
                  <a:srgbClr val="085156"/>
                </a:solidFill>
              </a:rPr>
              <a:t> na </a:t>
            </a:r>
            <a:r>
              <a:rPr lang="en-GB" dirty="0" err="1">
                <a:solidFill>
                  <a:srgbClr val="085156"/>
                </a:solidFill>
              </a:rPr>
              <a:t>dolgi</a:t>
            </a:r>
            <a:r>
              <a:rPr lang="sl-SI" dirty="0">
                <a:solidFill>
                  <a:srgbClr val="085156"/>
                </a:solidFill>
              </a:rPr>
              <a:t> rok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zmanjšuje tveganje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razvi</a:t>
            </a:r>
            <a:r>
              <a:rPr lang="sl-SI" dirty="0">
                <a:solidFill>
                  <a:srgbClr val="085156"/>
                </a:solidFill>
              </a:rPr>
              <a:t>ja </a:t>
            </a:r>
            <a:r>
              <a:rPr lang="en-GB" dirty="0" err="1">
                <a:solidFill>
                  <a:srgbClr val="085156"/>
                </a:solidFill>
              </a:rPr>
              <a:t>odličnost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dobavne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verige</a:t>
            </a:r>
            <a:r>
              <a:rPr lang="en-GB" dirty="0">
                <a:solidFill>
                  <a:srgbClr val="085156"/>
                </a:solidFill>
              </a:rPr>
              <a:t>. </a:t>
            </a:r>
            <a:r>
              <a:rPr lang="en-GB" dirty="0" err="1">
                <a:solidFill>
                  <a:srgbClr val="085156"/>
                </a:solidFill>
              </a:rPr>
              <a:t>Vzpostavitev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trdnih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partnerstev</a:t>
            </a:r>
            <a:r>
              <a:rPr lang="en-GB" dirty="0">
                <a:solidFill>
                  <a:srgbClr val="085156"/>
                </a:solidFill>
              </a:rPr>
              <a:t> med </a:t>
            </a:r>
            <a:r>
              <a:rPr lang="en-GB" dirty="0" err="1">
                <a:solidFill>
                  <a:srgbClr val="085156"/>
                </a:solidFill>
              </a:rPr>
              <a:t>vašim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podjetjem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ki</a:t>
            </a:r>
            <a:r>
              <a:rPr lang="en-GB" dirty="0">
                <a:solidFill>
                  <a:srgbClr val="085156"/>
                </a:solidFill>
              </a:rPr>
              <a:t> se </a:t>
            </a:r>
            <a:r>
              <a:rPr lang="en-GB" dirty="0" err="1">
                <a:solidFill>
                  <a:srgbClr val="085156"/>
                </a:solidFill>
              </a:rPr>
              <a:t>ukvarja</a:t>
            </a:r>
            <a:r>
              <a:rPr lang="en-GB" dirty="0">
                <a:solidFill>
                  <a:srgbClr val="085156"/>
                </a:solidFill>
              </a:rPr>
              <a:t> s </a:t>
            </a:r>
            <a:r>
              <a:rPr lang="en-GB" dirty="0" err="1">
                <a:solidFill>
                  <a:srgbClr val="085156"/>
                </a:solidFill>
              </a:rPr>
              <a:t>pripravo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hrane</a:t>
            </a:r>
            <a:r>
              <a:rPr lang="en-GB" dirty="0">
                <a:solidFill>
                  <a:srgbClr val="085156"/>
                </a:solidFill>
              </a:rPr>
              <a:t>, in </a:t>
            </a:r>
            <a:r>
              <a:rPr lang="en-GB" dirty="0" err="1">
                <a:solidFill>
                  <a:srgbClr val="085156"/>
                </a:solidFill>
              </a:rPr>
              <a:t>proizvajalci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lahko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prinese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prednosti</a:t>
            </a:r>
            <a:r>
              <a:rPr lang="en-GB" dirty="0">
                <a:solidFill>
                  <a:srgbClr val="085156"/>
                </a:solidFill>
              </a:rPr>
              <a:t> za </a:t>
            </a:r>
            <a:r>
              <a:rPr lang="en-GB" dirty="0" err="1">
                <a:solidFill>
                  <a:srgbClr val="085156"/>
                </a:solidFill>
              </a:rPr>
              <a:t>oba</a:t>
            </a:r>
            <a:r>
              <a:rPr lang="en-GB" dirty="0">
                <a:solidFill>
                  <a:srgbClr val="085156"/>
                </a:solidFill>
              </a:rPr>
              <a:t>.</a:t>
            </a:r>
          </a:p>
          <a:p>
            <a:r>
              <a:rPr lang="sl-SI" dirty="0">
                <a:solidFill>
                  <a:srgbClr val="085156"/>
                </a:solidFill>
              </a:rPr>
              <a:t>1. </a:t>
            </a:r>
            <a:r>
              <a:rPr lang="en-GB" b="1" dirty="0" err="1">
                <a:solidFill>
                  <a:srgbClr val="085156"/>
                </a:solidFill>
              </a:rPr>
              <a:t>Priložnosti</a:t>
            </a:r>
            <a:r>
              <a:rPr lang="en-GB" b="1" dirty="0">
                <a:solidFill>
                  <a:srgbClr val="085156"/>
                </a:solidFill>
              </a:rPr>
              <a:t> za </a:t>
            </a:r>
            <a:r>
              <a:rPr lang="en-GB" b="1" dirty="0" err="1">
                <a:solidFill>
                  <a:srgbClr val="085156"/>
                </a:solidFill>
              </a:rPr>
              <a:t>dolgoročne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pogodbe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dirty="0">
                <a:solidFill>
                  <a:srgbClr val="085156"/>
                </a:solidFill>
              </a:rPr>
              <a:t>- za </a:t>
            </a:r>
            <a:r>
              <a:rPr lang="en-GB" dirty="0" err="1">
                <a:solidFill>
                  <a:srgbClr val="085156"/>
                </a:solidFill>
              </a:rPr>
              <a:t>mnoge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majhne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dobavitelje</a:t>
            </a:r>
            <a:r>
              <a:rPr lang="en-GB" dirty="0">
                <a:solidFill>
                  <a:srgbClr val="085156"/>
                </a:solidFill>
              </a:rPr>
              <a:t> je </a:t>
            </a:r>
            <a:r>
              <a:rPr lang="sl-SI" dirty="0">
                <a:solidFill>
                  <a:srgbClr val="085156"/>
                </a:solidFill>
              </a:rPr>
              <a:t>pomembno</a:t>
            </a:r>
            <a:r>
              <a:rPr lang="en-GB" dirty="0">
                <a:solidFill>
                  <a:srgbClr val="085156"/>
                </a:solidFill>
              </a:rPr>
              <a:t>, da </a:t>
            </a:r>
            <a:r>
              <a:rPr lang="en-GB" dirty="0" err="1">
                <a:solidFill>
                  <a:srgbClr val="085156"/>
                </a:solidFill>
              </a:rPr>
              <a:t>dobijo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dolgoročno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pogodbo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zagotavlja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količino</a:t>
            </a:r>
            <a:r>
              <a:rPr lang="en-GB" dirty="0">
                <a:solidFill>
                  <a:srgbClr val="085156"/>
                </a:solidFill>
              </a:rPr>
              <a:t>. To je za </a:t>
            </a:r>
            <a:r>
              <a:rPr lang="en-GB" dirty="0" err="1">
                <a:solidFill>
                  <a:srgbClr val="085156"/>
                </a:solidFill>
              </a:rPr>
              <a:t>mnoge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dobavitelje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ugodno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jim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omogoča</a:t>
            </a:r>
            <a:r>
              <a:rPr lang="en-GB" dirty="0">
                <a:solidFill>
                  <a:srgbClr val="085156"/>
                </a:solidFill>
              </a:rPr>
              <a:t>, da </a:t>
            </a:r>
            <a:r>
              <a:rPr lang="sl-SI" dirty="0">
                <a:solidFill>
                  <a:srgbClr val="085156"/>
                </a:solidFill>
              </a:rPr>
              <a:t>lahko učinkovito </a:t>
            </a:r>
            <a:r>
              <a:rPr lang="en-GB" dirty="0" err="1">
                <a:solidFill>
                  <a:srgbClr val="085156"/>
                </a:solidFill>
              </a:rPr>
              <a:t>načrtujejo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svojo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proizvodnjo</a:t>
            </a:r>
            <a:r>
              <a:rPr lang="en-GB" dirty="0">
                <a:solidFill>
                  <a:srgbClr val="085156"/>
                </a:solidFill>
              </a:rPr>
              <a:t>.</a:t>
            </a:r>
          </a:p>
          <a:p>
            <a:r>
              <a:rPr lang="sl-SI" dirty="0">
                <a:solidFill>
                  <a:srgbClr val="085156"/>
                </a:solidFill>
              </a:rPr>
              <a:t>2. </a:t>
            </a:r>
            <a:r>
              <a:rPr lang="en-GB" b="1" dirty="0" err="1">
                <a:solidFill>
                  <a:srgbClr val="085156"/>
                </a:solidFill>
              </a:rPr>
              <a:t>Doseganje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želenega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en-GB" b="1" dirty="0" err="1">
                <a:solidFill>
                  <a:srgbClr val="085156"/>
                </a:solidFill>
              </a:rPr>
              <a:t>izdelka</a:t>
            </a:r>
            <a:r>
              <a:rPr lang="en-GB" b="1" dirty="0">
                <a:solidFill>
                  <a:srgbClr val="085156"/>
                </a:solidFill>
              </a:rPr>
              <a:t>/</a:t>
            </a:r>
            <a:r>
              <a:rPr lang="en-GB" b="1" dirty="0" err="1">
                <a:solidFill>
                  <a:srgbClr val="085156"/>
                </a:solidFill>
              </a:rPr>
              <a:t>specifikacije</a:t>
            </a:r>
            <a:r>
              <a:rPr lang="en-GB" dirty="0">
                <a:solidFill>
                  <a:srgbClr val="085156"/>
                </a:solidFill>
              </a:rPr>
              <a:t> - </a:t>
            </a:r>
            <a:r>
              <a:rPr lang="sl-SI" dirty="0">
                <a:solidFill>
                  <a:srgbClr val="085156"/>
                </a:solidFill>
              </a:rPr>
              <a:t>s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sodelovanjem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dobite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priložnost</a:t>
            </a:r>
            <a:r>
              <a:rPr lang="en-GB" dirty="0">
                <a:solidFill>
                  <a:srgbClr val="085156"/>
                </a:solidFill>
              </a:rPr>
              <a:t>, da </a:t>
            </a:r>
            <a:r>
              <a:rPr lang="en-GB" dirty="0" err="1">
                <a:solidFill>
                  <a:srgbClr val="085156"/>
                </a:solidFill>
              </a:rPr>
              <a:t>skupaj</a:t>
            </a:r>
            <a:r>
              <a:rPr lang="en-GB" dirty="0">
                <a:solidFill>
                  <a:srgbClr val="085156"/>
                </a:solidFill>
              </a:rPr>
              <a:t> z </a:t>
            </a:r>
            <a:r>
              <a:rPr lang="en-GB" dirty="0" err="1">
                <a:solidFill>
                  <a:srgbClr val="085156"/>
                </a:solidFill>
              </a:rPr>
              <a:t>dobaviteljem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izboljšate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inovacije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ustvarite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dodano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vrednost</a:t>
            </a:r>
            <a:r>
              <a:rPr lang="en-GB" dirty="0">
                <a:solidFill>
                  <a:srgbClr val="085156"/>
                </a:solidFill>
              </a:rPr>
              <a:t>.</a:t>
            </a:r>
            <a:endParaRPr lang="en-US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5155" y="476730"/>
            <a:ext cx="10264884" cy="1160989"/>
          </a:xfrm>
        </p:spPr>
        <p:txBody>
          <a:bodyPr>
            <a:normAutofit/>
          </a:bodyPr>
          <a:lstStyle/>
          <a:p>
            <a:r>
              <a:rPr lang="it-IT" sz="3400" b="1" dirty="0">
                <a:solidFill>
                  <a:srgbClr val="CC9131"/>
                </a:solidFill>
              </a:rPr>
              <a:t>ŠTUDIJA PRIMERA PARTNERSTVA V DOBAVNI VERIGI</a:t>
            </a:r>
            <a:endParaRPr lang="en-IE" sz="3400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5155" y="1164289"/>
            <a:ext cx="7800622" cy="4529422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085156"/>
                </a:solidFill>
              </a:rPr>
              <a:t>Nekateri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kuharji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gostinska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podjetja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vidijo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dobavitelje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živil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številke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stroške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nekateri</a:t>
            </a:r>
            <a:r>
              <a:rPr lang="en-US" dirty="0">
                <a:solidFill>
                  <a:srgbClr val="085156"/>
                </a:solidFill>
              </a:rPr>
              <a:t> pa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skrbnike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zemlje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kolege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proizvajalce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sodelavce</a:t>
            </a:r>
            <a:r>
              <a:rPr lang="sl-SI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085156"/>
                </a:solidFill>
              </a:rPr>
              <a:t>...</a:t>
            </a:r>
          </a:p>
          <a:p>
            <a:pPr algn="just"/>
            <a:r>
              <a:rPr lang="en-US" b="1" dirty="0" err="1">
                <a:solidFill>
                  <a:srgbClr val="085156"/>
                </a:solidFill>
              </a:rPr>
              <a:t>Kuhar</a:t>
            </a:r>
            <a:r>
              <a:rPr lang="sl-SI" b="1" dirty="0">
                <a:solidFill>
                  <a:srgbClr val="085156"/>
                </a:solidFill>
              </a:rPr>
              <a:t>ski mojster</a:t>
            </a:r>
            <a:r>
              <a:rPr lang="en-US" b="1" dirty="0">
                <a:solidFill>
                  <a:srgbClr val="085156"/>
                </a:solidFill>
              </a:rPr>
              <a:t> z </a:t>
            </a:r>
            <a:r>
              <a:rPr lang="en-US" b="1" dirty="0" err="1">
                <a:solidFill>
                  <a:srgbClr val="085156"/>
                </a:solidFill>
              </a:rPr>
              <a:t>Michelinovo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zvezdico</a:t>
            </a:r>
            <a:r>
              <a:rPr lang="en-US" b="1" dirty="0">
                <a:solidFill>
                  <a:srgbClr val="085156"/>
                </a:solidFill>
              </a:rPr>
              <a:t> Enda McEvoy </a:t>
            </a:r>
            <a:r>
              <a:rPr lang="en-US" b="1" dirty="0" err="1">
                <a:solidFill>
                  <a:srgbClr val="085156"/>
                </a:solidFill>
              </a:rPr>
              <a:t>iz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restavracije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>
                <a:solidFill>
                  <a:srgbClr val="085156"/>
                </a:solidFill>
                <a:hlinkClick r:id="rId3"/>
              </a:rPr>
              <a:t>Loam</a:t>
            </a:r>
            <a:r>
              <a:rPr lang="en-US" b="1" dirty="0">
                <a:solidFill>
                  <a:srgbClr val="085156"/>
                </a:solidFill>
              </a:rPr>
              <a:t> na </a:t>
            </a:r>
            <a:r>
              <a:rPr lang="en-US" b="1" dirty="0" err="1">
                <a:solidFill>
                  <a:srgbClr val="085156"/>
                </a:solidFill>
              </a:rPr>
              <a:t>zahodu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Irske</a:t>
            </a:r>
            <a:r>
              <a:rPr lang="en-US" b="1" dirty="0">
                <a:solidFill>
                  <a:srgbClr val="085156"/>
                </a:solidFill>
              </a:rPr>
              <a:t> je </a:t>
            </a:r>
            <a:r>
              <a:rPr lang="sl-SI" b="1" dirty="0">
                <a:solidFill>
                  <a:srgbClr val="085156"/>
                </a:solidFill>
              </a:rPr>
              <a:t>sigurno eden izmed njih</a:t>
            </a:r>
            <a:r>
              <a:rPr lang="en-US" b="1" dirty="0">
                <a:solidFill>
                  <a:srgbClr val="085156"/>
                </a:solidFill>
              </a:rPr>
              <a:t>!</a:t>
            </a:r>
          </a:p>
          <a:p>
            <a:pPr algn="just"/>
            <a:r>
              <a:rPr lang="sl-SI" dirty="0">
                <a:solidFill>
                  <a:srgbClr val="085156"/>
                </a:solidFill>
              </a:rPr>
              <a:t>Njegova </a:t>
            </a:r>
            <a:r>
              <a:rPr lang="en-US" dirty="0" err="1">
                <a:solidFill>
                  <a:srgbClr val="085156"/>
                </a:solidFill>
              </a:rPr>
              <a:t>filozofija</a:t>
            </a:r>
            <a:r>
              <a:rPr lang="en-US" dirty="0">
                <a:solidFill>
                  <a:srgbClr val="085156"/>
                </a:solidFill>
              </a:rPr>
              <a:t> je, da </a:t>
            </a:r>
            <a:r>
              <a:rPr lang="en-US" dirty="0" err="1">
                <a:solidFill>
                  <a:srgbClr val="085156"/>
                </a:solidFill>
              </a:rPr>
              <a:t>uporablja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samo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sestavine</a:t>
            </a:r>
            <a:r>
              <a:rPr lang="en-US" dirty="0">
                <a:solidFill>
                  <a:srgbClr val="085156"/>
                </a:solidFill>
              </a:rPr>
              <a:t>, ki </a:t>
            </a:r>
            <a:r>
              <a:rPr lang="en-US" dirty="0" err="1">
                <a:solidFill>
                  <a:srgbClr val="085156"/>
                </a:solidFill>
              </a:rPr>
              <a:t>prihajajo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zahodne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Irske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zato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razvil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močne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zanesljive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odnose</a:t>
            </a:r>
            <a:r>
              <a:rPr lang="en-US" dirty="0">
                <a:solidFill>
                  <a:srgbClr val="085156"/>
                </a:solidFill>
              </a:rPr>
              <a:t> z </a:t>
            </a:r>
            <a:r>
              <a:rPr lang="en-US" dirty="0" err="1">
                <a:solidFill>
                  <a:srgbClr val="085156"/>
                </a:solidFill>
              </a:rPr>
              <a:t>vsemi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dobavitelji</a:t>
            </a:r>
            <a:r>
              <a:rPr lang="en-US" dirty="0">
                <a:solidFill>
                  <a:srgbClr val="085156"/>
                </a:solidFill>
              </a:rPr>
              <a:t>. Da bi </a:t>
            </a:r>
            <a:r>
              <a:rPr lang="en-US" dirty="0" err="1">
                <a:solidFill>
                  <a:srgbClr val="085156"/>
                </a:solidFill>
              </a:rPr>
              <a:t>zagotovil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vzajemno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korist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podporo</a:t>
            </a:r>
            <a:r>
              <a:rPr lang="en-US" dirty="0">
                <a:solidFill>
                  <a:srgbClr val="085156"/>
                </a:solidFill>
              </a:rPr>
              <a:t>, Enda </a:t>
            </a:r>
            <a:r>
              <a:rPr lang="en-US" dirty="0" err="1">
                <a:solidFill>
                  <a:srgbClr val="085156"/>
                </a:solidFill>
              </a:rPr>
              <a:t>omejuje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število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partnerstev</a:t>
            </a:r>
            <a:r>
              <a:rPr lang="en-US" dirty="0">
                <a:solidFill>
                  <a:srgbClr val="085156"/>
                </a:solidFill>
              </a:rPr>
              <a:t> na 8 </a:t>
            </a:r>
            <a:r>
              <a:rPr lang="en-US" dirty="0" err="1">
                <a:solidFill>
                  <a:srgbClr val="085156"/>
                </a:solidFill>
              </a:rPr>
              <a:t>dobaviteljev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brez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katerih</a:t>
            </a:r>
            <a:r>
              <a:rPr lang="en-US" dirty="0">
                <a:solidFill>
                  <a:srgbClr val="085156"/>
                </a:solidFill>
              </a:rPr>
              <a:t> ne bi mog</a:t>
            </a:r>
            <a:r>
              <a:rPr lang="sl-SI" dirty="0" err="1">
                <a:solidFill>
                  <a:srgbClr val="085156"/>
                </a:solidFill>
              </a:rPr>
              <a:t>el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uresničiti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filozofije</a:t>
            </a:r>
            <a:r>
              <a:rPr lang="en-US" dirty="0">
                <a:solidFill>
                  <a:srgbClr val="085156"/>
                </a:solidFill>
              </a:rPr>
              <a:t>. Enda je </a:t>
            </a:r>
            <a:r>
              <a:rPr lang="en-US" dirty="0" err="1">
                <a:solidFill>
                  <a:srgbClr val="085156"/>
                </a:solidFill>
              </a:rPr>
              <a:t>prejel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nagrade</a:t>
            </a:r>
            <a:r>
              <a:rPr lang="en-US" dirty="0">
                <a:solidFill>
                  <a:srgbClr val="085156"/>
                </a:solidFill>
              </a:rPr>
              <a:t> ne le za </a:t>
            </a:r>
            <a:r>
              <a:rPr lang="en-US" dirty="0" err="1">
                <a:solidFill>
                  <a:srgbClr val="085156"/>
                </a:solidFill>
              </a:rPr>
              <a:t>svoje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ustvarjalno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kuhanje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temveč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tudi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svoj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trajnostni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pristop</a:t>
            </a:r>
            <a:r>
              <a:rPr lang="en-US" dirty="0">
                <a:solidFill>
                  <a:srgbClr val="085156"/>
                </a:solidFill>
              </a:rPr>
              <a:t>. Eno od </a:t>
            </a:r>
            <a:r>
              <a:rPr lang="en-US" dirty="0" err="1">
                <a:solidFill>
                  <a:srgbClr val="085156"/>
                </a:solidFill>
              </a:rPr>
              <a:t>takšnih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partnerstev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sodelovanje</a:t>
            </a:r>
            <a:r>
              <a:rPr lang="en-US" dirty="0">
                <a:solidFill>
                  <a:srgbClr val="085156"/>
                </a:solidFill>
              </a:rPr>
              <a:t> s </a:t>
            </a:r>
            <a:r>
              <a:rPr lang="en-US" dirty="0" err="1">
                <a:solidFill>
                  <a:srgbClr val="085156"/>
                </a:solidFill>
              </a:rPr>
              <a:t>podjetjem</a:t>
            </a:r>
            <a:r>
              <a:rPr lang="en-US" dirty="0">
                <a:solidFill>
                  <a:srgbClr val="085156"/>
                </a:solidFill>
              </a:rPr>
              <a:t> "</a:t>
            </a:r>
            <a:r>
              <a:rPr lang="en-US" dirty="0">
                <a:solidFill>
                  <a:srgbClr val="085156"/>
                </a:solidFill>
                <a:hlinkClick r:id="rId4"/>
              </a:rPr>
              <a:t>Leaf &amp; Root</a:t>
            </a:r>
            <a:r>
              <a:rPr lang="en-US" dirty="0">
                <a:solidFill>
                  <a:srgbClr val="085156"/>
                </a:solidFill>
              </a:rPr>
              <a:t>". </a:t>
            </a:r>
          </a:p>
        </p:txBody>
      </p:sp>
      <p:pic>
        <p:nvPicPr>
          <p:cNvPr id="4" name="Online Media 3" title="Leaf &amp; Root and Loam, Galway">
            <a:hlinkClick r:id="" action="ppaction://media"/>
            <a:extLst>
              <a:ext uri="{FF2B5EF4-FFF2-40B4-BE49-F238E27FC236}">
                <a16:creationId xmlns:a16="http://schemas.microsoft.com/office/drawing/2014/main" id="{99EDE77E-850A-495B-8E95-F1BCD3CE7D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06890" y="3169356"/>
            <a:ext cx="3629955" cy="20509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F7457B-EC06-4BE0-B623-66F800CF446F}"/>
              </a:ext>
            </a:extLst>
          </p:cNvPr>
          <p:cNvSpPr/>
          <p:nvPr/>
        </p:nvSpPr>
        <p:spPr>
          <a:xfrm>
            <a:off x="8455379" y="2348510"/>
            <a:ext cx="1919110" cy="820846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OGLEJTE SI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0EF0-FF54-415D-A336-AAF250026AC3}"/>
              </a:ext>
            </a:extLst>
          </p:cNvPr>
          <p:cNvSpPr txBox="1"/>
          <p:nvPr/>
        </p:nvSpPr>
        <p:spPr>
          <a:xfrm>
            <a:off x="8455379" y="5497689"/>
            <a:ext cx="356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6"/>
              </a:rPr>
              <a:t>Leaf &amp; Root and Loam, Galway - YouTube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0381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CD351-E884-4724-BF7C-E12B326318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652821"/>
            <a:ext cx="8857251" cy="566379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CC9131"/>
                </a:solidFill>
              </a:rPr>
              <a:t>Goniln</a:t>
            </a:r>
            <a:r>
              <a:rPr lang="sl-SI" b="1" dirty="0">
                <a:solidFill>
                  <a:srgbClr val="CC9131"/>
                </a:solidFill>
              </a:rPr>
              <a:t>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sil</a:t>
            </a:r>
            <a:r>
              <a:rPr lang="sl-SI" b="1" dirty="0">
                <a:solidFill>
                  <a:srgbClr val="CC9131"/>
                </a:solidFill>
              </a:rPr>
              <a:t>as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sprememb</a:t>
            </a:r>
            <a:r>
              <a:rPr lang="sl-SI" b="1" dirty="0">
                <a:solidFill>
                  <a:srgbClr val="CC9131"/>
                </a:solidFill>
              </a:rPr>
              <a:t> </a:t>
            </a:r>
            <a:r>
              <a:rPr lang="en-US" b="1" dirty="0">
                <a:solidFill>
                  <a:srgbClr val="CC9131"/>
                </a:solidFill>
              </a:rPr>
              <a:t>...</a:t>
            </a:r>
            <a:endParaRPr lang="en-IE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05663-5AE5-430B-AF36-F2E635D6BA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3" y="1219200"/>
            <a:ext cx="9161128" cy="4453642"/>
          </a:xfrm>
        </p:spPr>
        <p:txBody>
          <a:bodyPr/>
          <a:lstStyle/>
          <a:p>
            <a:pPr algn="just"/>
            <a:r>
              <a:rPr lang="sl-SI" b="1" dirty="0">
                <a:solidFill>
                  <a:srgbClr val="085156"/>
                </a:solidFill>
              </a:rPr>
              <a:t>Povzetek</a:t>
            </a:r>
            <a:endParaRPr lang="en-US" b="1" dirty="0">
              <a:solidFill>
                <a:srgbClr val="085156"/>
              </a:solidFill>
            </a:endParaRPr>
          </a:p>
          <a:p>
            <a:pPr algn="just"/>
            <a:r>
              <a:rPr lang="en-US" b="1" dirty="0" err="1">
                <a:solidFill>
                  <a:srgbClr val="085156"/>
                </a:solidFill>
              </a:rPr>
              <a:t>Oskrbovalne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verige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prihodnosti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morajo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proizvajati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zdravo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hranljivo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hrano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pridelano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okolju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prijazen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etičen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način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hkrati</a:t>
            </a:r>
            <a:r>
              <a:rPr lang="en-US" dirty="0">
                <a:solidFill>
                  <a:srgbClr val="085156"/>
                </a:solidFill>
              </a:rPr>
              <a:t> pa se </a:t>
            </a:r>
            <a:r>
              <a:rPr lang="en-US" dirty="0" err="1">
                <a:solidFill>
                  <a:srgbClr val="085156"/>
                </a:solidFill>
              </a:rPr>
              <a:t>morajo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spopadati</a:t>
            </a:r>
            <a:r>
              <a:rPr lang="en-US" dirty="0">
                <a:solidFill>
                  <a:srgbClr val="085156"/>
                </a:solidFill>
              </a:rPr>
              <a:t> s </a:t>
            </a:r>
            <a:r>
              <a:rPr lang="en-US" dirty="0" err="1">
                <a:solidFill>
                  <a:srgbClr val="085156"/>
                </a:solidFill>
              </a:rPr>
              <a:t>pomembnimi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izzivi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predstavljajo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naraščajoče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prebivalstvo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podnebne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spremembe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zmanjševanje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naravnih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virov</a:t>
            </a:r>
            <a:r>
              <a:rPr lang="en-US" dirty="0">
                <a:solidFill>
                  <a:srgbClr val="085156"/>
                </a:solidFill>
              </a:rPr>
              <a:t>.</a:t>
            </a:r>
          </a:p>
          <a:p>
            <a:pPr algn="just"/>
            <a:r>
              <a:rPr lang="en-US" b="1" dirty="0" err="1">
                <a:solidFill>
                  <a:srgbClr val="085156"/>
                </a:solidFill>
              </a:rPr>
              <a:t>Potrošniki</a:t>
            </a:r>
            <a:r>
              <a:rPr lang="en-US" b="1" dirty="0">
                <a:solidFill>
                  <a:srgbClr val="085156"/>
                </a:solidFill>
              </a:rPr>
              <a:t> so </a:t>
            </a:r>
            <a:r>
              <a:rPr lang="en-US" b="1" dirty="0" err="1">
                <a:solidFill>
                  <a:srgbClr val="085156"/>
                </a:solidFill>
              </a:rPr>
              <a:t>postali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bolj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ozaveščeni</a:t>
            </a:r>
            <a:r>
              <a:rPr lang="en-US" b="1" dirty="0">
                <a:solidFill>
                  <a:srgbClr val="085156"/>
                </a:solidFill>
              </a:rPr>
              <a:t> o </a:t>
            </a:r>
            <a:r>
              <a:rPr lang="en-US" b="1" dirty="0" err="1">
                <a:solidFill>
                  <a:srgbClr val="085156"/>
                </a:solidFill>
              </a:rPr>
              <a:t>zdravju</a:t>
            </a:r>
            <a:r>
              <a:rPr lang="en-US" b="1" dirty="0">
                <a:solidFill>
                  <a:srgbClr val="085156"/>
                </a:solidFill>
              </a:rPr>
              <a:t> in </a:t>
            </a:r>
            <a:r>
              <a:rPr lang="en-US" b="1" dirty="0" err="1">
                <a:solidFill>
                  <a:srgbClr val="085156"/>
                </a:solidFill>
              </a:rPr>
              <a:t>okolju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zahtevajo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lokalno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pridelane</a:t>
            </a:r>
            <a:r>
              <a:rPr lang="sl-SI" dirty="0">
                <a:solidFill>
                  <a:srgbClr val="085156"/>
                </a:solidFill>
              </a:rPr>
              <a:t> ter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manj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predelane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znanega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izvora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US" b="1" dirty="0" err="1">
                <a:solidFill>
                  <a:srgbClr val="085156"/>
                </a:solidFill>
              </a:rPr>
              <a:t>Daljše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dobavne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verige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povzročajo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slabše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razumevanje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kmetijskih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procesov</a:t>
            </a:r>
            <a:r>
              <a:rPr lang="sl-SI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izzivov</a:t>
            </a:r>
            <a:r>
              <a:rPr lang="en-US" dirty="0">
                <a:solidFill>
                  <a:srgbClr val="085156"/>
                </a:solidFill>
              </a:rPr>
              <a:t>, s </a:t>
            </a:r>
            <a:r>
              <a:rPr lang="en-US" dirty="0" err="1">
                <a:solidFill>
                  <a:srgbClr val="085156"/>
                </a:solidFill>
              </a:rPr>
              <a:t>katerimi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soočajo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kmetje</a:t>
            </a:r>
            <a:r>
              <a:rPr lang="sl-SI" dirty="0">
                <a:solidFill>
                  <a:srgbClr val="085156"/>
                </a:solidFill>
              </a:rPr>
              <a:t>, kar pa negativno </a:t>
            </a:r>
            <a:r>
              <a:rPr lang="en-US" dirty="0" err="1">
                <a:solidFill>
                  <a:srgbClr val="085156"/>
                </a:solidFill>
              </a:rPr>
              <a:t>vpliva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okolje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US" b="1" dirty="0" err="1">
                <a:solidFill>
                  <a:srgbClr val="CC9131"/>
                </a:solidFill>
              </a:rPr>
              <a:t>Kratke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sl-SI" b="1" dirty="0">
                <a:solidFill>
                  <a:srgbClr val="CC9131"/>
                </a:solidFill>
              </a:rPr>
              <a:t>dobavne </a:t>
            </a:r>
            <a:r>
              <a:rPr lang="en-US" b="1" dirty="0" err="1">
                <a:solidFill>
                  <a:srgbClr val="CC9131"/>
                </a:solidFill>
              </a:rPr>
              <a:t>verige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imajo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potencial</a:t>
            </a:r>
            <a:r>
              <a:rPr lang="en-US" b="1" dirty="0">
                <a:solidFill>
                  <a:srgbClr val="CC9131"/>
                </a:solidFill>
              </a:rPr>
              <a:t>, da </a:t>
            </a:r>
            <a:r>
              <a:rPr lang="sl-SI" b="1" dirty="0">
                <a:solidFill>
                  <a:srgbClr val="CC9131"/>
                </a:solidFill>
              </a:rPr>
              <a:t>gostinstvo </a:t>
            </a:r>
            <a:r>
              <a:rPr lang="en-US" b="1" dirty="0" err="1">
                <a:solidFill>
                  <a:srgbClr val="CC9131"/>
                </a:solidFill>
              </a:rPr>
              <a:t>deluje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kot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gonilna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sila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sprememb</a:t>
            </a:r>
            <a:r>
              <a:rPr lang="en-US" b="1" dirty="0">
                <a:solidFill>
                  <a:srgbClr val="CC913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8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30589-ADBE-4821-8EA5-AD4D764D23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1831" y="3449782"/>
            <a:ext cx="8973333" cy="3173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indent="-914400" algn="l">
              <a:buAutoNum type="arabicPeriod"/>
            </a:pPr>
            <a:r>
              <a:rPr lang="en-US" sz="4800" b="1" dirty="0" err="1"/>
              <a:t>Razumevanje</a:t>
            </a:r>
            <a:r>
              <a:rPr lang="en-US" sz="4800" b="1" dirty="0"/>
              <a:t> </a:t>
            </a:r>
            <a:r>
              <a:rPr lang="sl-SI" sz="4800" b="1" dirty="0"/>
              <a:t>dobavnih </a:t>
            </a:r>
            <a:r>
              <a:rPr lang="en-US" sz="4800" b="1" dirty="0" err="1"/>
              <a:t>verig</a:t>
            </a:r>
            <a:endParaRPr lang="en-IE" sz="4800" b="1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47D38E6-1CEB-4DFF-89DE-2B59BA556B4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72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19A2C0-B26E-4D5C-AE16-3716633269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652822"/>
            <a:ext cx="8775233" cy="938912"/>
          </a:xfrm>
        </p:spPr>
        <p:txBody>
          <a:bodyPr/>
          <a:lstStyle/>
          <a:p>
            <a:r>
              <a:rPr lang="sl-SI" dirty="0"/>
              <a:t>Hitra vaja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EA4E-7D13-47AC-A27B-A9447559A0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101" y="3315559"/>
            <a:ext cx="11266311" cy="3230383"/>
          </a:xfrm>
        </p:spPr>
        <p:txBody>
          <a:bodyPr/>
          <a:lstStyle/>
          <a:p>
            <a:r>
              <a:rPr lang="sl-SI" b="1" dirty="0">
                <a:solidFill>
                  <a:srgbClr val="085156"/>
                </a:solidFill>
                <a:highlight>
                  <a:srgbClr val="F5C05B"/>
                </a:highlight>
              </a:rPr>
              <a:t>V vaš delovni zvezek odgovorite na naslednja vprašanja</a:t>
            </a:r>
            <a:r>
              <a:rPr lang="en-US" b="1" dirty="0">
                <a:solidFill>
                  <a:srgbClr val="085156"/>
                </a:solidFill>
                <a:highlight>
                  <a:srgbClr val="F5C05B"/>
                </a:highlight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085156"/>
                </a:solidFill>
              </a:rPr>
              <a:t>L</a:t>
            </a:r>
            <a:r>
              <a:rPr lang="en-GB" dirty="0" err="1">
                <a:solidFill>
                  <a:srgbClr val="085156"/>
                </a:solidFill>
              </a:rPr>
              <a:t>ahko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naštejete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sl-SI" dirty="0">
                <a:solidFill>
                  <a:srgbClr val="085156"/>
                </a:solidFill>
              </a:rPr>
              <a:t>od kod izvira </a:t>
            </a:r>
            <a:r>
              <a:rPr lang="en-GB" dirty="0">
                <a:solidFill>
                  <a:srgbClr val="085156"/>
                </a:solidFill>
              </a:rPr>
              <a:t>pet </a:t>
            </a:r>
            <a:r>
              <a:rPr lang="en-GB" dirty="0" err="1">
                <a:solidFill>
                  <a:srgbClr val="085156"/>
                </a:solidFill>
              </a:rPr>
              <a:t>najpomembnejših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surovin, ki jih uporabljate v svojem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gostinsk</a:t>
            </a:r>
            <a:r>
              <a:rPr lang="sl-SI" dirty="0" err="1">
                <a:solidFill>
                  <a:srgbClr val="085156"/>
                </a:solidFill>
              </a:rPr>
              <a:t>em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podjetju</a:t>
            </a:r>
            <a:r>
              <a:rPr lang="en-GB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085156"/>
                </a:solidFill>
              </a:rPr>
              <a:t>U</a:t>
            </a:r>
            <a:r>
              <a:rPr lang="en-GB" dirty="0" err="1">
                <a:solidFill>
                  <a:srgbClr val="085156"/>
                </a:solidFill>
              </a:rPr>
              <a:t>porabljate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kratke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ali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dolge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dobavne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verige</a:t>
            </a:r>
            <a:r>
              <a:rPr lang="en-GB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85156"/>
                </a:solidFill>
              </a:rPr>
              <a:t>Ali </a:t>
            </a:r>
            <a:r>
              <a:rPr lang="en-GB" dirty="0" err="1">
                <a:solidFill>
                  <a:srgbClr val="085156"/>
                </a:solidFill>
              </a:rPr>
              <a:t>lahko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skrajšate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dobavne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verige</a:t>
            </a:r>
            <a:r>
              <a:rPr lang="en-GB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85156"/>
                </a:solidFill>
              </a:rPr>
              <a:t>Kateri </a:t>
            </a:r>
            <a:r>
              <a:rPr lang="en-GB" dirty="0" err="1">
                <a:solidFill>
                  <a:srgbClr val="085156"/>
                </a:solidFill>
              </a:rPr>
              <a:t>novi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postopek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pridobivanja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virov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vam </a:t>
            </a:r>
            <a:r>
              <a:rPr lang="en-GB" dirty="0">
                <a:solidFill>
                  <a:srgbClr val="085156"/>
                </a:solidFill>
              </a:rPr>
              <a:t>je na </a:t>
            </a:r>
            <a:r>
              <a:rPr lang="en-GB" dirty="0" err="1">
                <a:solidFill>
                  <a:srgbClr val="085156"/>
                </a:solidFill>
              </a:rPr>
              <a:t>voljo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ali</a:t>
            </a:r>
            <a:r>
              <a:rPr lang="en-GB" dirty="0">
                <a:solidFill>
                  <a:srgbClr val="085156"/>
                </a:solidFill>
              </a:rPr>
              <a:t> bi ga </a:t>
            </a:r>
            <a:r>
              <a:rPr lang="en-GB" dirty="0" err="1">
                <a:solidFill>
                  <a:srgbClr val="085156"/>
                </a:solidFill>
              </a:rPr>
              <a:t>bili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pripravljeni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uporabiti</a:t>
            </a:r>
            <a:r>
              <a:rPr lang="en-GB" dirty="0">
                <a:solidFill>
                  <a:srgbClr val="085156"/>
                </a:solidFill>
              </a:rPr>
              <a:t>?</a:t>
            </a:r>
          </a:p>
          <a:p>
            <a:endParaRPr lang="en-IE" dirty="0"/>
          </a:p>
        </p:txBody>
      </p:sp>
      <p:pic>
        <p:nvPicPr>
          <p:cNvPr id="5" name="Graphic 4" descr="Truck outline">
            <a:extLst>
              <a:ext uri="{FF2B5EF4-FFF2-40B4-BE49-F238E27FC236}">
                <a16:creationId xmlns:a16="http://schemas.microsoft.com/office/drawing/2014/main" id="{89B4CF04-9AC9-4F5F-8A03-F0CF5E4AB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562" y="1203029"/>
            <a:ext cx="1313542" cy="1313542"/>
          </a:xfrm>
          <a:prstGeom prst="rect">
            <a:avLst/>
          </a:prstGeom>
        </p:spPr>
      </p:pic>
      <p:pic>
        <p:nvPicPr>
          <p:cNvPr id="7" name="Graphic 6" descr="Wheelbarrow outline">
            <a:extLst>
              <a:ext uri="{FF2B5EF4-FFF2-40B4-BE49-F238E27FC236}">
                <a16:creationId xmlns:a16="http://schemas.microsoft.com/office/drawing/2014/main" id="{EDFF8282-C62C-4BEB-A729-602ADA970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9833" y="1203029"/>
            <a:ext cx="1139372" cy="11393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435067B-2F8D-4163-B24F-00B779BBF10F}"/>
              </a:ext>
            </a:extLst>
          </p:cNvPr>
          <p:cNvSpPr/>
          <p:nvPr/>
        </p:nvSpPr>
        <p:spPr>
          <a:xfrm>
            <a:off x="5475111" y="1772715"/>
            <a:ext cx="733778" cy="191552"/>
          </a:xfrm>
          <a:prstGeom prst="rightArrow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C87F7-FBCF-4FB2-86F7-D934ADFF2B0A}"/>
              </a:ext>
            </a:extLst>
          </p:cNvPr>
          <p:cNvSpPr txBox="1"/>
          <p:nvPr/>
        </p:nvSpPr>
        <p:spPr>
          <a:xfrm>
            <a:off x="3186794" y="2360763"/>
            <a:ext cx="28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C9131"/>
                </a:solidFill>
              </a:rPr>
              <a:t>Dolga dobavna veriga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B0B0CEB-B7E3-4809-97AA-A1A0F06C7877}"/>
              </a:ext>
            </a:extLst>
          </p:cNvPr>
          <p:cNvSpPr/>
          <p:nvPr/>
        </p:nvSpPr>
        <p:spPr>
          <a:xfrm>
            <a:off x="5475621" y="2469116"/>
            <a:ext cx="733778" cy="191552"/>
          </a:xfrm>
          <a:prstGeom prst="rightArrow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6244C-445A-43D6-B3E9-2A276288294E}"/>
              </a:ext>
            </a:extLst>
          </p:cNvPr>
          <p:cNvSpPr txBox="1"/>
          <p:nvPr/>
        </p:nvSpPr>
        <p:spPr>
          <a:xfrm>
            <a:off x="6432036" y="2358852"/>
            <a:ext cx="28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C9131"/>
                </a:solidFill>
              </a:rPr>
              <a:t>Kratka dobavna veriga</a:t>
            </a:r>
            <a:endParaRPr lang="en-IE" b="1" dirty="0">
              <a:solidFill>
                <a:srgbClr val="CC9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51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839AF-E3D7-4A92-A713-285203E03C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>
                <a:solidFill>
                  <a:srgbClr val="CC9131"/>
                </a:solidFill>
              </a:rPr>
              <a:t>Vpliv sprememb …</a:t>
            </a:r>
            <a:endParaRPr lang="en-IE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9FC81-CD89-434A-90B4-ADE6635AA6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3" y="1642360"/>
            <a:ext cx="7078497" cy="4091690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085156"/>
                </a:solidFill>
                <a:latin typeface="Europa"/>
              </a:rPr>
              <a:t>Spremembe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v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dobavn</a:t>
            </a:r>
            <a:r>
              <a:rPr lang="sl-SI" dirty="0">
                <a:solidFill>
                  <a:srgbClr val="085156"/>
                </a:solidFill>
                <a:latin typeface="Europa"/>
              </a:rPr>
              <a:t>ih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verig</a:t>
            </a:r>
            <a:r>
              <a:rPr lang="sl-SI" dirty="0">
                <a:solidFill>
                  <a:srgbClr val="085156"/>
                </a:solidFill>
                <a:latin typeface="Europa"/>
              </a:rPr>
              <a:t>ah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zagotavljajo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večjo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preglednost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v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procesu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proizvodnje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hrane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,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izboljšujejo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dohodke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in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donosnost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ter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zmanjšujejo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vplive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na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okolje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.</a:t>
            </a:r>
          </a:p>
          <a:p>
            <a:pPr algn="just"/>
            <a:r>
              <a:rPr lang="en-US" dirty="0">
                <a:solidFill>
                  <a:srgbClr val="085156"/>
                </a:solidFill>
                <a:latin typeface="Europa"/>
              </a:rPr>
              <a:t>To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vodi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v "</a:t>
            </a:r>
            <a:r>
              <a:rPr lang="en-US" b="1" dirty="0" err="1">
                <a:solidFill>
                  <a:srgbClr val="CC9131"/>
                </a:solidFill>
                <a:latin typeface="Europa"/>
              </a:rPr>
              <a:t>krožno</a:t>
            </a:r>
            <a:r>
              <a:rPr lang="en-US" b="1" dirty="0">
                <a:solidFill>
                  <a:srgbClr val="CC9131"/>
                </a:solidFill>
                <a:latin typeface="Europa"/>
              </a:rPr>
              <a:t> </a:t>
            </a:r>
            <a:r>
              <a:rPr lang="en-US" b="1" dirty="0" err="1">
                <a:solidFill>
                  <a:srgbClr val="CC9131"/>
                </a:solidFill>
                <a:latin typeface="Europa"/>
              </a:rPr>
              <a:t>gospodarstvo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", v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katerem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so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povratne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informacije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med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dobaviteljem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in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potrošnikom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stalne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,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poraba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virov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in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odpadki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so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manjši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,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dobavna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veriga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pa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ni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več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enosmerna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. </a:t>
            </a:r>
          </a:p>
          <a:p>
            <a:pPr algn="just"/>
            <a:r>
              <a:rPr lang="en-US" dirty="0" err="1">
                <a:solidFill>
                  <a:srgbClr val="085156"/>
                </a:solidFill>
                <a:latin typeface="Europa"/>
              </a:rPr>
              <a:t>Več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o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tem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bomo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izvedeli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v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naslednjem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 </a:t>
            </a:r>
            <a:r>
              <a:rPr lang="en-US" dirty="0" err="1">
                <a:solidFill>
                  <a:srgbClr val="085156"/>
                </a:solidFill>
                <a:latin typeface="Europa"/>
              </a:rPr>
              <a:t>razdelku</a:t>
            </a:r>
            <a:r>
              <a:rPr lang="en-US" dirty="0">
                <a:solidFill>
                  <a:srgbClr val="085156"/>
                </a:solidFill>
                <a:latin typeface="Europa"/>
              </a:rPr>
              <a:t>. </a:t>
            </a:r>
          </a:p>
        </p:txBody>
      </p:sp>
      <p:pic>
        <p:nvPicPr>
          <p:cNvPr id="5" name="Graphic 4" descr="Arrow circle with solid fill">
            <a:extLst>
              <a:ext uri="{FF2B5EF4-FFF2-40B4-BE49-F238E27FC236}">
                <a16:creationId xmlns:a16="http://schemas.microsoft.com/office/drawing/2014/main" id="{47EBABA2-EC15-4226-A679-B33345BD7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195" y="1642360"/>
            <a:ext cx="2954173" cy="29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30589-ADBE-4821-8EA5-AD4D764D23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3309" y="3427292"/>
            <a:ext cx="10538691" cy="3173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/>
              <a:t>2. </a:t>
            </a:r>
            <a:r>
              <a:rPr lang="sl-SI" sz="4800" b="1" dirty="0"/>
              <a:t>Ustvarjanje krožnega gospodarstva</a:t>
            </a:r>
            <a:endParaRPr lang="en-IE" sz="4800" b="1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47D38E6-1CEB-4DFF-89DE-2B59BA556B4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723370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28943-0723-4D63-AF27-AE38564A1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505" y="3809984"/>
            <a:ext cx="11462990" cy="2380663"/>
          </a:xfrm>
          <a:solidFill>
            <a:schemeClr val="bg1"/>
          </a:solidFill>
        </p:spPr>
        <p:txBody>
          <a:bodyPr/>
          <a:lstStyle/>
          <a:p>
            <a:r>
              <a:rPr lang="en-GB" sz="2200" dirty="0">
                <a:solidFill>
                  <a:srgbClr val="085156"/>
                </a:solidFill>
                <a:latin typeface="asap"/>
              </a:rPr>
              <a:t>"S </a:t>
            </a:r>
            <a:r>
              <a:rPr lang="en-GB" sz="2200" b="1" dirty="0" err="1">
                <a:solidFill>
                  <a:srgbClr val="085156"/>
                </a:solidFill>
                <a:latin typeface="asap"/>
              </a:rPr>
              <a:t>krožnim</a:t>
            </a:r>
            <a:r>
              <a:rPr lang="en-GB" sz="2200" b="1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b="1" dirty="0" err="1">
                <a:solidFill>
                  <a:srgbClr val="085156"/>
                </a:solidFill>
                <a:latin typeface="asap"/>
              </a:rPr>
              <a:t>gospodarstvom</a:t>
            </a:r>
            <a:r>
              <a:rPr lang="en-GB" sz="2200" b="1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lahko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naši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prehranski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sistemi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bolje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zagotavljajo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prehrano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in se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borijo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proti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podnebnim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spremembam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." Carlos Moedas,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evropski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komisar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za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raziskave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,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znanost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in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inovacije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.</a:t>
            </a:r>
          </a:p>
          <a:p>
            <a:r>
              <a:rPr lang="en-GB" sz="2200" dirty="0" err="1">
                <a:solidFill>
                  <a:srgbClr val="085156"/>
                </a:solidFill>
                <a:latin typeface="asap"/>
              </a:rPr>
              <a:t>Spreminjanje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našega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prehranskega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sistema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je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ena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od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najbolj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vplivnih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stvari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,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ki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jih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lahko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storimo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za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reševanje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podnebnih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sprememb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,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ustvarjanje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zdravih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skupnosti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in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obnovo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biotske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raznovrstnosti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.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Sedanji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prehranski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sistem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je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spodbudil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urbanizacijo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,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gospodarski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razvoj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in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podpiral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hitro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rastoče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prebivalstvo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. To je za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družbo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in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okolje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pomenilo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ogromno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 </a:t>
            </a:r>
            <a:r>
              <a:rPr lang="en-GB" sz="2200" dirty="0" err="1">
                <a:solidFill>
                  <a:srgbClr val="085156"/>
                </a:solidFill>
                <a:latin typeface="asap"/>
              </a:rPr>
              <a:t>ceno</a:t>
            </a:r>
            <a:r>
              <a:rPr lang="en-GB" sz="2200" dirty="0">
                <a:solidFill>
                  <a:srgbClr val="085156"/>
                </a:solidFill>
                <a:latin typeface="asap"/>
              </a:rPr>
              <a:t>. </a:t>
            </a:r>
          </a:p>
        </p:txBody>
      </p:sp>
      <p:pic>
        <p:nvPicPr>
          <p:cNvPr id="7" name="Picture Placeholder 6" descr="A pile of garlic">
            <a:extLst>
              <a:ext uri="{FF2B5EF4-FFF2-40B4-BE49-F238E27FC236}">
                <a16:creationId xmlns:a16="http://schemas.microsoft.com/office/drawing/2014/main" id="{C243FDD3-CEE9-4371-9A8F-2C19866A96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4E0BE-0157-4690-999F-96453718F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505" y="1305483"/>
            <a:ext cx="4077324" cy="191239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rgbClr val="085156"/>
                </a:solidFill>
              </a:rPr>
              <a:t>Krožno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gospodarstvo</a:t>
            </a:r>
            <a:r>
              <a:rPr lang="en-US" b="1" dirty="0">
                <a:solidFill>
                  <a:srgbClr val="085156"/>
                </a:solidFill>
              </a:rPr>
              <a:t>: </a:t>
            </a:r>
          </a:p>
          <a:p>
            <a:r>
              <a:rPr lang="en-US" b="1" dirty="0" err="1">
                <a:solidFill>
                  <a:srgbClr val="085156"/>
                </a:solidFill>
              </a:rPr>
              <a:t>Prihodnost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b="1" dirty="0">
                <a:solidFill>
                  <a:srgbClr val="085156"/>
                </a:solidFill>
              </a:rPr>
              <a:t>gostinstva</a:t>
            </a:r>
            <a:endParaRPr lang="en-IE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46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rcular Economy - SmartUse.Global">
            <a:extLst>
              <a:ext uri="{FF2B5EF4-FFF2-40B4-BE49-F238E27FC236}">
                <a16:creationId xmlns:a16="http://schemas.microsoft.com/office/drawing/2014/main" id="{7E051887-6D20-4309-9DE7-EEB561579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1" t="34563" r="3596" b="29760"/>
          <a:stretch/>
        </p:blipFill>
        <p:spPr bwMode="auto">
          <a:xfrm>
            <a:off x="611581" y="1684476"/>
            <a:ext cx="10968837" cy="18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34819-6AAE-426B-A584-F241408AA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882075" y="486765"/>
            <a:ext cx="8099304" cy="19123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C9131"/>
                </a:solidFill>
              </a:rPr>
              <a:t>Linear</a:t>
            </a:r>
            <a:r>
              <a:rPr lang="sl-SI" b="1" dirty="0">
                <a:solidFill>
                  <a:srgbClr val="CC9131"/>
                </a:solidFill>
              </a:rPr>
              <a:t>ni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sl-SI" b="1" dirty="0">
                <a:solidFill>
                  <a:srgbClr val="CC9131"/>
                </a:solidFill>
              </a:rPr>
              <a:t>ekonomski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sl-SI" b="1" dirty="0">
                <a:solidFill>
                  <a:srgbClr val="CC9131"/>
                </a:solidFill>
              </a:rPr>
              <a:t>m</a:t>
            </a:r>
            <a:r>
              <a:rPr lang="en-US" b="1" dirty="0" err="1">
                <a:solidFill>
                  <a:srgbClr val="CC9131"/>
                </a:solidFill>
              </a:rPr>
              <a:t>odel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AC2CC-B51E-4C74-A86B-234C7ED2E8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3962385"/>
            <a:ext cx="6859047" cy="2242281"/>
          </a:xfrm>
        </p:spPr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V </a:t>
            </a:r>
            <a:r>
              <a:rPr lang="en-US" b="1" dirty="0" err="1">
                <a:solidFill>
                  <a:srgbClr val="406F70"/>
                </a:solidFill>
              </a:rPr>
              <a:t>linearnem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gospodarstvu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se </a:t>
            </a:r>
            <a:r>
              <a:rPr lang="en-US" dirty="0" err="1">
                <a:solidFill>
                  <a:srgbClr val="406F70"/>
                </a:solidFill>
              </a:rPr>
              <a:t>tradicionalno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uporablja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načrt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b="1" dirty="0">
                <a:solidFill>
                  <a:srgbClr val="406F70"/>
                </a:solidFill>
              </a:rPr>
              <a:t>"</a:t>
            </a:r>
            <a:r>
              <a:rPr lang="en-US" b="1" dirty="0" err="1">
                <a:solidFill>
                  <a:srgbClr val="406F70"/>
                </a:solidFill>
              </a:rPr>
              <a:t>vzemi</a:t>
            </a:r>
            <a:r>
              <a:rPr lang="en-US" b="1" dirty="0">
                <a:solidFill>
                  <a:srgbClr val="406F70"/>
                </a:solidFill>
              </a:rPr>
              <a:t>, </a:t>
            </a:r>
            <a:r>
              <a:rPr lang="en-US" b="1" dirty="0" err="1">
                <a:solidFill>
                  <a:srgbClr val="406F70"/>
                </a:solidFill>
              </a:rPr>
              <a:t>naredi</a:t>
            </a:r>
            <a:r>
              <a:rPr lang="en-US" b="1" dirty="0">
                <a:solidFill>
                  <a:srgbClr val="406F70"/>
                </a:solidFill>
              </a:rPr>
              <a:t>, </a:t>
            </a:r>
            <a:r>
              <a:rPr lang="en-US" b="1" dirty="0" err="1">
                <a:solidFill>
                  <a:srgbClr val="406F70"/>
                </a:solidFill>
              </a:rPr>
              <a:t>odstrani</a:t>
            </a:r>
            <a:r>
              <a:rPr lang="en-US" b="1" dirty="0">
                <a:solidFill>
                  <a:srgbClr val="406F70"/>
                </a:solidFill>
              </a:rPr>
              <a:t>"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poteka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korak</a:t>
            </a:r>
            <a:r>
              <a:rPr lang="en-US" dirty="0">
                <a:solidFill>
                  <a:srgbClr val="406F70"/>
                </a:solidFill>
              </a:rPr>
              <a:t> za </a:t>
            </a:r>
            <a:r>
              <a:rPr lang="en-US" dirty="0" err="1">
                <a:solidFill>
                  <a:srgbClr val="406F70"/>
                </a:solidFill>
              </a:rPr>
              <a:t>korakom</a:t>
            </a:r>
            <a:r>
              <a:rPr lang="en-US" dirty="0">
                <a:solidFill>
                  <a:srgbClr val="406F70"/>
                </a:solidFill>
              </a:rPr>
              <a:t>. To </a:t>
            </a:r>
            <a:r>
              <a:rPr lang="en-US" dirty="0" err="1">
                <a:solidFill>
                  <a:srgbClr val="406F70"/>
                </a:solidFill>
              </a:rPr>
              <a:t>pomeni</a:t>
            </a:r>
            <a:r>
              <a:rPr lang="en-US" dirty="0">
                <a:solidFill>
                  <a:srgbClr val="406F70"/>
                </a:solidFill>
              </a:rPr>
              <a:t>, da se </a:t>
            </a:r>
            <a:r>
              <a:rPr lang="en-US" dirty="0" err="1">
                <a:solidFill>
                  <a:srgbClr val="406F70"/>
                </a:solidFill>
              </a:rPr>
              <a:t>surovine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zbirajo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nato</a:t>
            </a:r>
            <a:r>
              <a:rPr lang="en-US" dirty="0">
                <a:solidFill>
                  <a:srgbClr val="406F70"/>
                </a:solidFill>
              </a:rPr>
              <a:t> se </a:t>
            </a:r>
            <a:r>
              <a:rPr lang="en-US" dirty="0" err="1">
                <a:solidFill>
                  <a:srgbClr val="406F70"/>
                </a:solidFill>
              </a:rPr>
              <a:t>predelajo</a:t>
            </a:r>
            <a:r>
              <a:rPr lang="en-US" dirty="0">
                <a:solidFill>
                  <a:srgbClr val="406F70"/>
                </a:solidFill>
              </a:rPr>
              <a:t> v </a:t>
            </a:r>
            <a:r>
              <a:rPr lang="en-US" dirty="0" err="1">
                <a:solidFill>
                  <a:srgbClr val="406F70"/>
                </a:solidFill>
              </a:rPr>
              <a:t>izdelke</a:t>
            </a:r>
            <a:r>
              <a:rPr lang="en-US" dirty="0">
                <a:solidFill>
                  <a:srgbClr val="406F70"/>
                </a:solidFill>
              </a:rPr>
              <a:t>, ki se </a:t>
            </a:r>
            <a:r>
              <a:rPr lang="en-US" dirty="0" err="1">
                <a:solidFill>
                  <a:srgbClr val="406F70"/>
                </a:solidFill>
              </a:rPr>
              <a:t>porabijo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stranski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proizvodi</a:t>
            </a:r>
            <a:r>
              <a:rPr lang="en-US" dirty="0">
                <a:solidFill>
                  <a:srgbClr val="406F70"/>
                </a:solidFill>
              </a:rPr>
              <a:t>/</a:t>
            </a:r>
            <a:r>
              <a:rPr lang="en-US" dirty="0" err="1">
                <a:solidFill>
                  <a:srgbClr val="406F70"/>
                </a:solidFill>
              </a:rPr>
              <a:t>odvečni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izdelki</a:t>
            </a:r>
            <a:r>
              <a:rPr lang="en-US" dirty="0">
                <a:solidFill>
                  <a:srgbClr val="406F70"/>
                </a:solidFill>
              </a:rPr>
              <a:t> pa se </a:t>
            </a:r>
            <a:r>
              <a:rPr lang="en-US" dirty="0" err="1">
                <a:solidFill>
                  <a:srgbClr val="406F70"/>
                </a:solidFill>
              </a:rPr>
              <a:t>zavržejo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kot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odpadki</a:t>
            </a:r>
            <a:r>
              <a:rPr lang="en-US" dirty="0">
                <a:solidFill>
                  <a:srgbClr val="406F70"/>
                </a:solidFill>
              </a:rPr>
              <a:t>. </a:t>
            </a:r>
            <a:r>
              <a:rPr lang="en-US" dirty="0" err="1">
                <a:solidFill>
                  <a:srgbClr val="406F70"/>
                </a:solidFill>
              </a:rPr>
              <a:t>Vrednost</a:t>
            </a:r>
            <a:r>
              <a:rPr lang="en-US" dirty="0">
                <a:solidFill>
                  <a:srgbClr val="406F70"/>
                </a:solidFill>
              </a:rPr>
              <a:t> se v </a:t>
            </a:r>
            <a:r>
              <a:rPr lang="en-US" dirty="0" err="1">
                <a:solidFill>
                  <a:srgbClr val="406F70"/>
                </a:solidFill>
              </a:rPr>
              <a:t>tem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gospodarskem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sistemu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ustvarja</a:t>
            </a:r>
            <a:r>
              <a:rPr lang="en-US" dirty="0">
                <a:solidFill>
                  <a:srgbClr val="406F70"/>
                </a:solidFill>
              </a:rPr>
              <a:t> s </a:t>
            </a:r>
            <a:r>
              <a:rPr lang="en-US" dirty="0" err="1">
                <a:solidFill>
                  <a:srgbClr val="406F70"/>
                </a:solidFill>
              </a:rPr>
              <a:t>proizvodnjo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prodajo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čim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večjega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števila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izdelkov</a:t>
            </a:r>
            <a:r>
              <a:rPr lang="en-US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30B14-ED5C-4E26-A73F-9F1809CC0F74}"/>
              </a:ext>
            </a:extLst>
          </p:cNvPr>
          <p:cNvSpPr txBox="1"/>
          <p:nvPr/>
        </p:nvSpPr>
        <p:spPr>
          <a:xfrm>
            <a:off x="657922" y="4103649"/>
            <a:ext cx="386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85156"/>
                </a:solidFill>
              </a:rPr>
              <a:t>Prepoznate</a:t>
            </a:r>
            <a:r>
              <a:rPr lang="en-GB" sz="3600" b="1" dirty="0">
                <a:solidFill>
                  <a:srgbClr val="085156"/>
                </a:solidFill>
              </a:rPr>
              <a:t> to?</a:t>
            </a:r>
            <a:endParaRPr lang="en-IE" sz="36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33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B2483-C144-426D-BD37-83DCFCB93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636" y="3834376"/>
            <a:ext cx="4507477" cy="1912390"/>
          </a:xfrm>
        </p:spPr>
        <p:txBody>
          <a:bodyPr/>
          <a:lstStyle/>
          <a:p>
            <a:endParaRPr lang="en-US" b="1" dirty="0">
              <a:solidFill>
                <a:srgbClr val="F5C05B"/>
              </a:solidFill>
            </a:endParaRPr>
          </a:p>
          <a:p>
            <a:pPr algn="ctr"/>
            <a:r>
              <a:rPr lang="pl-PL" b="1" dirty="0">
                <a:solidFill>
                  <a:srgbClr val="F5C05B"/>
                </a:solidFill>
              </a:rPr>
              <a:t>Zakaj je linearni model gospodarstva slab?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DFD7-838B-40DD-AB32-DCEE9863FA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9810" y="4095734"/>
            <a:ext cx="6935952" cy="2271612"/>
          </a:xfrm>
        </p:spPr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V </a:t>
            </a:r>
            <a:r>
              <a:rPr lang="en-US" b="1" dirty="0" err="1">
                <a:solidFill>
                  <a:srgbClr val="406F70"/>
                </a:solidFill>
              </a:rPr>
              <a:t>linearnem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gospodarstvu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se </a:t>
            </a:r>
            <a:r>
              <a:rPr lang="en-US" dirty="0" err="1">
                <a:solidFill>
                  <a:srgbClr val="406F70"/>
                </a:solidFill>
              </a:rPr>
              <a:t>materiali</a:t>
            </a:r>
            <a:r>
              <a:rPr lang="en-US" dirty="0">
                <a:solidFill>
                  <a:srgbClr val="406F70"/>
                </a:solidFill>
              </a:rPr>
              <a:t> od </a:t>
            </a:r>
            <a:r>
              <a:rPr lang="en-US" dirty="0" err="1">
                <a:solidFill>
                  <a:srgbClr val="406F70"/>
                </a:solidFill>
              </a:rPr>
              <a:t>pridobivanja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virov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prek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proizvodnje</a:t>
            </a:r>
            <a:r>
              <a:rPr lang="en-US" dirty="0">
                <a:solidFill>
                  <a:srgbClr val="406F70"/>
                </a:solidFill>
              </a:rPr>
              <a:t> do </a:t>
            </a:r>
            <a:r>
              <a:rPr lang="en-US" dirty="0" err="1">
                <a:solidFill>
                  <a:srgbClr val="406F70"/>
                </a:solidFill>
              </a:rPr>
              <a:t>odlagališča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pretakajo</a:t>
            </a:r>
            <a:r>
              <a:rPr lang="en-US" dirty="0">
                <a:solidFill>
                  <a:srgbClr val="406F70"/>
                </a:solidFill>
              </a:rPr>
              <a:t> v </a:t>
            </a:r>
            <a:r>
              <a:rPr lang="en-US" dirty="0" err="1">
                <a:solidFill>
                  <a:srgbClr val="406F70"/>
                </a:solidFill>
              </a:rPr>
              <a:t>ravni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črti</a:t>
            </a:r>
            <a:r>
              <a:rPr lang="en-US" dirty="0">
                <a:solidFill>
                  <a:srgbClr val="406F70"/>
                </a:solidFill>
              </a:rPr>
              <a:t>. Za ta model </a:t>
            </a:r>
            <a:r>
              <a:rPr lang="en-US" dirty="0" err="1">
                <a:solidFill>
                  <a:srgbClr val="406F70"/>
                </a:solidFill>
              </a:rPr>
              <a:t>sta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značilna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dva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netrajnostna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procesa</a:t>
            </a:r>
            <a:r>
              <a:rPr lang="en-US" dirty="0">
                <a:solidFill>
                  <a:srgbClr val="406F70"/>
                </a:solidFill>
              </a:rPr>
              <a:t>: </a:t>
            </a:r>
            <a:r>
              <a:rPr lang="en-US" b="1" dirty="0" err="1">
                <a:solidFill>
                  <a:srgbClr val="406F70"/>
                </a:solidFill>
              </a:rPr>
              <a:t>pomanjkanje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virov</a:t>
            </a:r>
            <a:r>
              <a:rPr lang="en-US" b="1" dirty="0">
                <a:solidFill>
                  <a:srgbClr val="406F70"/>
                </a:solidFill>
              </a:rPr>
              <a:t> in </a:t>
            </a:r>
            <a:r>
              <a:rPr lang="en-US" b="1" dirty="0" err="1">
                <a:solidFill>
                  <a:srgbClr val="406F70"/>
                </a:solidFill>
              </a:rPr>
              <a:t>prekomerno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onesnaževanje</a:t>
            </a:r>
            <a:r>
              <a:rPr lang="en-US" b="1" dirty="0">
                <a:solidFill>
                  <a:srgbClr val="406F70"/>
                </a:solidFill>
              </a:rPr>
              <a:t>. </a:t>
            </a:r>
          </a:p>
        </p:txBody>
      </p:sp>
      <p:pic>
        <p:nvPicPr>
          <p:cNvPr id="2050" name="Picture 2" descr="What is the circular economy?">
            <a:extLst>
              <a:ext uri="{FF2B5EF4-FFF2-40B4-BE49-F238E27FC236}">
                <a16:creationId xmlns:a16="http://schemas.microsoft.com/office/drawing/2014/main" id="{7EE5D9F5-7D73-46EC-AF24-550EEFD63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4" t="5836" r="1450" b="4509"/>
          <a:stretch/>
        </p:blipFill>
        <p:spPr bwMode="auto">
          <a:xfrm>
            <a:off x="222636" y="81541"/>
            <a:ext cx="7961876" cy="37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56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3486B2-BF02-47C9-B137-ACBCAE83B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0259" y="725507"/>
            <a:ext cx="8857251" cy="749736"/>
          </a:xfrm>
        </p:spPr>
        <p:txBody>
          <a:bodyPr/>
          <a:lstStyle/>
          <a:p>
            <a:r>
              <a:rPr lang="en-US" b="1" dirty="0" err="1">
                <a:solidFill>
                  <a:srgbClr val="CC9131"/>
                </a:solidFill>
              </a:rPr>
              <a:t>Hrana</a:t>
            </a:r>
            <a:r>
              <a:rPr lang="en-US" b="1" dirty="0">
                <a:solidFill>
                  <a:srgbClr val="CC9131"/>
                </a:solidFill>
              </a:rPr>
              <a:t> in </a:t>
            </a:r>
            <a:r>
              <a:rPr lang="en-US" b="1" dirty="0" err="1">
                <a:solidFill>
                  <a:srgbClr val="CC9131"/>
                </a:solidFill>
              </a:rPr>
              <a:t>krožno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gospodarstvo</a:t>
            </a:r>
            <a:endParaRPr lang="en-US" b="1" dirty="0">
              <a:solidFill>
                <a:srgbClr val="CC913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83F40-2999-4AAF-99A2-EB5E120326DF}"/>
              </a:ext>
            </a:extLst>
          </p:cNvPr>
          <p:cNvSpPr txBox="1"/>
          <p:nvPr/>
        </p:nvSpPr>
        <p:spPr>
          <a:xfrm>
            <a:off x="490259" y="2008286"/>
            <a:ext cx="102339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85156"/>
                </a:solidFill>
              </a:rPr>
              <a:t>S </a:t>
            </a:r>
            <a:r>
              <a:rPr lang="en-US" sz="2400" dirty="0" err="1">
                <a:solidFill>
                  <a:srgbClr val="085156"/>
                </a:solidFill>
              </a:rPr>
              <a:t>preučevanjem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sl-SI" sz="2400" dirty="0">
                <a:solidFill>
                  <a:srgbClr val="085156"/>
                </a:solidFill>
              </a:rPr>
              <a:t>dejanskih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stroškov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sedanjega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pristopa</a:t>
            </a:r>
            <a:r>
              <a:rPr lang="en-US" sz="2400" dirty="0">
                <a:solidFill>
                  <a:srgbClr val="085156"/>
                </a:solidFill>
              </a:rPr>
              <a:t> (</a:t>
            </a:r>
            <a:r>
              <a:rPr lang="en-US" sz="2400" dirty="0" err="1">
                <a:solidFill>
                  <a:srgbClr val="085156"/>
                </a:solidFill>
              </a:rPr>
              <a:t>linearnega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modela</a:t>
            </a:r>
            <a:r>
              <a:rPr lang="en-US" sz="2400" dirty="0">
                <a:solidFill>
                  <a:srgbClr val="085156"/>
                </a:solidFill>
              </a:rPr>
              <a:t>) </a:t>
            </a:r>
            <a:r>
              <a:rPr lang="en-US" sz="2400" dirty="0" err="1">
                <a:solidFill>
                  <a:srgbClr val="085156"/>
                </a:solidFill>
              </a:rPr>
              <a:t>proizvodnj</a:t>
            </a:r>
            <a:r>
              <a:rPr lang="sl-SI" sz="2400" dirty="0">
                <a:solidFill>
                  <a:srgbClr val="085156"/>
                </a:solidFill>
              </a:rPr>
              <a:t>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hrane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lahko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preučimo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katalizatorsko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vlogo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sektorja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gostinskih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storitev</a:t>
            </a:r>
            <a:r>
              <a:rPr lang="en-US" sz="2400" dirty="0">
                <a:solidFill>
                  <a:srgbClr val="085156"/>
                </a:solidFill>
              </a:rPr>
              <a:t> in </a:t>
            </a:r>
            <a:r>
              <a:rPr lang="en-US" sz="2400" dirty="0" err="1">
                <a:solidFill>
                  <a:srgbClr val="085156"/>
                </a:solidFill>
              </a:rPr>
              <a:t>kako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lahko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izkoristimo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priložnost</a:t>
            </a:r>
            <a:r>
              <a:rPr lang="en-US" sz="2400" dirty="0">
                <a:solidFill>
                  <a:srgbClr val="085156"/>
                </a:solidFill>
              </a:rPr>
              <a:t> za </a:t>
            </a:r>
            <a:r>
              <a:rPr lang="en-US" sz="2400" dirty="0" err="1">
                <a:solidFill>
                  <a:srgbClr val="085156"/>
                </a:solidFill>
              </a:rPr>
              <a:t>spremembo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neučinkovitega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prehranskega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sistema</a:t>
            </a:r>
            <a:r>
              <a:rPr lang="en-US" sz="2400" dirty="0">
                <a:solidFill>
                  <a:srgbClr val="085156"/>
                </a:solidFill>
              </a:rPr>
              <a:t> s </a:t>
            </a:r>
            <a:r>
              <a:rPr lang="en-US" sz="2400" dirty="0" err="1">
                <a:solidFill>
                  <a:srgbClr val="085156"/>
                </a:solidFill>
              </a:rPr>
              <a:t>tremi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en-US" sz="2400" dirty="0" err="1">
                <a:solidFill>
                  <a:srgbClr val="085156"/>
                </a:solidFill>
              </a:rPr>
              <a:t>ambicijami</a:t>
            </a:r>
            <a:r>
              <a:rPr lang="en-US" sz="2400" dirty="0">
                <a:solidFill>
                  <a:srgbClr val="085156"/>
                </a:solidFill>
              </a:rPr>
              <a:t>:</a:t>
            </a:r>
          </a:p>
          <a:p>
            <a:pPr algn="just"/>
            <a:endParaRPr lang="en-US" sz="2400" dirty="0">
              <a:solidFill>
                <a:srgbClr val="085156"/>
              </a:solidFill>
            </a:endParaRPr>
          </a:p>
          <a:p>
            <a:pPr algn="just"/>
            <a:r>
              <a:rPr lang="sl-SI" sz="2400" b="1" dirty="0">
                <a:solidFill>
                  <a:srgbClr val="085156"/>
                </a:solidFill>
              </a:rPr>
              <a:t>1. </a:t>
            </a:r>
            <a:r>
              <a:rPr lang="en-US" sz="2400" b="1" dirty="0" err="1">
                <a:solidFill>
                  <a:srgbClr val="085156"/>
                </a:solidFill>
              </a:rPr>
              <a:t>Zagotavljanje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hrane</a:t>
            </a:r>
            <a:r>
              <a:rPr lang="en-US" sz="2400" b="1" dirty="0">
                <a:solidFill>
                  <a:srgbClr val="085156"/>
                </a:solidFill>
              </a:rPr>
              <a:t>, </a:t>
            </a:r>
            <a:r>
              <a:rPr lang="en-US" sz="2400" b="1" dirty="0" err="1">
                <a:solidFill>
                  <a:srgbClr val="085156"/>
                </a:solidFill>
              </a:rPr>
              <a:t>pridelane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na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regenerativen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način</a:t>
            </a:r>
            <a:r>
              <a:rPr lang="en-US" sz="2400" b="1" dirty="0">
                <a:solidFill>
                  <a:srgbClr val="085156"/>
                </a:solidFill>
              </a:rPr>
              <a:t> in po </a:t>
            </a:r>
            <a:r>
              <a:rPr lang="en-US" sz="2400" b="1" dirty="0" err="1">
                <a:solidFill>
                  <a:srgbClr val="085156"/>
                </a:solidFill>
              </a:rPr>
              <a:t>potrebi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lokalno</a:t>
            </a:r>
            <a:r>
              <a:rPr lang="sl-SI" sz="2400" b="1" dirty="0">
                <a:solidFill>
                  <a:srgbClr val="085156"/>
                </a:solidFill>
              </a:rPr>
              <a:t>.</a:t>
            </a:r>
            <a:endParaRPr lang="en-US" sz="2400" b="1" dirty="0">
              <a:solidFill>
                <a:srgbClr val="085156"/>
              </a:solidFill>
            </a:endParaRPr>
          </a:p>
          <a:p>
            <a:pPr algn="just"/>
            <a:r>
              <a:rPr lang="sl-SI" sz="2400" b="1" dirty="0">
                <a:solidFill>
                  <a:srgbClr val="085156"/>
                </a:solidFill>
              </a:rPr>
              <a:t>2. O</a:t>
            </a:r>
            <a:r>
              <a:rPr lang="en-US" sz="2400" b="1" dirty="0" err="1">
                <a:solidFill>
                  <a:srgbClr val="085156"/>
                </a:solidFill>
              </a:rPr>
              <a:t>blikovanje</a:t>
            </a:r>
            <a:r>
              <a:rPr lang="en-US" sz="2400" b="1" dirty="0">
                <a:solidFill>
                  <a:srgbClr val="085156"/>
                </a:solidFill>
              </a:rPr>
              <a:t> in </a:t>
            </a:r>
            <a:r>
              <a:rPr lang="en-US" sz="2400" b="1" dirty="0" err="1">
                <a:solidFill>
                  <a:srgbClr val="085156"/>
                </a:solidFill>
              </a:rPr>
              <a:t>trženje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bolj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zdravih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živilskih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izdelkov</a:t>
            </a:r>
            <a:r>
              <a:rPr lang="sl-SI" sz="2400" b="1" dirty="0">
                <a:solidFill>
                  <a:srgbClr val="085156"/>
                </a:solidFill>
              </a:rPr>
              <a:t>.</a:t>
            </a:r>
            <a:endParaRPr lang="en-US" sz="2400" b="1" dirty="0">
              <a:solidFill>
                <a:srgbClr val="085156"/>
              </a:solidFill>
            </a:endParaRPr>
          </a:p>
          <a:p>
            <a:pPr algn="just"/>
            <a:r>
              <a:rPr lang="sl-SI" sz="2400" b="1" dirty="0">
                <a:solidFill>
                  <a:srgbClr val="085156"/>
                </a:solidFill>
              </a:rPr>
              <a:t>3. K</a:t>
            </a:r>
            <a:r>
              <a:rPr lang="en-US" sz="2400" b="1" dirty="0" err="1">
                <a:solidFill>
                  <a:srgbClr val="085156"/>
                </a:solidFill>
              </a:rPr>
              <a:t>ar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najbolje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izkoristiti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hrano</a:t>
            </a:r>
            <a:r>
              <a:rPr lang="en-US" sz="2400" b="1" dirty="0">
                <a:solidFill>
                  <a:srgbClr val="085156"/>
                </a:solidFill>
              </a:rPr>
              <a:t> in </a:t>
            </a:r>
            <a:r>
              <a:rPr lang="en-US" sz="2400" b="1" dirty="0" err="1">
                <a:solidFill>
                  <a:srgbClr val="085156"/>
                </a:solidFill>
              </a:rPr>
              <a:t>čim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bolj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zmanjšati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količino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odpadkov</a:t>
            </a:r>
            <a:r>
              <a:rPr lang="en-US" sz="2400" b="1" dirty="0">
                <a:solidFill>
                  <a:srgbClr val="085156"/>
                </a:solidFill>
              </a:rPr>
              <a:t>.</a:t>
            </a:r>
            <a:endParaRPr lang="en-US" sz="2400" b="1" i="0" dirty="0">
              <a:solidFill>
                <a:srgbClr val="406F7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1408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8C388E-DFB1-4BFB-9011-2FEC529131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1678" y="807224"/>
            <a:ext cx="5279028" cy="697353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085156"/>
                </a:solidFill>
              </a:rPr>
              <a:t>Zavržena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hrana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5F86-5649-4A7B-AFDC-842C4E65D6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2623" y="1711348"/>
            <a:ext cx="7387278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algn="just"/>
            <a:r>
              <a:rPr lang="en-IE" altLang="en-US" dirty="0">
                <a:solidFill>
                  <a:srgbClr val="406F70"/>
                </a:solidFill>
                <a:cs typeface="Arial"/>
              </a:rPr>
              <a:t>V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modulu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2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smo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razpravljali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o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načinih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kako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lahko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gostinska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podjetja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bolje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upravljajo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z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odpadno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embalažo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.  Ne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pozabite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da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lahko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živilske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odpadke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razdelimo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odpadke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pred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porabo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in po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porabi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. Med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odpadno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pred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porabo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spada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vse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kar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se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zavrže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preden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se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postreže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gostom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primer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pokvarjena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ki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ni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bila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uporabljena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stranski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proizvodi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iz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postopka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priprave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ali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embalaža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.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po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porabi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vključuje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ostanke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ki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jih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gostje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pustijo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za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seboj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.</a:t>
            </a:r>
          </a:p>
          <a:p>
            <a:pPr lvl="1" algn="just"/>
            <a:r>
              <a:rPr lang="en-IE" altLang="en-US" dirty="0" err="1">
                <a:solidFill>
                  <a:srgbClr val="406F70"/>
                </a:solidFill>
                <a:cs typeface="Arial"/>
              </a:rPr>
              <a:t>Obravnava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tako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odpadne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hrane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kot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odpadne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embalaže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je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najbolj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učinkovit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ukrep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, s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katerim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lahko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zmanjšate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svoj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vpliv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IE" altLang="en-US" dirty="0" err="1">
                <a:solidFill>
                  <a:srgbClr val="406F70"/>
                </a:solidFill>
                <a:cs typeface="Arial"/>
              </a:rPr>
              <a:t>na</a:t>
            </a:r>
            <a:r>
              <a:rPr lang="en-IE" altLang="en-US" dirty="0">
                <a:solidFill>
                  <a:srgbClr val="406F70"/>
                </a:solidFill>
                <a:cs typeface="Arial"/>
              </a:rPr>
              <a:t> planet. </a:t>
            </a:r>
          </a:p>
        </p:txBody>
      </p:sp>
      <p:pic>
        <p:nvPicPr>
          <p:cNvPr id="6" name="Picture Placeholder 5" descr="A picture containing food, plant, dish, meal&#10;&#10;Description automatically generated">
            <a:extLst>
              <a:ext uri="{FF2B5EF4-FFF2-40B4-BE49-F238E27FC236}">
                <a16:creationId xmlns:a16="http://schemas.microsoft.com/office/drawing/2014/main" id="{43F4C7B5-ECD4-41D4-B4EE-FAF70BD901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5" t="-16130" r="-33393" b="-10200"/>
          <a:stretch/>
        </p:blipFill>
        <p:spPr>
          <a:xfrm>
            <a:off x="-492572" y="581892"/>
            <a:ext cx="7136877" cy="5285508"/>
          </a:xfrm>
        </p:spPr>
      </p:pic>
    </p:spTree>
    <p:extLst>
      <p:ext uri="{BB962C8B-B14F-4D97-AF65-F5344CB8AC3E}">
        <p14:creationId xmlns:p14="http://schemas.microsoft.com/office/powerpoint/2010/main" val="69834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 2">
            <a:extLst>
              <a:ext uri="{FF2B5EF4-FFF2-40B4-BE49-F238E27FC236}">
                <a16:creationId xmlns:a16="http://schemas.microsoft.com/office/drawing/2014/main" id="{07D6BB92-4183-4DF2-BA66-742020D4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351" y="1855198"/>
            <a:ext cx="4776159" cy="477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0B743-EF01-464E-9750-1E97E171EB87}"/>
              </a:ext>
            </a:extLst>
          </p:cNvPr>
          <p:cNvSpPr txBox="1"/>
          <p:nvPr/>
        </p:nvSpPr>
        <p:spPr>
          <a:xfrm rot="21356760">
            <a:off x="6409522" y="2183251"/>
            <a:ext cx="29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5C05B"/>
                </a:solidFill>
              </a:rPr>
              <a:t>Zmanjšanje</a:t>
            </a:r>
            <a:r>
              <a:rPr lang="en-US" b="1" dirty="0">
                <a:solidFill>
                  <a:srgbClr val="F5C05B"/>
                </a:solidFill>
              </a:rPr>
              <a:t> </a:t>
            </a:r>
            <a:r>
              <a:rPr lang="en-US" b="1" dirty="0" err="1">
                <a:solidFill>
                  <a:srgbClr val="F5C05B"/>
                </a:solidFill>
              </a:rPr>
              <a:t>pri</a:t>
            </a:r>
            <a:r>
              <a:rPr lang="en-US" b="1" dirty="0">
                <a:solidFill>
                  <a:srgbClr val="F5C05B"/>
                </a:solidFill>
              </a:rPr>
              <a:t> </a:t>
            </a:r>
            <a:r>
              <a:rPr lang="en-US" b="1" dirty="0" err="1">
                <a:solidFill>
                  <a:srgbClr val="F5C05B"/>
                </a:solidFill>
              </a:rPr>
              <a:t>viru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6B68E-03C8-40E4-AF87-20D7A33AAE3A}"/>
              </a:ext>
            </a:extLst>
          </p:cNvPr>
          <p:cNvSpPr txBox="1"/>
          <p:nvPr/>
        </p:nvSpPr>
        <p:spPr>
          <a:xfrm rot="21366894">
            <a:off x="6931655" y="2844663"/>
            <a:ext cx="266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5C05B"/>
                </a:solidFill>
              </a:rPr>
              <a:t>Hrana za </a:t>
            </a:r>
            <a:r>
              <a:rPr lang="en-US" b="1" dirty="0" err="1">
                <a:solidFill>
                  <a:srgbClr val="F5C05B"/>
                </a:solidFill>
              </a:rPr>
              <a:t>lačne</a:t>
            </a:r>
            <a:r>
              <a:rPr lang="en-US" b="1" dirty="0">
                <a:solidFill>
                  <a:srgbClr val="F5C05B"/>
                </a:solidFill>
              </a:rPr>
              <a:t> </a:t>
            </a:r>
            <a:r>
              <a:rPr lang="en-US" b="1" dirty="0" err="1">
                <a:solidFill>
                  <a:srgbClr val="F5C05B"/>
                </a:solidFill>
              </a:rPr>
              <a:t>ljudi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B91BC-7CFA-4E77-A492-3D9B7F9B8A61}"/>
              </a:ext>
            </a:extLst>
          </p:cNvPr>
          <p:cNvSpPr txBox="1"/>
          <p:nvPr/>
        </p:nvSpPr>
        <p:spPr>
          <a:xfrm rot="21383441">
            <a:off x="7056875" y="3403350"/>
            <a:ext cx="17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5C05B"/>
                </a:solidFill>
              </a:rPr>
              <a:t>Krm</a:t>
            </a:r>
            <a:r>
              <a:rPr lang="sl-SI" b="1" dirty="0">
                <a:solidFill>
                  <a:srgbClr val="F5C05B"/>
                </a:solidFill>
              </a:rPr>
              <a:t>a </a:t>
            </a:r>
            <a:r>
              <a:rPr lang="en-US" b="1" dirty="0" err="1">
                <a:solidFill>
                  <a:srgbClr val="F5C05B"/>
                </a:solidFill>
              </a:rPr>
              <a:t>živali</a:t>
            </a:r>
            <a:r>
              <a:rPr lang="sl-SI" b="1" dirty="0">
                <a:solidFill>
                  <a:srgbClr val="F5C05B"/>
                </a:solidFill>
              </a:rPr>
              <a:t>m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567B9-BF08-4ABC-BDE2-7CE6F0567A0B}"/>
              </a:ext>
            </a:extLst>
          </p:cNvPr>
          <p:cNvSpPr txBox="1"/>
          <p:nvPr/>
        </p:nvSpPr>
        <p:spPr>
          <a:xfrm rot="21302874">
            <a:off x="7017227" y="3938126"/>
            <a:ext cx="177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5C05B"/>
                </a:solidFill>
              </a:rPr>
              <a:t>Industrijsk</a:t>
            </a:r>
            <a:r>
              <a:rPr lang="sl-SI" b="1" dirty="0">
                <a:solidFill>
                  <a:srgbClr val="F5C05B"/>
                </a:solidFill>
              </a:rPr>
              <a:t>a</a:t>
            </a:r>
            <a:r>
              <a:rPr lang="en-US" b="1" dirty="0">
                <a:solidFill>
                  <a:srgbClr val="F5C05B"/>
                </a:solidFill>
              </a:rPr>
              <a:t> </a:t>
            </a:r>
            <a:r>
              <a:rPr lang="en-US" b="1" dirty="0" err="1">
                <a:solidFill>
                  <a:srgbClr val="F5C05B"/>
                </a:solidFill>
              </a:rPr>
              <a:t>uporab</a:t>
            </a:r>
            <a:r>
              <a:rPr lang="sl-SI" b="1" dirty="0">
                <a:solidFill>
                  <a:srgbClr val="F5C05B"/>
                </a:solidFill>
              </a:rPr>
              <a:t>a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CD10A-A258-4263-86E8-39A02CC5A395}"/>
              </a:ext>
            </a:extLst>
          </p:cNvPr>
          <p:cNvSpPr txBox="1"/>
          <p:nvPr/>
        </p:nvSpPr>
        <p:spPr>
          <a:xfrm rot="21403909">
            <a:off x="7120354" y="4770762"/>
            <a:ext cx="18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5C05B"/>
                </a:solidFill>
              </a:rPr>
              <a:t>Kompostiranje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35FE8-2DE2-440A-8A5F-2E1575E82BA2}"/>
              </a:ext>
            </a:extLst>
          </p:cNvPr>
          <p:cNvSpPr txBox="1"/>
          <p:nvPr/>
        </p:nvSpPr>
        <p:spPr>
          <a:xfrm rot="21281646">
            <a:off x="7348947" y="5310763"/>
            <a:ext cx="11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5C05B"/>
                </a:solidFill>
              </a:rPr>
              <a:t>Odlagališče</a:t>
            </a:r>
            <a:r>
              <a:rPr lang="en-US" sz="1400" b="1" dirty="0">
                <a:solidFill>
                  <a:srgbClr val="F5C05B"/>
                </a:solidFill>
              </a:rPr>
              <a:t>/</a:t>
            </a:r>
          </a:p>
          <a:p>
            <a:r>
              <a:rPr lang="en-US" sz="1400" b="1" dirty="0" err="1">
                <a:solidFill>
                  <a:srgbClr val="F5C05B"/>
                </a:solidFill>
              </a:rPr>
              <a:t>Sežig</a:t>
            </a:r>
            <a:endParaRPr lang="en-IE" sz="1400" b="1" dirty="0">
              <a:solidFill>
                <a:srgbClr val="F5C05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6A2AF-AE6E-4393-90F6-0EDEE2E4F6DF}"/>
              </a:ext>
            </a:extLst>
          </p:cNvPr>
          <p:cNvSpPr txBox="1"/>
          <p:nvPr/>
        </p:nvSpPr>
        <p:spPr>
          <a:xfrm>
            <a:off x="385326" y="1347381"/>
            <a:ext cx="4593074" cy="4043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Ko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ste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lotili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zmanjševanja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odpadkov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doslednim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pregledovanjem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svojih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procesov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(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glejte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modul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2), je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čas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, da se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usmerite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krožnost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neizogibne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odpadke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usmerite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v novo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življenje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Ta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piramida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prikazuje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ključne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korake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, s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katerimi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je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mogoče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odpadno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hrano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usmeriti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koristnejše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rezultate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pri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čemer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je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odlaganje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/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sežig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na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samem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dnu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!</a:t>
            </a:r>
            <a:endParaRPr lang="en-US" sz="2300" dirty="0">
              <a:solidFill>
                <a:srgbClr val="406F70"/>
              </a:solidFill>
              <a:cs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3D272-4CB3-4272-A3DF-B318DF534A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515" y="398606"/>
            <a:ext cx="8857251" cy="1160989"/>
          </a:xfrm>
        </p:spPr>
        <p:txBody>
          <a:bodyPr/>
          <a:lstStyle/>
          <a:p>
            <a:r>
              <a:rPr lang="en-US" b="1" dirty="0" err="1">
                <a:solidFill>
                  <a:srgbClr val="CC9131"/>
                </a:solidFill>
              </a:rPr>
              <a:t>Hrana</a:t>
            </a:r>
            <a:r>
              <a:rPr lang="en-US" b="1" dirty="0">
                <a:solidFill>
                  <a:srgbClr val="CC9131"/>
                </a:solidFill>
              </a:rPr>
              <a:t> in </a:t>
            </a:r>
            <a:r>
              <a:rPr lang="en-US" b="1" dirty="0" err="1">
                <a:solidFill>
                  <a:srgbClr val="CC9131"/>
                </a:solidFill>
              </a:rPr>
              <a:t>krožno</a:t>
            </a:r>
            <a:r>
              <a:rPr lang="en-US" b="1" dirty="0">
                <a:solidFill>
                  <a:srgbClr val="CC9131"/>
                </a:solidFill>
              </a:rPr>
              <a:t> </a:t>
            </a:r>
            <a:r>
              <a:rPr lang="en-US" b="1" dirty="0" err="1">
                <a:solidFill>
                  <a:srgbClr val="CC9131"/>
                </a:solidFill>
              </a:rPr>
              <a:t>gospodarstvo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4289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44D47-F9EC-4D70-89CC-E73AB9485F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  <a:cs typeface="Calibri"/>
              </a:rPr>
              <a:t>Od </a:t>
            </a:r>
            <a:r>
              <a:rPr lang="en-US" b="1" dirty="0" err="1">
                <a:solidFill>
                  <a:srgbClr val="CC9131"/>
                </a:solidFill>
                <a:cs typeface="Calibri"/>
              </a:rPr>
              <a:t>odpadkov</a:t>
            </a:r>
            <a:r>
              <a:rPr lang="en-US" b="1" dirty="0">
                <a:solidFill>
                  <a:srgbClr val="CC9131"/>
                </a:solidFill>
                <a:cs typeface="Calibri"/>
              </a:rPr>
              <a:t> do </a:t>
            </a:r>
            <a:r>
              <a:rPr lang="en-US" b="1" dirty="0" err="1">
                <a:solidFill>
                  <a:srgbClr val="CC9131"/>
                </a:solidFill>
                <a:cs typeface="Calibri"/>
              </a:rPr>
              <a:t>virov</a:t>
            </a:r>
            <a:endParaRPr lang="en-US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662C9-6694-4A8A-9E5F-BEB5ED94A2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208" y="1475141"/>
            <a:ext cx="9781037" cy="39077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  <a:cs typeface="Arial"/>
              </a:rPr>
              <a:t>K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ljub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zmanjšanju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količine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odpadkov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se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nekaterim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ne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moremo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izogniti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zato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sl-SI" altLang="en-US" dirty="0">
                <a:solidFill>
                  <a:srgbClr val="406F70"/>
                </a:solidFill>
                <a:cs typeface="Arial"/>
              </a:rPr>
              <a:t>jih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lahko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s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krožnim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gospodarstvom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spremenimo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 v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vir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. </a:t>
            </a:r>
          </a:p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rgbClr val="406F70"/>
                </a:solidFill>
                <a:cs typeface="Arial"/>
              </a:rPr>
              <a:t>Čeprav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podjetja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kot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je Food Cloud,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ponujajo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storitev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povezovanja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odvečne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hrane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z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dobrodelnimi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organizacijami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oskrbujejo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ljudi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v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stiski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se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običajno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ukvarjajo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predvsem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z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velikimi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trgovci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na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drobno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in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sprejemajo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omejeno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količino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živil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.</a:t>
            </a:r>
          </a:p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en-GB" altLang="en-US" dirty="0" err="1">
                <a:solidFill>
                  <a:srgbClr val="406F70"/>
                </a:solidFill>
                <a:cs typeface="Arial"/>
              </a:rPr>
              <a:t>Boljša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možnost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za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podjetja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se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ukvarjajo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s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pripravo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hrane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je, da se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neposredno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v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svoji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skupnosti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pozanimate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pri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kom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bi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lahko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ponovno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uporabili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odvečno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uporabno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hrano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.  Med</a:t>
            </a:r>
            <a:r>
              <a:rPr lang="sl-SI" altLang="en-US" dirty="0">
                <a:solidFill>
                  <a:srgbClr val="406F70"/>
                </a:solidFill>
                <a:cs typeface="Arial"/>
              </a:rPr>
              <a:t> zaprtjem (COVID-19)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smo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videli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, da so se </a:t>
            </a:r>
            <a:r>
              <a:rPr lang="sl-SI" altLang="en-US" dirty="0">
                <a:solidFill>
                  <a:srgbClr val="406F70"/>
                </a:solidFill>
                <a:cs typeface="Arial"/>
              </a:rPr>
              <a:t>nekatera gostinska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podjetja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usmerila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v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zagotavljanje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obrokov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za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zdravstvene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delavce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in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ranljive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člane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skupnosti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. Ta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pobuda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je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potrebna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za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iskanje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virov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za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odvečno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dirty="0" err="1">
                <a:solidFill>
                  <a:srgbClr val="406F70"/>
                </a:solidFill>
                <a:cs typeface="Arial"/>
              </a:rPr>
              <a:t>hrano</a:t>
            </a:r>
            <a:r>
              <a:rPr lang="en-GB" altLang="en-US" dirty="0">
                <a:solidFill>
                  <a:srgbClr val="406F70"/>
                </a:solidFill>
                <a:cs typeface="Arial"/>
              </a:rPr>
              <a:t>.  </a:t>
            </a:r>
          </a:p>
          <a:p>
            <a:pPr marL="0" lvl="1" algn="just"/>
            <a:r>
              <a:rPr lang="sl-SI" altLang="en-US" b="1" dirty="0">
                <a:solidFill>
                  <a:srgbClr val="406F70"/>
                </a:solidFill>
                <a:cs typeface="Arial"/>
              </a:rPr>
              <a:t>     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Kam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lahko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 v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svoji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skupnosti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preusmerite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 </a:t>
            </a:r>
            <a:r>
              <a:rPr lang="en-GB" altLang="en-US" b="1" dirty="0" err="1">
                <a:solidFill>
                  <a:srgbClr val="406F70"/>
                </a:solidFill>
                <a:cs typeface="Arial"/>
              </a:rPr>
              <a:t>hrano</a:t>
            </a:r>
            <a:r>
              <a:rPr lang="en-GB" altLang="en-US" b="1" dirty="0">
                <a:solidFill>
                  <a:srgbClr val="406F70"/>
                </a:solidFill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351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4147357-A6EE-4A78-A995-CE8E6317CF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139" y="2202511"/>
            <a:ext cx="7848795" cy="189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066" y="587506"/>
            <a:ext cx="8857251" cy="1160989"/>
          </a:xfrm>
        </p:spPr>
        <p:txBody>
          <a:bodyPr/>
          <a:lstStyle/>
          <a:p>
            <a:r>
              <a:rPr lang="sl-SI" b="1" dirty="0">
                <a:solidFill>
                  <a:srgbClr val="CC9131"/>
                </a:solidFill>
              </a:rPr>
              <a:t>Dobavna v</a:t>
            </a:r>
            <a:r>
              <a:rPr lang="en-US" b="1" dirty="0" err="1">
                <a:solidFill>
                  <a:srgbClr val="CC9131"/>
                </a:solidFill>
              </a:rPr>
              <a:t>eriga</a:t>
            </a:r>
            <a:endParaRPr lang="en-US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0866" y="1385956"/>
            <a:ext cx="10968810" cy="3230383"/>
          </a:xfrm>
        </p:spPr>
        <p:txBody>
          <a:bodyPr/>
          <a:lstStyle/>
          <a:p>
            <a:r>
              <a:rPr lang="en-US" dirty="0" err="1">
                <a:solidFill>
                  <a:srgbClr val="085156"/>
                </a:solidFill>
              </a:rPr>
              <a:t>Veriga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preskrbe</a:t>
            </a:r>
            <a:r>
              <a:rPr lang="en-US" dirty="0">
                <a:solidFill>
                  <a:srgbClr val="085156"/>
                </a:solidFill>
              </a:rPr>
              <a:t> s </a:t>
            </a:r>
            <a:r>
              <a:rPr lang="en-US" dirty="0" err="1">
                <a:solidFill>
                  <a:srgbClr val="085156"/>
                </a:solidFill>
              </a:rPr>
              <a:t>hrano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povezuje</a:t>
            </a:r>
            <a:r>
              <a:rPr lang="en-US" dirty="0">
                <a:solidFill>
                  <a:srgbClr val="085156"/>
                </a:solidFill>
              </a:rPr>
              <a:t> tri </a:t>
            </a:r>
            <a:r>
              <a:rPr lang="en-US" dirty="0" err="1">
                <a:solidFill>
                  <a:srgbClr val="085156"/>
                </a:solidFill>
              </a:rPr>
              <a:t>glavne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sektorje</a:t>
            </a:r>
            <a:r>
              <a:rPr lang="en-US" dirty="0">
                <a:solidFill>
                  <a:srgbClr val="085156"/>
                </a:solidFill>
              </a:rPr>
              <a:t>: </a:t>
            </a:r>
            <a:r>
              <a:rPr lang="en-US" b="1" dirty="0" err="1">
                <a:solidFill>
                  <a:srgbClr val="085156"/>
                </a:solidFill>
              </a:rPr>
              <a:t>kmetijstvo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b="1" dirty="0" err="1">
                <a:solidFill>
                  <a:srgbClr val="085156"/>
                </a:solidFill>
              </a:rPr>
              <a:t>živilskopredelovalno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industrijo</a:t>
            </a:r>
            <a:r>
              <a:rPr lang="en-US" dirty="0">
                <a:solidFill>
                  <a:srgbClr val="085156"/>
                </a:solidFill>
              </a:rPr>
              <a:t> (</a:t>
            </a:r>
            <a:r>
              <a:rPr lang="en-US" dirty="0" err="1">
                <a:solidFill>
                  <a:srgbClr val="085156"/>
                </a:solidFill>
              </a:rPr>
              <a:t>vključno</a:t>
            </a:r>
            <a:r>
              <a:rPr lang="en-US" dirty="0">
                <a:solidFill>
                  <a:srgbClr val="085156"/>
                </a:solidFill>
              </a:rPr>
              <a:t> z </a:t>
            </a:r>
            <a:r>
              <a:rPr lang="en-US" dirty="0" err="1">
                <a:solidFill>
                  <a:srgbClr val="085156"/>
                </a:solidFill>
              </a:rPr>
              <a:t>gostinstvom</a:t>
            </a:r>
            <a:r>
              <a:rPr lang="en-US" dirty="0">
                <a:solidFill>
                  <a:srgbClr val="085156"/>
                </a:solidFill>
              </a:rPr>
              <a:t>) in </a:t>
            </a:r>
            <a:r>
              <a:rPr lang="en-US" b="1" dirty="0" err="1">
                <a:solidFill>
                  <a:srgbClr val="085156"/>
                </a:solidFill>
              </a:rPr>
              <a:t>sektor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distribucije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vključuje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veliko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različnih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zainteresiranih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strani</a:t>
            </a:r>
            <a:r>
              <a:rPr lang="en-US" dirty="0">
                <a:solidFill>
                  <a:srgbClr val="085156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k</a:t>
            </a:r>
            <a:r>
              <a:rPr lang="en-US" dirty="0" err="1">
                <a:solidFill>
                  <a:srgbClr val="085156"/>
                </a:solidFill>
              </a:rPr>
              <a:t>metje</a:t>
            </a:r>
            <a:r>
              <a:rPr lang="sl-SI" dirty="0">
                <a:solidFill>
                  <a:srgbClr val="085156"/>
                </a:solidFill>
              </a:rPr>
              <a:t>,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predelovalci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živilske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storitve</a:t>
            </a:r>
            <a:r>
              <a:rPr lang="sl-SI" dirty="0">
                <a:solidFill>
                  <a:srgbClr val="085156"/>
                </a:solidFill>
              </a:rPr>
              <a:t>,</a:t>
            </a:r>
            <a:r>
              <a:rPr lang="en-US" dirty="0">
                <a:solidFill>
                  <a:srgbClr val="085156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85156"/>
                </a:solidFill>
              </a:rPr>
              <a:t>t</a:t>
            </a:r>
            <a:r>
              <a:rPr lang="en-US" dirty="0" err="1">
                <a:solidFill>
                  <a:srgbClr val="085156"/>
                </a:solidFill>
              </a:rPr>
              <a:t>rgovci</a:t>
            </a:r>
            <a:r>
              <a:rPr lang="sl-SI" dirty="0">
                <a:solidFill>
                  <a:srgbClr val="085156"/>
                </a:solidFill>
              </a:rPr>
              <a:t> na debelo,</a:t>
            </a:r>
            <a:r>
              <a:rPr lang="en-US" dirty="0">
                <a:solidFill>
                  <a:srgbClr val="085156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trgovci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drobno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tako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neodvisni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tudi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zelo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velika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podjetja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>
                <a:solidFill>
                  <a:srgbClr val="085156"/>
                </a:solidFill>
              </a:rPr>
              <a:t>V </a:t>
            </a:r>
            <a:r>
              <a:rPr lang="sl-SI" dirty="0">
                <a:solidFill>
                  <a:srgbClr val="085156"/>
                </a:solidFill>
              </a:rPr>
              <a:t>dobavni </a:t>
            </a:r>
            <a:r>
              <a:rPr lang="en-US" dirty="0" err="1">
                <a:solidFill>
                  <a:srgbClr val="085156"/>
                </a:solidFill>
              </a:rPr>
              <a:t>verigi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pogosto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prihaja</a:t>
            </a:r>
            <a:r>
              <a:rPr lang="en-US" dirty="0">
                <a:solidFill>
                  <a:srgbClr val="085156"/>
                </a:solidFill>
              </a:rPr>
              <a:t> do </a:t>
            </a:r>
            <a:r>
              <a:rPr lang="en-US" dirty="0" err="1">
                <a:solidFill>
                  <a:srgbClr val="085156"/>
                </a:solidFill>
              </a:rPr>
              <a:t>velikih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neravnovesij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pogajalski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moči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kar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privede</a:t>
            </a:r>
            <a:r>
              <a:rPr lang="en-US" dirty="0">
                <a:solidFill>
                  <a:srgbClr val="085156"/>
                </a:solidFill>
              </a:rPr>
              <a:t> do </a:t>
            </a:r>
            <a:r>
              <a:rPr lang="en-US" dirty="0" err="1">
                <a:solidFill>
                  <a:srgbClr val="085156"/>
                </a:solidFill>
              </a:rPr>
              <a:t>nepoštenih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trgovinskih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praks</a:t>
            </a:r>
            <a:r>
              <a:rPr lang="en-US" dirty="0">
                <a:solidFill>
                  <a:srgbClr val="085156"/>
                </a:solidFill>
              </a:rPr>
              <a:t>. </a:t>
            </a:r>
            <a:r>
              <a:rPr lang="en-US" dirty="0" err="1">
                <a:solidFill>
                  <a:srgbClr val="085156"/>
                </a:solidFill>
              </a:rPr>
              <a:t>Majhni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kmetje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zadruge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živilska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podjetja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pogosto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poslujejo</a:t>
            </a:r>
            <a:r>
              <a:rPr lang="en-US" dirty="0">
                <a:solidFill>
                  <a:srgbClr val="085156"/>
                </a:solidFill>
              </a:rPr>
              <a:t> z </a:t>
            </a:r>
            <a:r>
              <a:rPr lang="en-US" dirty="0" err="1">
                <a:solidFill>
                  <a:srgbClr val="085156"/>
                </a:solidFill>
              </a:rPr>
              <a:t>velikimi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kupci</a:t>
            </a:r>
            <a:r>
              <a:rPr lang="sl-SI" dirty="0">
                <a:solidFill>
                  <a:srgbClr val="085156"/>
                </a:solidFill>
              </a:rPr>
              <a:t>.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T</a:t>
            </a:r>
            <a:r>
              <a:rPr lang="en-US" dirty="0" err="1">
                <a:solidFill>
                  <a:srgbClr val="085156"/>
                </a:solidFill>
              </a:rPr>
              <a:t>i</a:t>
            </a:r>
            <a:r>
              <a:rPr lang="en-US" dirty="0">
                <a:solidFill>
                  <a:srgbClr val="085156"/>
                </a:solidFill>
              </a:rPr>
              <a:t> so </a:t>
            </a:r>
            <a:r>
              <a:rPr lang="sl-SI" dirty="0">
                <a:solidFill>
                  <a:srgbClr val="085156"/>
                </a:solidFill>
              </a:rPr>
              <a:t>včasih </a:t>
            </a:r>
            <a:r>
              <a:rPr lang="en-US" dirty="0" err="1">
                <a:solidFill>
                  <a:srgbClr val="085156"/>
                </a:solidFill>
              </a:rPr>
              <a:t>njihov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edini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dostop</a:t>
            </a:r>
            <a:r>
              <a:rPr lang="en-US" dirty="0">
                <a:solidFill>
                  <a:srgbClr val="085156"/>
                </a:solidFill>
              </a:rPr>
              <a:t> do </a:t>
            </a:r>
            <a:r>
              <a:rPr lang="en-US" dirty="0" err="1">
                <a:solidFill>
                  <a:srgbClr val="085156"/>
                </a:solidFill>
              </a:rPr>
              <a:t>trga</a:t>
            </a:r>
            <a:r>
              <a:rPr lang="sl-SI" dirty="0">
                <a:solidFill>
                  <a:srgbClr val="085156"/>
                </a:solidFill>
              </a:rPr>
              <a:t>, ki pa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izvajajo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močan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pritisk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cene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marže</a:t>
            </a:r>
            <a:r>
              <a:rPr lang="en-US" dirty="0">
                <a:solidFill>
                  <a:srgbClr val="08515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687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F34DF-11F5-47E4-A207-426C0A0DC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406F70"/>
                </a:solidFill>
              </a:rPr>
              <a:t>Preusmerjanje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odpadne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hrane</a:t>
            </a:r>
            <a:r>
              <a:rPr lang="en-US" b="1" dirty="0">
                <a:solidFill>
                  <a:srgbClr val="406F70"/>
                </a:solidFill>
              </a:rPr>
              <a:t> k </a:t>
            </a:r>
            <a:r>
              <a:rPr lang="en-US" b="1" dirty="0" err="1">
                <a:solidFill>
                  <a:srgbClr val="406F70"/>
                </a:solidFill>
              </a:rPr>
              <a:t>tistim</a:t>
            </a:r>
            <a:r>
              <a:rPr lang="en-US" b="1" dirty="0">
                <a:solidFill>
                  <a:srgbClr val="406F70"/>
                </a:solidFill>
              </a:rPr>
              <a:t>, ki jo </a:t>
            </a:r>
            <a:r>
              <a:rPr lang="en-US" b="1" dirty="0" err="1">
                <a:solidFill>
                  <a:srgbClr val="406F70"/>
                </a:solidFill>
              </a:rPr>
              <a:t>lahko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uporabijo</a:t>
            </a:r>
            <a:r>
              <a:rPr lang="sl-SI" b="1" dirty="0">
                <a:solidFill>
                  <a:srgbClr val="406F70"/>
                </a:solidFill>
              </a:rPr>
              <a:t> </a:t>
            </a:r>
            <a:r>
              <a:rPr lang="en-US" b="1" dirty="0">
                <a:solidFill>
                  <a:srgbClr val="406F70"/>
                </a:solidFill>
              </a:rPr>
              <a:t>...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98E5-9BDD-4BFC-9892-6505A590AA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1CC2D4"/>
                </a:solidFill>
              </a:rPr>
              <a:t>Food Cloud </a:t>
            </a:r>
            <a:r>
              <a:rPr lang="sl-SI" b="1" dirty="0">
                <a:solidFill>
                  <a:srgbClr val="1CC2D4"/>
                </a:solidFill>
              </a:rPr>
              <a:t>in</a:t>
            </a:r>
            <a:r>
              <a:rPr lang="en-US" b="1" dirty="0">
                <a:solidFill>
                  <a:srgbClr val="1CC2D4"/>
                </a:solidFill>
              </a:rPr>
              <a:t> </a:t>
            </a:r>
            <a:r>
              <a:rPr lang="sl-SI" b="1" dirty="0">
                <a:solidFill>
                  <a:srgbClr val="1CC2D4"/>
                </a:solidFill>
              </a:rPr>
              <a:t>Irska iniciativa</a:t>
            </a:r>
            <a:r>
              <a:rPr lang="en-US" b="1" dirty="0">
                <a:solidFill>
                  <a:srgbClr val="1CC2D4"/>
                </a:solidFill>
              </a:rPr>
              <a:t>:</a:t>
            </a:r>
            <a:endParaRPr lang="en-IE" b="1" dirty="0">
              <a:solidFill>
                <a:srgbClr val="1CC2D4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CA2526-5890-4210-B0F6-7F96B5D9C7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Online Media 4" title="FoodCloud: Transforming Surplus into Opportunity">
            <a:hlinkClick r:id="" action="ppaction://media"/>
            <a:extLst>
              <a:ext uri="{FF2B5EF4-FFF2-40B4-BE49-F238E27FC236}">
                <a16:creationId xmlns:a16="http://schemas.microsoft.com/office/drawing/2014/main" id="{30FC4C49-F659-4FDB-A3A2-042F3C7846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071" y="1762734"/>
            <a:ext cx="5665788" cy="3771792"/>
          </a:xfrm>
          <a:prstGeom prst="rect">
            <a:avLst/>
          </a:prstGeom>
        </p:spPr>
      </p:pic>
      <p:pic>
        <p:nvPicPr>
          <p:cNvPr id="3074" name="Picture 2" descr="FoodCloud">
            <a:extLst>
              <a:ext uri="{FF2B5EF4-FFF2-40B4-BE49-F238E27FC236}">
                <a16:creationId xmlns:a16="http://schemas.microsoft.com/office/drawing/2014/main" id="{EBBC29D1-CDEE-446B-98C9-9E98F436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94" y="2434738"/>
            <a:ext cx="1733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4873BA-EC71-491C-B925-A61B0242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94" y="3947013"/>
            <a:ext cx="2470183" cy="9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09E8CB2-A704-40D5-A25F-2D76F3C8A015}"/>
              </a:ext>
            </a:extLst>
          </p:cNvPr>
          <p:cNvSpPr/>
          <p:nvPr/>
        </p:nvSpPr>
        <p:spPr>
          <a:xfrm>
            <a:off x="1086577" y="1077437"/>
            <a:ext cx="1790700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OGLEJTE SI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F8F-C96B-4DC9-B925-C3826225132A}"/>
              </a:ext>
            </a:extLst>
          </p:cNvPr>
          <p:cNvSpPr txBox="1"/>
          <p:nvPr/>
        </p:nvSpPr>
        <p:spPr>
          <a:xfrm>
            <a:off x="9305925" y="2047659"/>
            <a:ext cx="26479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6F70"/>
                </a:solidFill>
              </a:rPr>
              <a:t>Iseult Ward </a:t>
            </a:r>
            <a:r>
              <a:rPr lang="en-US" sz="2400" dirty="0" err="1">
                <a:solidFill>
                  <a:srgbClr val="406F70"/>
                </a:solidFill>
              </a:rPr>
              <a:t>govori</a:t>
            </a:r>
            <a:r>
              <a:rPr lang="en-US" sz="2400" dirty="0">
                <a:solidFill>
                  <a:srgbClr val="406F70"/>
                </a:solidFill>
              </a:rPr>
              <a:t> o </a:t>
            </a:r>
            <a:r>
              <a:rPr lang="en-US" sz="2400" dirty="0" err="1">
                <a:solidFill>
                  <a:srgbClr val="406F70"/>
                </a:solidFill>
              </a:rPr>
              <a:t>tem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en-US" sz="2400" dirty="0" err="1">
                <a:solidFill>
                  <a:srgbClr val="406F70"/>
                </a:solidFill>
              </a:rPr>
              <a:t>zakaj</a:t>
            </a:r>
            <a:r>
              <a:rPr lang="en-US" sz="2400" dirty="0">
                <a:solidFill>
                  <a:srgbClr val="406F70"/>
                </a:solidFill>
              </a:rPr>
              <a:t> in </a:t>
            </a:r>
            <a:r>
              <a:rPr lang="en-US" sz="2400" dirty="0" err="1">
                <a:solidFill>
                  <a:srgbClr val="406F70"/>
                </a:solidFill>
              </a:rPr>
              <a:t>kako</a:t>
            </a:r>
            <a:r>
              <a:rPr lang="en-US" sz="2400" dirty="0">
                <a:solidFill>
                  <a:srgbClr val="406F70"/>
                </a:solidFill>
              </a:rPr>
              <a:t> so </a:t>
            </a:r>
            <a:r>
              <a:rPr lang="en-US" sz="2400" dirty="0" err="1">
                <a:solidFill>
                  <a:srgbClr val="406F70"/>
                </a:solidFill>
              </a:rPr>
              <a:t>na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Irskem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ustanovili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podjetje</a:t>
            </a:r>
            <a:r>
              <a:rPr lang="en-US" sz="2400" dirty="0">
                <a:solidFill>
                  <a:srgbClr val="406F70"/>
                </a:solidFill>
              </a:rPr>
              <a:t> Food Cloud: "</a:t>
            </a:r>
            <a:r>
              <a:rPr lang="en-US" sz="2400" dirty="0" err="1">
                <a:solidFill>
                  <a:srgbClr val="406F70"/>
                </a:solidFill>
              </a:rPr>
              <a:t>Preoblikovanje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presežka</a:t>
            </a:r>
            <a:r>
              <a:rPr lang="en-US" sz="2400" dirty="0">
                <a:solidFill>
                  <a:srgbClr val="406F70"/>
                </a:solidFill>
              </a:rPr>
              <a:t> v </a:t>
            </a:r>
            <a:r>
              <a:rPr lang="en-US" sz="2400" dirty="0" err="1">
                <a:solidFill>
                  <a:srgbClr val="406F70"/>
                </a:solidFill>
              </a:rPr>
              <a:t>priložnost</a:t>
            </a:r>
            <a:r>
              <a:rPr lang="en-US" sz="2400" dirty="0">
                <a:solidFill>
                  <a:srgbClr val="406F70"/>
                </a:solidFill>
              </a:rPr>
              <a:t>".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301C9-54B3-4D81-8F39-C662AB0014B4}"/>
              </a:ext>
            </a:extLst>
          </p:cNvPr>
          <p:cNvSpPr txBox="1"/>
          <p:nvPr/>
        </p:nvSpPr>
        <p:spPr>
          <a:xfrm>
            <a:off x="133350" y="6038850"/>
            <a:ext cx="467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hlinkClick r:id="rId6"/>
              </a:rPr>
              <a:t>FoodCloud</a:t>
            </a:r>
            <a:r>
              <a:rPr lang="en-US" sz="1400">
                <a:hlinkClick r:id="rId6"/>
              </a:rPr>
              <a:t>: Transforming Surplus into Opportunity - YouTube</a:t>
            </a:r>
            <a:endParaRPr lang="en-IE" sz="1400"/>
          </a:p>
        </p:txBody>
      </p:sp>
    </p:spTree>
    <p:extLst>
      <p:ext uri="{BB962C8B-B14F-4D97-AF65-F5344CB8AC3E}">
        <p14:creationId xmlns:p14="http://schemas.microsoft.com/office/powerpoint/2010/main" val="4048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C5EC4-B157-475B-A071-8F10EFFAD1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399" y="679210"/>
            <a:ext cx="8857251" cy="1160989"/>
          </a:xfrm>
        </p:spPr>
        <p:txBody>
          <a:bodyPr/>
          <a:lstStyle/>
          <a:p>
            <a:r>
              <a:rPr lang="en-GB" b="1" dirty="0">
                <a:solidFill>
                  <a:srgbClr val="CC9131"/>
                </a:solidFill>
              </a:rPr>
              <a:t>BAKED IN BRICK  </a:t>
            </a:r>
            <a:r>
              <a:rPr lang="en-GB" sz="2800" b="1" dirty="0">
                <a:solidFill>
                  <a:srgbClr val="CC9131"/>
                </a:solidFill>
                <a:hlinkClick r:id="rId2"/>
              </a:rPr>
              <a:t>https://bakedinbrick.co.uk/</a:t>
            </a:r>
            <a:r>
              <a:rPr lang="en-GB" sz="2800" b="1" dirty="0">
                <a:solidFill>
                  <a:srgbClr val="CC9131"/>
                </a:solidFill>
              </a:rPr>
              <a:t> 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CD7435-8807-4312-AD08-0585342F51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399" y="1494496"/>
            <a:ext cx="10622201" cy="3230383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085156"/>
                </a:solidFill>
              </a:rPr>
              <a:t>Ko je </a:t>
            </a:r>
            <a:r>
              <a:rPr lang="en-GB" dirty="0" err="1">
                <a:solidFill>
                  <a:srgbClr val="085156"/>
                </a:solidFill>
              </a:rPr>
              <a:t>izbruhnila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pandemija</a:t>
            </a:r>
            <a:r>
              <a:rPr lang="en-GB" dirty="0">
                <a:solidFill>
                  <a:srgbClr val="085156"/>
                </a:solidFill>
              </a:rPr>
              <a:t>, je </a:t>
            </a:r>
            <a:r>
              <a:rPr lang="en-GB" dirty="0" err="1">
                <a:solidFill>
                  <a:srgbClr val="085156"/>
                </a:solidFill>
              </a:rPr>
              <a:t>morala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ekipa</a:t>
            </a:r>
            <a:r>
              <a:rPr lang="en-GB" dirty="0">
                <a:solidFill>
                  <a:srgbClr val="085156"/>
                </a:solidFill>
              </a:rPr>
              <a:t> BAKED IN BRICK </a:t>
            </a:r>
            <a:r>
              <a:rPr lang="en-GB" dirty="0" err="1">
                <a:solidFill>
                  <a:srgbClr val="085156"/>
                </a:solidFill>
              </a:rPr>
              <a:t>hitro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spremeniti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način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trgovanja</a:t>
            </a:r>
            <a:r>
              <a:rPr lang="en-GB" dirty="0">
                <a:solidFill>
                  <a:srgbClr val="085156"/>
                </a:solidFill>
              </a:rPr>
              <a:t> in se </a:t>
            </a:r>
            <a:r>
              <a:rPr lang="en-GB" dirty="0" err="1">
                <a:solidFill>
                  <a:srgbClr val="085156"/>
                </a:solidFill>
              </a:rPr>
              <a:t>preusmeriti</a:t>
            </a:r>
            <a:r>
              <a:rPr lang="en-GB" dirty="0">
                <a:solidFill>
                  <a:srgbClr val="085156"/>
                </a:solidFill>
              </a:rPr>
              <a:t> v </a:t>
            </a:r>
            <a:r>
              <a:rPr lang="en-GB" dirty="0" err="1">
                <a:solidFill>
                  <a:srgbClr val="085156"/>
                </a:solidFill>
              </a:rPr>
              <a:t>dostavo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na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ter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možnost</a:t>
            </a:r>
            <a:r>
              <a:rPr lang="en-GB" dirty="0">
                <a:solidFill>
                  <a:srgbClr val="085156"/>
                </a:solidFill>
              </a:rPr>
              <a:t> "</a:t>
            </a:r>
            <a:r>
              <a:rPr lang="en-GB" dirty="0" err="1">
                <a:solidFill>
                  <a:srgbClr val="085156"/>
                </a:solidFill>
              </a:rPr>
              <a:t>klikni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dvigni</a:t>
            </a:r>
            <a:r>
              <a:rPr lang="en-GB" dirty="0">
                <a:solidFill>
                  <a:srgbClr val="085156"/>
                </a:solidFill>
              </a:rPr>
              <a:t>". Poleg </a:t>
            </a:r>
            <a:r>
              <a:rPr lang="en-GB" dirty="0" err="1">
                <a:solidFill>
                  <a:srgbClr val="085156"/>
                </a:solidFill>
              </a:rPr>
              <a:t>tega</a:t>
            </a:r>
            <a:r>
              <a:rPr lang="en-GB" dirty="0">
                <a:solidFill>
                  <a:srgbClr val="085156"/>
                </a:solidFill>
              </a:rPr>
              <a:t> je Lee </a:t>
            </a:r>
            <a:r>
              <a:rPr lang="en-GB" dirty="0" err="1">
                <a:solidFill>
                  <a:srgbClr val="085156"/>
                </a:solidFill>
              </a:rPr>
              <a:t>začel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sodelovati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tudi</a:t>
            </a:r>
            <a:r>
              <a:rPr lang="en-GB" dirty="0">
                <a:solidFill>
                  <a:srgbClr val="085156"/>
                </a:solidFill>
              </a:rPr>
              <a:t> z </a:t>
            </a:r>
            <a:r>
              <a:rPr lang="en-GB" dirty="0" err="1">
                <a:solidFill>
                  <a:srgbClr val="085156"/>
                </a:solidFill>
              </a:rPr>
              <a:t>organizacijo</a:t>
            </a:r>
            <a:r>
              <a:rPr lang="en-GB" dirty="0">
                <a:solidFill>
                  <a:srgbClr val="085156"/>
                </a:solidFill>
              </a:rPr>
              <a:t> Meals for NHS in </a:t>
            </a:r>
            <a:r>
              <a:rPr lang="sl-SI" dirty="0">
                <a:solidFill>
                  <a:srgbClr val="085156"/>
                </a:solidFill>
              </a:rPr>
              <a:t>mestnim </a:t>
            </a:r>
            <a:r>
              <a:rPr lang="en-GB" dirty="0" err="1">
                <a:solidFill>
                  <a:srgbClr val="085156"/>
                </a:solidFill>
              </a:rPr>
              <a:t>svetom</a:t>
            </a:r>
            <a:r>
              <a:rPr lang="en-GB" dirty="0">
                <a:solidFill>
                  <a:srgbClr val="085156"/>
                </a:solidFill>
              </a:rPr>
              <a:t> Warwickshire. Za </a:t>
            </a:r>
            <a:r>
              <a:rPr lang="en-GB" dirty="0" err="1">
                <a:solidFill>
                  <a:srgbClr val="085156"/>
                </a:solidFill>
              </a:rPr>
              <a:t>svet</a:t>
            </a:r>
            <a:r>
              <a:rPr lang="en-GB" dirty="0">
                <a:solidFill>
                  <a:srgbClr val="085156"/>
                </a:solidFill>
              </a:rPr>
              <a:t> so </a:t>
            </a:r>
            <a:r>
              <a:rPr lang="en-GB" dirty="0" err="1">
                <a:solidFill>
                  <a:srgbClr val="085156"/>
                </a:solidFill>
              </a:rPr>
              <a:t>pripravili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vrsto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ponudb</a:t>
            </a:r>
            <a:r>
              <a:rPr lang="en-GB" dirty="0">
                <a:solidFill>
                  <a:srgbClr val="085156"/>
                </a:solidFill>
              </a:rPr>
              <a:t>, </a:t>
            </a:r>
            <a:r>
              <a:rPr lang="en-GB" dirty="0" err="1">
                <a:solidFill>
                  <a:srgbClr val="085156"/>
                </a:solidFill>
              </a:rPr>
              <a:t>ki</a:t>
            </a:r>
            <a:r>
              <a:rPr lang="en-GB" dirty="0">
                <a:solidFill>
                  <a:srgbClr val="085156"/>
                </a:solidFill>
              </a:rPr>
              <a:t> so bile </a:t>
            </a:r>
            <a:r>
              <a:rPr lang="en-GB" dirty="0" err="1">
                <a:solidFill>
                  <a:srgbClr val="085156"/>
                </a:solidFill>
              </a:rPr>
              <a:t>načrtovane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pripravljene</a:t>
            </a:r>
            <a:r>
              <a:rPr lang="en-GB" dirty="0">
                <a:solidFill>
                  <a:srgbClr val="085156"/>
                </a:solidFill>
              </a:rPr>
              <a:t> v </a:t>
            </a:r>
            <a:r>
              <a:rPr lang="en-GB" dirty="0" err="1">
                <a:solidFill>
                  <a:srgbClr val="085156"/>
                </a:solidFill>
              </a:rPr>
              <a:t>skladu</a:t>
            </a:r>
            <a:r>
              <a:rPr lang="en-GB" dirty="0">
                <a:solidFill>
                  <a:srgbClr val="085156"/>
                </a:solidFill>
              </a:rPr>
              <a:t> z </a:t>
            </a:r>
            <a:r>
              <a:rPr lang="en-GB" dirty="0" err="1">
                <a:solidFill>
                  <a:srgbClr val="085156"/>
                </a:solidFill>
              </a:rPr>
              <a:t>njihovimi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zahtevami</a:t>
            </a:r>
            <a:r>
              <a:rPr lang="en-GB" dirty="0">
                <a:solidFill>
                  <a:srgbClr val="085156"/>
                </a:solidFill>
              </a:rPr>
              <a:t>. </a:t>
            </a:r>
            <a:r>
              <a:rPr lang="en-GB" dirty="0" err="1">
                <a:solidFill>
                  <a:srgbClr val="085156"/>
                </a:solidFill>
              </a:rPr>
              <a:t>Spremenili</a:t>
            </a:r>
            <a:r>
              <a:rPr lang="en-GB" dirty="0">
                <a:solidFill>
                  <a:srgbClr val="085156"/>
                </a:solidFill>
              </a:rPr>
              <a:t> so </a:t>
            </a:r>
            <a:r>
              <a:rPr lang="en-GB" dirty="0" err="1">
                <a:solidFill>
                  <a:srgbClr val="085156"/>
                </a:solidFill>
              </a:rPr>
              <a:t>svoje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delovanje</a:t>
            </a:r>
            <a:r>
              <a:rPr lang="en-GB" dirty="0">
                <a:solidFill>
                  <a:srgbClr val="085156"/>
                </a:solidFill>
              </a:rPr>
              <a:t>, da so </a:t>
            </a:r>
            <a:r>
              <a:rPr lang="en-GB" dirty="0" err="1">
                <a:solidFill>
                  <a:srgbClr val="085156"/>
                </a:solidFill>
              </a:rPr>
              <a:t>lahko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zagotovili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obroke</a:t>
            </a:r>
            <a:r>
              <a:rPr lang="en-GB" dirty="0">
                <a:solidFill>
                  <a:srgbClr val="085156"/>
                </a:solidFill>
              </a:rPr>
              <a:t> za </a:t>
            </a:r>
            <a:r>
              <a:rPr lang="en-GB" dirty="0" err="1">
                <a:solidFill>
                  <a:srgbClr val="085156"/>
                </a:solidFill>
              </a:rPr>
              <a:t>ranljive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skupine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ustvarili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zabojčke</a:t>
            </a:r>
            <a:r>
              <a:rPr lang="en-GB" dirty="0">
                <a:solidFill>
                  <a:srgbClr val="085156"/>
                </a:solidFill>
              </a:rPr>
              <a:t> s </a:t>
            </a:r>
            <a:r>
              <a:rPr lang="en-GB" dirty="0" err="1">
                <a:solidFill>
                  <a:srgbClr val="085156"/>
                </a:solidFill>
              </a:rPr>
              <a:t>sadjem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zelenjavo</a:t>
            </a:r>
            <a:r>
              <a:rPr lang="en-GB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GB" b="1" dirty="0" err="1">
                <a:solidFill>
                  <a:srgbClr val="CC9131"/>
                </a:solidFill>
              </a:rPr>
              <a:t>Rezultat</a:t>
            </a:r>
            <a:r>
              <a:rPr lang="en-GB" dirty="0">
                <a:solidFill>
                  <a:srgbClr val="085156"/>
                </a:solidFill>
              </a:rPr>
              <a:t> - za </a:t>
            </a:r>
            <a:r>
              <a:rPr lang="en-GB" dirty="0" err="1">
                <a:solidFill>
                  <a:srgbClr val="085156"/>
                </a:solidFill>
              </a:rPr>
              <a:t>prehranjevanje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ranljivih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skupin</a:t>
            </a:r>
            <a:r>
              <a:rPr lang="en-GB" dirty="0">
                <a:solidFill>
                  <a:srgbClr val="085156"/>
                </a:solidFill>
              </a:rPr>
              <a:t> v </a:t>
            </a:r>
            <a:r>
              <a:rPr lang="en-GB" dirty="0" err="1">
                <a:solidFill>
                  <a:srgbClr val="085156"/>
                </a:solidFill>
              </a:rPr>
              <a:t>času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krize</a:t>
            </a:r>
            <a:r>
              <a:rPr lang="en-GB" dirty="0">
                <a:solidFill>
                  <a:srgbClr val="085156"/>
                </a:solidFill>
              </a:rPr>
              <a:t> Covid-19 so </a:t>
            </a:r>
            <a:r>
              <a:rPr lang="en-GB" dirty="0" err="1">
                <a:solidFill>
                  <a:srgbClr val="085156"/>
                </a:solidFill>
              </a:rPr>
              <a:t>morali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oblikovati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meni</a:t>
            </a:r>
            <a:r>
              <a:rPr lang="en-GB" dirty="0">
                <a:solidFill>
                  <a:srgbClr val="085156"/>
                </a:solidFill>
              </a:rPr>
              <a:t>, ki je </a:t>
            </a:r>
            <a:r>
              <a:rPr lang="en-GB" dirty="0" err="1">
                <a:solidFill>
                  <a:srgbClr val="085156"/>
                </a:solidFill>
              </a:rPr>
              <a:t>bil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cenovno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dostopen</a:t>
            </a:r>
            <a:r>
              <a:rPr lang="en-GB" dirty="0">
                <a:solidFill>
                  <a:srgbClr val="085156"/>
                </a:solidFill>
              </a:rPr>
              <a:t>, pa </a:t>
            </a:r>
            <a:r>
              <a:rPr lang="en-GB" dirty="0" err="1">
                <a:solidFill>
                  <a:srgbClr val="085156"/>
                </a:solidFill>
              </a:rPr>
              <a:t>tudi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zdrav</a:t>
            </a:r>
            <a:r>
              <a:rPr lang="en-GB" dirty="0">
                <a:solidFill>
                  <a:srgbClr val="085156"/>
                </a:solidFill>
              </a:rPr>
              <a:t> v </a:t>
            </a:r>
            <a:r>
              <a:rPr lang="en-GB" dirty="0" err="1">
                <a:solidFill>
                  <a:srgbClr val="085156"/>
                </a:solidFill>
              </a:rPr>
              <a:t>času</a:t>
            </a:r>
            <a:r>
              <a:rPr lang="en-GB" dirty="0">
                <a:solidFill>
                  <a:srgbClr val="085156"/>
                </a:solidFill>
              </a:rPr>
              <a:t>, ko je </a:t>
            </a:r>
            <a:r>
              <a:rPr lang="sl-SI" dirty="0">
                <a:solidFill>
                  <a:srgbClr val="085156"/>
                </a:solidFill>
              </a:rPr>
              <a:t>razsajal virus</a:t>
            </a:r>
            <a:r>
              <a:rPr lang="en-GB" dirty="0">
                <a:solidFill>
                  <a:srgbClr val="085156"/>
                </a:solidFill>
              </a:rPr>
              <a:t> Covid-19. </a:t>
            </a:r>
            <a:r>
              <a:rPr lang="sl-SI" dirty="0">
                <a:solidFill>
                  <a:srgbClr val="085156"/>
                </a:solidFill>
              </a:rPr>
              <a:t>Zabojčki</a:t>
            </a:r>
            <a:r>
              <a:rPr lang="en-GB" dirty="0">
                <a:solidFill>
                  <a:srgbClr val="085156"/>
                </a:solidFill>
              </a:rPr>
              <a:t> s </a:t>
            </a:r>
            <a:r>
              <a:rPr lang="en-GB" dirty="0" err="1">
                <a:solidFill>
                  <a:srgbClr val="085156"/>
                </a:solidFill>
              </a:rPr>
              <a:t>sadjem</a:t>
            </a:r>
            <a:r>
              <a:rPr lang="en-GB" dirty="0">
                <a:solidFill>
                  <a:srgbClr val="085156"/>
                </a:solidFill>
              </a:rPr>
              <a:t> in </a:t>
            </a:r>
            <a:r>
              <a:rPr lang="en-GB" dirty="0" err="1">
                <a:solidFill>
                  <a:srgbClr val="085156"/>
                </a:solidFill>
              </a:rPr>
              <a:t>zelenjavo</a:t>
            </a:r>
            <a:r>
              <a:rPr lang="en-GB" dirty="0">
                <a:solidFill>
                  <a:srgbClr val="085156"/>
                </a:solidFill>
              </a:rPr>
              <a:t> so postal</a:t>
            </a:r>
            <a:r>
              <a:rPr lang="sl-SI" dirty="0">
                <a:solidFill>
                  <a:srgbClr val="085156"/>
                </a:solidFill>
              </a:rPr>
              <a:t>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stalen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projekt</a:t>
            </a:r>
            <a:r>
              <a:rPr lang="en-GB" dirty="0">
                <a:solidFill>
                  <a:srgbClr val="085156"/>
                </a:solidFill>
              </a:rPr>
              <a:t>, ki je </a:t>
            </a:r>
            <a:r>
              <a:rPr lang="en-GB" dirty="0" err="1">
                <a:solidFill>
                  <a:srgbClr val="085156"/>
                </a:solidFill>
              </a:rPr>
              <a:t>skupnostim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omogočil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dostop</a:t>
            </a:r>
            <a:r>
              <a:rPr lang="en-GB" dirty="0">
                <a:solidFill>
                  <a:srgbClr val="085156"/>
                </a:solidFill>
              </a:rPr>
              <a:t> do </a:t>
            </a:r>
            <a:r>
              <a:rPr lang="en-GB" dirty="0" err="1">
                <a:solidFill>
                  <a:srgbClr val="085156"/>
                </a:solidFill>
              </a:rPr>
              <a:t>zdrave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hrane</a:t>
            </a:r>
            <a:r>
              <a:rPr lang="en-GB" dirty="0">
                <a:solidFill>
                  <a:srgbClr val="085156"/>
                </a:solidFill>
              </a:rPr>
              <a:t>. </a:t>
            </a:r>
            <a:r>
              <a:rPr lang="en-GB" dirty="0" err="1">
                <a:solidFill>
                  <a:srgbClr val="085156"/>
                </a:solidFill>
              </a:rPr>
              <a:t>Njihov</a:t>
            </a:r>
            <a:r>
              <a:rPr lang="sl-SI" dirty="0">
                <a:solidFill>
                  <a:srgbClr val="085156"/>
                </a:solidFill>
              </a:rPr>
              <a:t>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zabojčki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s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hrano</a:t>
            </a:r>
            <a:r>
              <a:rPr lang="en-GB" dirty="0">
                <a:solidFill>
                  <a:srgbClr val="085156"/>
                </a:solidFill>
              </a:rPr>
              <a:t> se </a:t>
            </a:r>
            <a:r>
              <a:rPr lang="en-GB" dirty="0" err="1">
                <a:solidFill>
                  <a:srgbClr val="085156"/>
                </a:solidFill>
              </a:rPr>
              <a:t>zdaj</a:t>
            </a:r>
            <a:r>
              <a:rPr lang="en-GB" dirty="0">
                <a:solidFill>
                  <a:srgbClr val="085156"/>
                </a:solidFill>
              </a:rPr>
              <a:t> </a:t>
            </a:r>
            <a:r>
              <a:rPr lang="en-GB" dirty="0" err="1">
                <a:solidFill>
                  <a:srgbClr val="085156"/>
                </a:solidFill>
              </a:rPr>
              <a:t>dostavljajo</a:t>
            </a:r>
            <a:r>
              <a:rPr lang="en-GB" dirty="0">
                <a:solidFill>
                  <a:srgbClr val="085156"/>
                </a:solidFill>
              </a:rPr>
              <a:t> po </a:t>
            </a:r>
            <a:r>
              <a:rPr lang="sl-SI" dirty="0">
                <a:solidFill>
                  <a:srgbClr val="085156"/>
                </a:solidFill>
              </a:rPr>
              <a:t>celotnem Združenem kraljestvu.</a:t>
            </a:r>
            <a:endParaRPr lang="en-GB" dirty="0">
              <a:solidFill>
                <a:srgbClr val="085156"/>
              </a:solidFill>
            </a:endParaRPr>
          </a:p>
          <a:p>
            <a:pPr algn="just"/>
            <a:r>
              <a:rPr lang="en-GB" b="1" dirty="0">
                <a:solidFill>
                  <a:srgbClr val="085156"/>
                </a:solidFill>
                <a:highlight>
                  <a:srgbClr val="F5C05B"/>
                </a:highlight>
              </a:rPr>
              <a:t>PREBERITE</a:t>
            </a:r>
            <a:r>
              <a:rPr lang="en-GB" dirty="0">
                <a:solidFill>
                  <a:srgbClr val="085156"/>
                </a:solidFill>
              </a:rPr>
              <a:t> 102-Baked-In-Brick.pdf (</a:t>
            </a:r>
            <a:r>
              <a:rPr lang="en-GB" dirty="0" err="1">
                <a:solidFill>
                  <a:srgbClr val="085156"/>
                </a:solidFill>
              </a:rPr>
              <a:t>foodinnovation.how</a:t>
            </a:r>
            <a:r>
              <a:rPr lang="en-GB" dirty="0">
                <a:solidFill>
                  <a:srgbClr val="08515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413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C5EC4-B157-475B-A071-8F10EFFAD1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Od </a:t>
            </a:r>
            <a:r>
              <a:rPr lang="en-US" b="1" dirty="0" err="1"/>
              <a:t>odpadkov</a:t>
            </a:r>
            <a:r>
              <a:rPr lang="en-US" b="1" dirty="0"/>
              <a:t> do </a:t>
            </a:r>
            <a:r>
              <a:rPr lang="en-US" b="1" dirty="0" err="1"/>
              <a:t>virov</a:t>
            </a:r>
            <a:endParaRPr lang="en-I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CD7435-8807-4312-AD08-0585342F51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7201" y="1813808"/>
            <a:ext cx="6644881" cy="323038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5156"/>
                </a:solidFill>
              </a:rPr>
              <a:t>Po </a:t>
            </a:r>
            <a:r>
              <a:rPr lang="en-US" dirty="0" err="1">
                <a:solidFill>
                  <a:srgbClr val="085156"/>
                </a:solidFill>
              </a:rPr>
              <a:t>tem</a:t>
            </a:r>
            <a:r>
              <a:rPr lang="en-US" dirty="0">
                <a:solidFill>
                  <a:srgbClr val="085156"/>
                </a:solidFill>
              </a:rPr>
              <a:t>, ko </a:t>
            </a:r>
            <a:r>
              <a:rPr lang="en-US" dirty="0" err="1">
                <a:solidFill>
                  <a:srgbClr val="085156"/>
                </a:solidFill>
              </a:rPr>
              <a:t>smo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ogledali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kako</a:t>
            </a:r>
            <a:r>
              <a:rPr lang="en-US" dirty="0">
                <a:solidFill>
                  <a:srgbClr val="085156"/>
                </a:solidFill>
              </a:rPr>
              <a:t> bi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odvečno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razdelili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ranljivim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članom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skupnosti</a:t>
            </a:r>
            <a:r>
              <a:rPr lang="en-US" dirty="0">
                <a:solidFill>
                  <a:srgbClr val="085156"/>
                </a:solidFill>
              </a:rPr>
              <a:t>, je </a:t>
            </a:r>
            <a:r>
              <a:rPr lang="en-US" dirty="0" err="1">
                <a:solidFill>
                  <a:srgbClr val="085156"/>
                </a:solidFill>
              </a:rPr>
              <a:t>naslednja</a:t>
            </a:r>
            <a:r>
              <a:rPr lang="en-US" dirty="0">
                <a:solidFill>
                  <a:srgbClr val="085156"/>
                </a:solidFill>
              </a:rPr>
              <a:t> pot </a:t>
            </a:r>
            <a:r>
              <a:rPr lang="en-US" dirty="0" err="1">
                <a:solidFill>
                  <a:srgbClr val="085156"/>
                </a:solidFill>
              </a:rPr>
              <a:t>odvečne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odpadne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nazaj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proizvodni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cikel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Najprej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poskrbite</a:t>
            </a:r>
            <a:r>
              <a:rPr lang="en-US" dirty="0">
                <a:solidFill>
                  <a:srgbClr val="085156"/>
                </a:solidFill>
              </a:rPr>
              <a:t>, da </a:t>
            </a:r>
            <a:r>
              <a:rPr lang="en-US" dirty="0" err="1">
                <a:solidFill>
                  <a:srgbClr val="085156"/>
                </a:solidFill>
              </a:rPr>
              <a:t>vaši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odpadki</a:t>
            </a:r>
            <a:r>
              <a:rPr lang="en-US" dirty="0">
                <a:solidFill>
                  <a:srgbClr val="085156"/>
                </a:solidFill>
              </a:rPr>
              <a:t> ne </a:t>
            </a:r>
            <a:r>
              <a:rPr lang="en-US" dirty="0" err="1">
                <a:solidFill>
                  <a:srgbClr val="085156"/>
                </a:solidFill>
              </a:rPr>
              <a:t>vsebujejo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onesnaževal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patogenov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zato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najprej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posvetujte</a:t>
            </a:r>
            <a:r>
              <a:rPr lang="en-US" dirty="0">
                <a:solidFill>
                  <a:srgbClr val="085156"/>
                </a:solidFill>
              </a:rPr>
              <a:t> s </a:t>
            </a:r>
            <a:r>
              <a:rPr lang="en-US" dirty="0" err="1">
                <a:solidFill>
                  <a:srgbClr val="085156"/>
                </a:solidFill>
              </a:rPr>
              <a:t>svojimi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dobavitelji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preverite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sl-SI" dirty="0">
                <a:solidFill>
                  <a:srgbClr val="085156"/>
                </a:solidFill>
              </a:rPr>
              <a:t>kako je z njihovo vsebnostjo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85156"/>
                </a:solidFill>
              </a:rPr>
              <a:t>Kompostiranje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sl-SI" dirty="0">
                <a:solidFill>
                  <a:srgbClr val="085156"/>
                </a:solidFill>
              </a:rPr>
              <a:t>vse bolj </a:t>
            </a:r>
            <a:r>
              <a:rPr lang="en-US" dirty="0" err="1">
                <a:solidFill>
                  <a:srgbClr val="085156"/>
                </a:solidFill>
              </a:rPr>
              <a:t>priljubljen</a:t>
            </a:r>
            <a:r>
              <a:rPr lang="sl-SI" dirty="0">
                <a:solidFill>
                  <a:srgbClr val="085156"/>
                </a:solidFill>
              </a:rPr>
              <a:t>o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saj</a:t>
            </a:r>
            <a:r>
              <a:rPr lang="en-US" dirty="0">
                <a:solidFill>
                  <a:srgbClr val="085156"/>
                </a:solidFill>
              </a:rPr>
              <a:t> so </a:t>
            </a:r>
            <a:r>
              <a:rPr lang="en-US" dirty="0" err="1">
                <a:solidFill>
                  <a:srgbClr val="085156"/>
                </a:solidFill>
              </a:rPr>
              <a:t>pobude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souporabo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vse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bolj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razširjene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skupnostih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manjših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mestih</a:t>
            </a:r>
            <a:r>
              <a:rPr lang="en-US" dirty="0">
                <a:solidFill>
                  <a:srgbClr val="085156"/>
                </a:solidFill>
              </a:rPr>
              <a:t>. 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3" name="Picture 2" descr="A picture containing food, bowl, outdoor, vegetable&#10;&#10;Description automatically generated">
            <a:extLst>
              <a:ext uri="{FF2B5EF4-FFF2-40B4-BE49-F238E27FC236}">
                <a16:creationId xmlns:a16="http://schemas.microsoft.com/office/drawing/2014/main" id="{21CDC3FC-C5AA-4B88-BED7-D7D6EB28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620000" y="2084359"/>
            <a:ext cx="3928533" cy="36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0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FFAA-3310-41D0-B2AC-93F92676A4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360049"/>
            <a:ext cx="8857251" cy="690949"/>
          </a:xfrm>
        </p:spPr>
        <p:txBody>
          <a:bodyPr/>
          <a:lstStyle/>
          <a:p>
            <a:r>
              <a:rPr lang="sv-SE" b="1" dirty="0"/>
              <a:t>Poudarek na inovacijah prehranskih sistemov </a:t>
            </a:r>
            <a:endParaRPr lang="en-IE" b="1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6C5A4EF-01A7-40A1-AC32-1BBE024D5D43}"/>
              </a:ext>
            </a:extLst>
          </p:cNvPr>
          <p:cNvSpPr/>
          <p:nvPr/>
        </p:nvSpPr>
        <p:spPr>
          <a:xfrm>
            <a:off x="6200826" y="2032741"/>
            <a:ext cx="5400675" cy="1824987"/>
          </a:xfrm>
          <a:prstGeom prst="wedgeRoundRectCallout">
            <a:avLst>
              <a:gd name="adj1" fmla="val -30886"/>
              <a:gd name="adj2" fmla="val 68321"/>
              <a:gd name="adj3" fmla="val 16667"/>
            </a:avLst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V TEH ODPADKIH JE ZLATO</a:t>
            </a:r>
            <a:endParaRPr lang="en-US" sz="2400" b="1" dirty="0"/>
          </a:p>
          <a:p>
            <a:pPr algn="ctr"/>
            <a:r>
              <a:rPr lang="en-US" dirty="0" err="1"/>
              <a:t>Proizvajalec</a:t>
            </a:r>
            <a:r>
              <a:rPr lang="en-US" dirty="0"/>
              <a:t> </a:t>
            </a:r>
            <a:r>
              <a:rPr lang="en-US" dirty="0" err="1"/>
              <a:t>testenin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Barilla</a:t>
            </a:r>
            <a:r>
              <a:rPr lang="en-US" dirty="0"/>
              <a:t> se je </a:t>
            </a:r>
            <a:r>
              <a:rPr lang="en-US" dirty="0" err="1"/>
              <a:t>povezal</a:t>
            </a:r>
            <a:r>
              <a:rPr lang="en-US" dirty="0"/>
              <a:t> s </a:t>
            </a:r>
            <a:r>
              <a:rPr lang="en-US" dirty="0" err="1"/>
              <a:t>papirnim</a:t>
            </a:r>
            <a:r>
              <a:rPr lang="en-US" dirty="0"/>
              <a:t> </a:t>
            </a:r>
            <a:r>
              <a:rPr lang="en-US" dirty="0" err="1"/>
              <a:t>podjetjem</a:t>
            </a:r>
            <a:r>
              <a:rPr lang="en-US" dirty="0"/>
              <a:t> </a:t>
            </a:r>
            <a:r>
              <a:rPr lang="en-US" dirty="0" err="1">
                <a:hlinkClick r:id="rId3"/>
              </a:rPr>
              <a:t>Favini</a:t>
            </a:r>
            <a:r>
              <a:rPr lang="en-US" dirty="0"/>
              <a:t> in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stranskih</a:t>
            </a:r>
            <a:r>
              <a:rPr lang="en-US" dirty="0"/>
              <a:t> </a:t>
            </a:r>
            <a:r>
              <a:rPr lang="en-US" dirty="0" err="1"/>
              <a:t>proizvodov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testenin</a:t>
            </a:r>
            <a:r>
              <a:rPr lang="en-US" dirty="0"/>
              <a:t> </a:t>
            </a:r>
            <a:r>
              <a:rPr lang="en-US" dirty="0" err="1"/>
              <a:t>izdelal</a:t>
            </a:r>
            <a:r>
              <a:rPr lang="en-US" dirty="0"/>
              <a:t> </a:t>
            </a:r>
            <a:r>
              <a:rPr lang="en-US" dirty="0" err="1"/>
              <a:t>linijo</a:t>
            </a:r>
            <a:r>
              <a:rPr lang="en-US" dirty="0"/>
              <a:t> </a:t>
            </a:r>
            <a:r>
              <a:rPr lang="en-US" dirty="0" err="1"/>
              <a:t>kakovostne</a:t>
            </a:r>
            <a:r>
              <a:rPr lang="en-US" dirty="0"/>
              <a:t> </a:t>
            </a:r>
            <a:r>
              <a:rPr lang="en-US" dirty="0" err="1"/>
              <a:t>embalaže</a:t>
            </a:r>
            <a:r>
              <a:rPr lang="en-US" dirty="0"/>
              <a:t> in </a:t>
            </a:r>
            <a:r>
              <a:rPr lang="en-US" dirty="0" err="1"/>
              <a:t>papirnih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z </a:t>
            </a:r>
            <a:r>
              <a:rPr lang="en-US" dirty="0" err="1"/>
              <a:t>imenom</a:t>
            </a:r>
            <a:r>
              <a:rPr lang="en-US" dirty="0"/>
              <a:t> "</a:t>
            </a:r>
            <a:r>
              <a:rPr lang="en-US" dirty="0" err="1">
                <a:hlinkClick r:id="rId4"/>
              </a:rPr>
              <a:t>Cartacrusca</a:t>
            </a:r>
            <a:r>
              <a:rPr lang="en-US" dirty="0"/>
              <a:t>".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54DCD4F-224B-4790-AEEA-B849FE55FB60}"/>
              </a:ext>
            </a:extLst>
          </p:cNvPr>
          <p:cNvSpPr/>
          <p:nvPr/>
        </p:nvSpPr>
        <p:spPr>
          <a:xfrm>
            <a:off x="6200826" y="4371089"/>
            <a:ext cx="5400675" cy="1824987"/>
          </a:xfrm>
          <a:prstGeom prst="wedgeRoundRectCallout">
            <a:avLst>
              <a:gd name="adj1" fmla="val -30886"/>
              <a:gd name="adj2" fmla="val 68321"/>
              <a:gd name="adj3" fmla="val 16667"/>
            </a:avLst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OBLIKOVANJE BOLJŠIH MOŽNOSTI PREHRANE</a:t>
            </a:r>
            <a:endParaRPr lang="sl-SI" sz="2000" b="1" dirty="0"/>
          </a:p>
          <a:p>
            <a:pPr algn="ctr"/>
            <a:r>
              <a:rPr lang="sl-SI" dirty="0"/>
              <a:t>Dodajanje</a:t>
            </a:r>
            <a:r>
              <a:rPr lang="en-US" dirty="0"/>
              <a:t> gob v </a:t>
            </a:r>
            <a:r>
              <a:rPr lang="en-US" dirty="0" err="1"/>
              <a:t>hamburgerje</a:t>
            </a:r>
            <a:r>
              <a:rPr lang="en-US" dirty="0"/>
              <a:t> </a:t>
            </a:r>
            <a:r>
              <a:rPr lang="sl-SI" dirty="0"/>
              <a:t>poudari polnost </a:t>
            </a:r>
            <a:r>
              <a:rPr lang="en-US" dirty="0" err="1"/>
              <a:t>okus</a:t>
            </a:r>
            <a:r>
              <a:rPr lang="sl-SI" dirty="0"/>
              <a:t>a</a:t>
            </a:r>
            <a:r>
              <a:rPr lang="en-US" dirty="0"/>
              <a:t> </a:t>
            </a:r>
            <a:r>
              <a:rPr lang="sl-SI" dirty="0"/>
              <a:t>(</a:t>
            </a:r>
            <a:r>
              <a:rPr lang="en-US" dirty="0"/>
              <a:t>"umami„</a:t>
            </a:r>
            <a:r>
              <a:rPr lang="sl-SI" dirty="0"/>
              <a:t>), doda </a:t>
            </a:r>
            <a:r>
              <a:rPr lang="en-US" dirty="0"/>
              <a:t>vitamin D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sl-SI" dirty="0" err="1"/>
              <a:t>zmsnjšs</a:t>
            </a:r>
            <a:r>
              <a:rPr lang="sl-SI" dirty="0"/>
              <a:t> vsebnost </a:t>
            </a:r>
            <a:r>
              <a:rPr lang="en-US" dirty="0" err="1"/>
              <a:t>kalorij</a:t>
            </a:r>
            <a:r>
              <a:rPr lang="en-US" dirty="0"/>
              <a:t>. </a:t>
            </a:r>
            <a:r>
              <a:rPr lang="en-US" dirty="0" err="1"/>
              <a:t>Gobe</a:t>
            </a:r>
            <a:r>
              <a:rPr lang="en-US" dirty="0"/>
              <a:t> je </a:t>
            </a:r>
            <a:r>
              <a:rPr lang="en-US" dirty="0" err="1"/>
              <a:t>mogoče</a:t>
            </a:r>
            <a:r>
              <a:rPr lang="en-US" dirty="0"/>
              <a:t> </a:t>
            </a:r>
            <a:r>
              <a:rPr lang="en-US" dirty="0" err="1"/>
              <a:t>gojiti</a:t>
            </a:r>
            <a:r>
              <a:rPr lang="en-US" dirty="0"/>
              <a:t> na </a:t>
            </a:r>
            <a:r>
              <a:rPr lang="en-US" dirty="0" err="1"/>
              <a:t>izrabljeni</a:t>
            </a:r>
            <a:r>
              <a:rPr lang="en-US" dirty="0"/>
              <a:t> </a:t>
            </a:r>
            <a:r>
              <a:rPr lang="en-US" dirty="0" err="1"/>
              <a:t>kavni</a:t>
            </a:r>
            <a:r>
              <a:rPr lang="en-US" dirty="0"/>
              <a:t> </a:t>
            </a:r>
            <a:r>
              <a:rPr lang="en-US" dirty="0" err="1"/>
              <a:t>usedlini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v </a:t>
            </a:r>
            <a:r>
              <a:rPr lang="en-US" dirty="0" err="1"/>
              <a:t>kombinaciji</a:t>
            </a:r>
            <a:r>
              <a:rPr lang="en-US" dirty="0"/>
              <a:t> z </a:t>
            </a:r>
            <a:r>
              <a:rPr lang="en-US" dirty="0" err="1"/>
              <a:t>manjšo</a:t>
            </a:r>
            <a:r>
              <a:rPr lang="en-US" dirty="0"/>
              <a:t> </a:t>
            </a:r>
            <a:r>
              <a:rPr lang="en-US" dirty="0" err="1"/>
              <a:t>vsebnostjo</a:t>
            </a:r>
            <a:r>
              <a:rPr lang="en-US" dirty="0"/>
              <a:t> mesa </a:t>
            </a:r>
            <a:r>
              <a:rPr lang="en-US" dirty="0" err="1"/>
              <a:t>izboljšajo</a:t>
            </a:r>
            <a:r>
              <a:rPr lang="en-US" dirty="0"/>
              <a:t> </a:t>
            </a:r>
            <a:r>
              <a:rPr lang="en-US" dirty="0" err="1"/>
              <a:t>zdravje</a:t>
            </a:r>
            <a:r>
              <a:rPr lang="en-US" dirty="0"/>
              <a:t> </a:t>
            </a:r>
            <a:r>
              <a:rPr lang="sl-SI" dirty="0"/>
              <a:t>ljudi in </a:t>
            </a:r>
            <a:r>
              <a:rPr lang="en-US" dirty="0" err="1"/>
              <a:t>planeta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396CC4-61D7-4E9C-8231-8680B8CC80EE}"/>
              </a:ext>
            </a:extLst>
          </p:cNvPr>
          <p:cNvSpPr/>
          <p:nvPr/>
        </p:nvSpPr>
        <p:spPr>
          <a:xfrm>
            <a:off x="590501" y="4003767"/>
            <a:ext cx="5400675" cy="1824987"/>
          </a:xfrm>
          <a:prstGeom prst="wedgeRoundRectCallout">
            <a:avLst>
              <a:gd name="adj1" fmla="val -30886"/>
              <a:gd name="adj2" fmla="val 68321"/>
              <a:gd name="adj3" fmla="val 16667"/>
            </a:avLst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ZDRAVO ZA LJUDI IN PLANET</a:t>
            </a:r>
            <a:endParaRPr lang="sl-SI" sz="2400" b="1" dirty="0"/>
          </a:p>
          <a:p>
            <a:pPr algn="ctr"/>
            <a:r>
              <a:rPr lang="en-US" dirty="0"/>
              <a:t>Yuba - je </a:t>
            </a:r>
            <a:r>
              <a:rPr lang="sl-SI" dirty="0"/>
              <a:t>tofu </a:t>
            </a:r>
            <a:r>
              <a:rPr lang="en-US" dirty="0" err="1"/>
              <a:t>koža</a:t>
            </a:r>
            <a:r>
              <a:rPr lang="en-US" dirty="0"/>
              <a:t>, </a:t>
            </a:r>
            <a:r>
              <a:rPr lang="en-US" dirty="0" err="1"/>
              <a:t>zbrana</a:t>
            </a:r>
            <a:r>
              <a:rPr lang="en-US" dirty="0"/>
              <a:t> </a:t>
            </a:r>
            <a:r>
              <a:rPr lang="sl-SI" dirty="0"/>
              <a:t>v postopku izdelave tofuja in nato posušena</a:t>
            </a:r>
            <a:r>
              <a:rPr lang="en-US" dirty="0"/>
              <a:t>. </a:t>
            </a:r>
            <a:r>
              <a:rPr lang="sl-SI" dirty="0"/>
              <a:t>Y</a:t>
            </a:r>
            <a:r>
              <a:rPr lang="en-US" dirty="0" err="1"/>
              <a:t>ube</a:t>
            </a:r>
            <a:r>
              <a:rPr lang="sl-SI" dirty="0"/>
              <a:t> predstavlja enostavno zamenjavo</a:t>
            </a:r>
            <a:r>
              <a:rPr lang="en-US" dirty="0"/>
              <a:t> </a:t>
            </a:r>
            <a:r>
              <a:rPr lang="en-US" dirty="0" err="1"/>
              <a:t>piščančjih</a:t>
            </a:r>
            <a:r>
              <a:rPr lang="en-US" dirty="0"/>
              <a:t> </a:t>
            </a:r>
            <a:r>
              <a:rPr lang="en-US" dirty="0" err="1"/>
              <a:t>prsi</a:t>
            </a:r>
            <a:r>
              <a:rPr lang="en-US" dirty="0"/>
              <a:t> - ko jo </a:t>
            </a:r>
            <a:r>
              <a:rPr lang="en-US" dirty="0" err="1"/>
              <a:t>popečemo</a:t>
            </a:r>
            <a:r>
              <a:rPr lang="en-US" dirty="0"/>
              <a:t> v </a:t>
            </a:r>
            <a:r>
              <a:rPr lang="en-US" dirty="0" err="1"/>
              <a:t>ponvi</a:t>
            </a:r>
            <a:r>
              <a:rPr lang="en-US" dirty="0"/>
              <a:t>, </a:t>
            </a:r>
            <a:r>
              <a:rPr lang="en-US" dirty="0" err="1"/>
              <a:t>dobi</a:t>
            </a:r>
            <a:r>
              <a:rPr lang="en-US" dirty="0"/>
              <a:t>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hrustljavo</a:t>
            </a:r>
            <a:r>
              <a:rPr lang="en-US" dirty="0"/>
              <a:t> </a:t>
            </a:r>
            <a:r>
              <a:rPr lang="en-US" dirty="0" err="1"/>
              <a:t>kožico</a:t>
            </a:r>
            <a:r>
              <a:rPr lang="en-US" dirty="0"/>
              <a:t>, </a:t>
            </a:r>
            <a:r>
              <a:rPr lang="en-US" dirty="0" err="1"/>
              <a:t>podobno</a:t>
            </a:r>
            <a:r>
              <a:rPr lang="en-US" dirty="0"/>
              <a:t> </a:t>
            </a:r>
            <a:r>
              <a:rPr lang="en-US" dirty="0" err="1"/>
              <a:t>piščančji</a:t>
            </a:r>
            <a:r>
              <a:rPr lang="en-US" dirty="0"/>
              <a:t>. </a:t>
            </a:r>
            <a:r>
              <a:rPr lang="en-US" dirty="0" err="1"/>
              <a:t>Slastno</a:t>
            </a:r>
            <a:r>
              <a:rPr lang="en-US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FD7B83-35EA-4337-9BBA-CC8225E9EBCD}"/>
              </a:ext>
            </a:extLst>
          </p:cNvPr>
          <p:cNvSpPr/>
          <p:nvPr/>
        </p:nvSpPr>
        <p:spPr>
          <a:xfrm>
            <a:off x="228502" y="1109259"/>
            <a:ext cx="5762674" cy="2319741"/>
          </a:xfrm>
          <a:prstGeom prst="wedgeRoundRectCallout">
            <a:avLst>
              <a:gd name="adj1" fmla="val -30886"/>
              <a:gd name="adj2" fmla="val 68321"/>
              <a:gd name="adj3" fmla="val 16667"/>
            </a:avLst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OBNAVLJANJE NARAVNIH SISTEMOV</a:t>
            </a:r>
            <a:endParaRPr lang="sl-SI" sz="2400" b="1" dirty="0"/>
          </a:p>
          <a:p>
            <a:pPr algn="ctr"/>
            <a:r>
              <a:rPr lang="sl-SI" dirty="0"/>
              <a:t>Proizvajalci</a:t>
            </a:r>
            <a:r>
              <a:rPr lang="en-US" dirty="0"/>
              <a:t> </a:t>
            </a:r>
            <a:r>
              <a:rPr lang="en-US" dirty="0" err="1"/>
              <a:t>morajo</a:t>
            </a:r>
            <a:r>
              <a:rPr lang="en-US" dirty="0"/>
              <a:t> </a:t>
            </a:r>
            <a:r>
              <a:rPr lang="en-US" dirty="0" err="1"/>
              <a:t>ustvarjati</a:t>
            </a:r>
            <a:r>
              <a:rPr lang="en-US" dirty="0"/>
              <a:t> </a:t>
            </a:r>
            <a:r>
              <a:rPr lang="en-US" dirty="0" err="1"/>
              <a:t>izdelke</a:t>
            </a:r>
            <a:r>
              <a:rPr lang="en-US" dirty="0"/>
              <a:t> s </a:t>
            </a:r>
            <a:r>
              <a:rPr lang="en-US" dirty="0" err="1"/>
              <a:t>sestavinami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ne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vir</a:t>
            </a:r>
            <a:r>
              <a:rPr lang="en-US" dirty="0"/>
              <a:t> (</a:t>
            </a:r>
            <a:r>
              <a:rPr lang="en-US" dirty="0" err="1"/>
              <a:t>živalski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rastlinski</a:t>
            </a:r>
            <a:r>
              <a:rPr lang="en-US" dirty="0"/>
              <a:t>) </a:t>
            </a:r>
            <a:r>
              <a:rPr lang="en-US" dirty="0" err="1"/>
              <a:t>proizvedene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regenerativen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je </a:t>
            </a:r>
            <a:r>
              <a:rPr lang="en-US" dirty="0" err="1"/>
              <a:t>mogoče</a:t>
            </a:r>
            <a:r>
              <a:rPr lang="en-US" dirty="0"/>
              <a:t>, </a:t>
            </a:r>
            <a:r>
              <a:rPr lang="en-US" dirty="0" err="1"/>
              <a:t>jih</a:t>
            </a:r>
            <a:r>
              <a:rPr lang="en-US" dirty="0"/>
              <a:t> je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pridobivati</a:t>
            </a:r>
            <a:r>
              <a:rPr lang="en-US" dirty="0"/>
              <a:t> </a:t>
            </a:r>
            <a:r>
              <a:rPr lang="en-US" dirty="0" err="1"/>
              <a:t>lokalno</a:t>
            </a:r>
            <a:r>
              <a:rPr lang="en-US" dirty="0"/>
              <a:t> in </a:t>
            </a:r>
            <a:r>
              <a:rPr lang="en-US" dirty="0" err="1"/>
              <a:t>sezonsko</a:t>
            </a:r>
            <a:r>
              <a:rPr lang="en-US" dirty="0"/>
              <a:t>.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prispevali</a:t>
            </a:r>
            <a:r>
              <a:rPr lang="en-US" dirty="0"/>
              <a:t> k </a:t>
            </a:r>
            <a:r>
              <a:rPr lang="en-US" dirty="0" err="1"/>
              <a:t>uspešnemu</a:t>
            </a:r>
            <a:r>
              <a:rPr lang="en-US" dirty="0"/>
              <a:t> </a:t>
            </a:r>
            <a:r>
              <a:rPr lang="en-US" dirty="0" err="1"/>
              <a:t>biogospodarstvu</a:t>
            </a:r>
            <a:r>
              <a:rPr lang="en-US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249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6B3D2-15EB-4574-B900-86184F1D1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2119" y="3427292"/>
            <a:ext cx="7876753" cy="3173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r>
              <a:rPr lang="en-US" sz="4800" b="1" dirty="0">
                <a:latin typeface="Calibri" panose="020F0502020204030204"/>
              </a:rPr>
              <a:t>3. </a:t>
            </a:r>
            <a:r>
              <a:rPr lang="en-US" sz="4000" b="1" dirty="0" err="1"/>
              <a:t>Načela</a:t>
            </a:r>
            <a:r>
              <a:rPr lang="en-US" sz="4000" b="1" dirty="0"/>
              <a:t> </a:t>
            </a:r>
            <a:r>
              <a:rPr lang="sl-SI" sz="4000" b="1" dirty="0"/>
              <a:t>učinkovitega</a:t>
            </a:r>
            <a:r>
              <a:rPr lang="en-US" sz="4000" b="1" dirty="0"/>
              <a:t> </a:t>
            </a:r>
            <a:r>
              <a:rPr lang="en-US" sz="4000" b="1" dirty="0" err="1"/>
              <a:t>poslovanja</a:t>
            </a:r>
            <a:r>
              <a:rPr lang="en-US" sz="4000" b="1" dirty="0"/>
              <a:t> </a:t>
            </a:r>
          </a:p>
          <a:p>
            <a:pPr algn="l">
              <a:defRPr/>
            </a:pPr>
            <a:r>
              <a:rPr lang="en-US" sz="4000" b="1" i="1" dirty="0">
                <a:latin typeface="Calibri" panose="020F0502020204030204"/>
              </a:rPr>
              <a:t>‘</a:t>
            </a:r>
            <a:r>
              <a:rPr lang="sl-SI" sz="4000" b="1" i="1" dirty="0">
                <a:latin typeface="Calibri" panose="020F0502020204030204"/>
              </a:rPr>
              <a:t>ravno ob pravem času</a:t>
            </a:r>
            <a:r>
              <a:rPr lang="en-US" sz="4000" b="1" i="1" dirty="0">
                <a:latin typeface="Calibri" panose="020F0502020204030204"/>
              </a:rPr>
              <a:t>’</a:t>
            </a:r>
            <a:r>
              <a:rPr lang="en-US" sz="4000" b="1" dirty="0"/>
              <a:t> </a:t>
            </a:r>
            <a:r>
              <a:rPr lang="sl-SI" sz="4000" b="1" dirty="0"/>
              <a:t>(p</a:t>
            </a:r>
            <a:r>
              <a:rPr lang="en-US" sz="4000" b="1" dirty="0" err="1"/>
              <a:t>roizvodnja</a:t>
            </a:r>
            <a:r>
              <a:rPr lang="en-US" sz="4000" b="1" dirty="0"/>
              <a:t> in </a:t>
            </a:r>
            <a:r>
              <a:rPr lang="en-US" sz="4000" b="1" dirty="0" err="1"/>
              <a:t>logistika</a:t>
            </a:r>
            <a:r>
              <a:rPr lang="sl-SI" sz="4000" b="1" dirty="0"/>
              <a:t>)</a:t>
            </a:r>
            <a:r>
              <a:rPr lang="en-US" sz="4000" b="1" dirty="0"/>
              <a:t> </a:t>
            </a:r>
            <a:endParaRPr lang="en-IE" sz="4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47D38E6-1CEB-4DFF-89DE-2B59BA556B4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3531915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p view of a hand holding a cup of coffee">
            <a:extLst>
              <a:ext uri="{FF2B5EF4-FFF2-40B4-BE49-F238E27FC236}">
                <a16:creationId xmlns:a16="http://schemas.microsoft.com/office/drawing/2014/main" id="{586AC512-26BA-4C3A-B769-E0169249B82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73178-9AC9-4271-B81A-391191AD79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CC9131"/>
                </a:solidFill>
                <a:cs typeface="Calibri"/>
              </a:rPr>
              <a:t>Krožn</a:t>
            </a:r>
            <a:r>
              <a:rPr lang="sl-SI" b="1" dirty="0">
                <a:solidFill>
                  <a:srgbClr val="CC9131"/>
                </a:solidFill>
                <a:cs typeface="Calibri"/>
              </a:rPr>
              <a:t>i model</a:t>
            </a:r>
            <a:r>
              <a:rPr lang="en-US" b="1" dirty="0">
                <a:solidFill>
                  <a:srgbClr val="CC9131"/>
                </a:solidFill>
                <a:cs typeface="Calibri"/>
              </a:rPr>
              <a:t> v </a:t>
            </a:r>
            <a:r>
              <a:rPr lang="en-US" b="1" dirty="0" err="1">
                <a:solidFill>
                  <a:srgbClr val="CC9131"/>
                </a:solidFill>
                <a:cs typeface="Calibri"/>
              </a:rPr>
              <a:t>poslovanju</a:t>
            </a:r>
            <a:endParaRPr lang="en-US" b="1" dirty="0">
              <a:solidFill>
                <a:srgbClr val="CC9131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76B6C-DED3-4A57-B671-A62A06A05E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b="1" dirty="0" err="1">
                <a:solidFill>
                  <a:srgbClr val="406F70"/>
                </a:solidFill>
                <a:ea typeface="+mn-lt"/>
                <a:cs typeface="+mn-lt"/>
              </a:rPr>
              <a:t>Krožno</a:t>
            </a:r>
            <a:r>
              <a:rPr lang="en-US" b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406F70"/>
                </a:solidFill>
                <a:ea typeface="+mn-lt"/>
                <a:cs typeface="+mn-lt"/>
              </a:rPr>
              <a:t>gospodarstvo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pomeni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odpravljanje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odpadkov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čim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boljšo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izrabo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virov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V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okviru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krožnih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modelov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so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poslovna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načela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b="1" dirty="0">
                <a:solidFill>
                  <a:srgbClr val="406F70"/>
                </a:solidFill>
                <a:ea typeface="+mn-lt"/>
                <a:cs typeface="+mn-lt"/>
              </a:rPr>
              <a:t>UČINKOVITOSTI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okvir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s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katerim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lahko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analizirate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uspešnost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svojega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gostinske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storitve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odpravite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odpadke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  <a:endParaRPr lang="en-US" dirty="0">
              <a:solidFill>
                <a:srgbClr val="406F7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813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79F0-68D6-4613-9BCB-3472F6503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b="1" dirty="0">
                <a:solidFill>
                  <a:srgbClr val="406F70"/>
                </a:solidFill>
              </a:rPr>
              <a:t>Načela učinkovitosti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AD4AD-7596-44A9-A17E-5B5F7CE00B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rgbClr val="406F70"/>
                </a:solidFill>
              </a:rPr>
              <a:t>Izraz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učinkovitost („</a:t>
            </a:r>
            <a:r>
              <a:rPr lang="en-US" b="1" dirty="0">
                <a:solidFill>
                  <a:srgbClr val="406F70"/>
                </a:solidFill>
              </a:rPr>
              <a:t>Lean</a:t>
            </a:r>
            <a:r>
              <a:rPr lang="sl-SI" dirty="0">
                <a:solidFill>
                  <a:srgbClr val="406F70"/>
                </a:solidFill>
              </a:rPr>
              <a:t>“)</a:t>
            </a:r>
            <a:r>
              <a:rPr lang="en-US" dirty="0">
                <a:solidFill>
                  <a:srgbClr val="406F70"/>
                </a:solidFill>
              </a:rPr>
              <a:t> se </a:t>
            </a:r>
            <a:r>
              <a:rPr lang="en-US" dirty="0" err="1">
                <a:solidFill>
                  <a:srgbClr val="406F70"/>
                </a:solidFill>
              </a:rPr>
              <a:t>nanaša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uporabo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praks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načel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orodij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razvoju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proizvodnji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fizičnih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izdelkov</a:t>
            </a:r>
            <a:r>
              <a:rPr lang="en-US" dirty="0">
                <a:solidFill>
                  <a:srgbClr val="406F70"/>
                </a:solidFill>
              </a:rPr>
              <a:t>. </a:t>
            </a:r>
            <a:r>
              <a:rPr lang="en-US" dirty="0" err="1">
                <a:solidFill>
                  <a:srgbClr val="406F70"/>
                </a:solidFill>
              </a:rPr>
              <a:t>Proizvajalci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uporabljajo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načela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učinkovitega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poslovanja</a:t>
            </a:r>
            <a:r>
              <a:rPr lang="en-US" dirty="0">
                <a:solidFill>
                  <a:srgbClr val="406F70"/>
                </a:solidFill>
              </a:rPr>
              <a:t> za: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odprav</a:t>
            </a:r>
            <a:r>
              <a:rPr lang="sl-SI" dirty="0">
                <a:solidFill>
                  <a:srgbClr val="406F70"/>
                </a:solidFill>
              </a:rPr>
              <a:t>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odpadk</a:t>
            </a:r>
            <a:r>
              <a:rPr lang="sl-SI" dirty="0">
                <a:solidFill>
                  <a:srgbClr val="406F70"/>
                </a:solidFill>
              </a:rPr>
              <a:t>ov,</a:t>
            </a:r>
            <a:endParaRPr lang="en-US" dirty="0">
              <a:solidFill>
                <a:srgbClr val="406F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optimi</a:t>
            </a:r>
            <a:r>
              <a:rPr lang="sl-SI" dirty="0" err="1">
                <a:solidFill>
                  <a:srgbClr val="406F70"/>
                </a:solidFill>
              </a:rPr>
              <a:t>cijo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proces</a:t>
            </a:r>
            <a:r>
              <a:rPr lang="sl-SI" dirty="0">
                <a:solidFill>
                  <a:srgbClr val="406F70"/>
                </a:solidFill>
              </a:rPr>
              <a:t>ov,</a:t>
            </a:r>
            <a:endParaRPr lang="en-US" dirty="0">
              <a:solidFill>
                <a:srgbClr val="406F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zmanjš</a:t>
            </a:r>
            <a:r>
              <a:rPr lang="sl-SI" dirty="0" err="1">
                <a:solidFill>
                  <a:srgbClr val="406F70"/>
                </a:solidFill>
              </a:rPr>
              <a:t>evanje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strošk</a:t>
            </a:r>
            <a:r>
              <a:rPr lang="sl-SI" dirty="0">
                <a:solidFill>
                  <a:srgbClr val="406F70"/>
                </a:solidFill>
              </a:rPr>
              <a:t>ov,</a:t>
            </a:r>
            <a:endParaRPr lang="en-US" dirty="0">
              <a:solidFill>
                <a:srgbClr val="406F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spodbujanje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inovacij</a:t>
            </a:r>
            <a:r>
              <a:rPr lang="sl-SI" dirty="0">
                <a:solidFill>
                  <a:srgbClr val="406F70"/>
                </a:solidFill>
              </a:rPr>
              <a:t>.</a:t>
            </a:r>
            <a:endParaRPr lang="en-US" dirty="0">
              <a:solidFill>
                <a:srgbClr val="406F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13" name="Picture Placeholder 12" descr="Person making dough">
            <a:extLst>
              <a:ext uri="{FF2B5EF4-FFF2-40B4-BE49-F238E27FC236}">
                <a16:creationId xmlns:a16="http://schemas.microsoft.com/office/drawing/2014/main" id="{7391E4DF-884B-49C7-AC00-3941293A2B3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7559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5A2B2-885B-47DD-8A7C-C8F1F7B94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406F70"/>
                </a:solidFill>
              </a:rPr>
              <a:t>8 </a:t>
            </a:r>
            <a:r>
              <a:rPr lang="sl-SI" dirty="0">
                <a:solidFill>
                  <a:srgbClr val="406F70"/>
                </a:solidFill>
              </a:rPr>
              <a:t>izgub</a:t>
            </a:r>
            <a:r>
              <a:rPr lang="en-US" dirty="0">
                <a:solidFill>
                  <a:srgbClr val="406F70"/>
                </a:solidFill>
              </a:rPr>
              <a:t> v </a:t>
            </a:r>
            <a:r>
              <a:rPr lang="sl-SI" dirty="0">
                <a:solidFill>
                  <a:srgbClr val="406F70"/>
                </a:solidFill>
              </a:rPr>
              <a:t>učinkovitem </a:t>
            </a:r>
            <a:r>
              <a:rPr lang="en-US" dirty="0" err="1">
                <a:solidFill>
                  <a:srgbClr val="406F70"/>
                </a:solidFill>
              </a:rPr>
              <a:t>procesu</a:t>
            </a: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Diagram&#10;&#10;Description automatically generated with low confidence">
            <a:extLst>
              <a:ext uri="{FF2B5EF4-FFF2-40B4-BE49-F238E27FC236}">
                <a16:creationId xmlns:a16="http://schemas.microsoft.com/office/drawing/2014/main" id="{5C6AD8F1-1C29-40FA-905F-D6BDA9914D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97" t="-42183" r="-52399" b="-5187"/>
          <a:stretch/>
        </p:blipFill>
        <p:spPr>
          <a:xfrm>
            <a:off x="-938722" y="-1125353"/>
            <a:ext cx="13643441" cy="44591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0737B-F018-4C27-B274-3C5239A5D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3882872"/>
            <a:ext cx="6859047" cy="2568728"/>
          </a:xfrm>
        </p:spPr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Da bi </a:t>
            </a:r>
            <a:r>
              <a:rPr lang="en-US" dirty="0" err="1">
                <a:solidFill>
                  <a:srgbClr val="406F70"/>
                </a:solidFill>
              </a:rPr>
              <a:t>ustvarili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neprekinjen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pretok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vrednosti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brez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prekinitev</a:t>
            </a:r>
            <a:r>
              <a:rPr lang="en-US" dirty="0">
                <a:solidFill>
                  <a:srgbClr val="406F70"/>
                </a:solidFill>
              </a:rPr>
              <a:t> pride do </a:t>
            </a:r>
            <a:r>
              <a:rPr lang="sl-SI" dirty="0">
                <a:solidFill>
                  <a:srgbClr val="406F70"/>
                </a:solidFill>
              </a:rPr>
              <a:t>gostov</a:t>
            </a:r>
            <a:r>
              <a:rPr lang="en-US" dirty="0">
                <a:solidFill>
                  <a:srgbClr val="406F70"/>
                </a:solidFill>
              </a:rPr>
              <a:t>, je </a:t>
            </a:r>
            <a:r>
              <a:rPr lang="en-US" dirty="0" err="1">
                <a:solidFill>
                  <a:srgbClr val="406F70"/>
                </a:solidFill>
              </a:rPr>
              <a:t>treba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zmanjšati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količino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odpadkov</a:t>
            </a:r>
            <a:r>
              <a:rPr lang="en-US" dirty="0">
                <a:solidFill>
                  <a:srgbClr val="406F70"/>
                </a:solidFill>
              </a:rPr>
              <a:t>. </a:t>
            </a:r>
            <a:r>
              <a:rPr lang="en-US" b="1" dirty="0">
                <a:solidFill>
                  <a:srgbClr val="406F70"/>
                </a:solidFill>
              </a:rPr>
              <a:t>Z </a:t>
            </a:r>
            <a:r>
              <a:rPr lang="en-US" b="1" dirty="0" err="1">
                <a:solidFill>
                  <a:srgbClr val="406F70"/>
                </a:solidFill>
              </a:rPr>
              <a:t>zmanjševanjem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ali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odpravljanjem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izgub</a:t>
            </a:r>
            <a:r>
              <a:rPr lang="en-US" dirty="0">
                <a:solidFill>
                  <a:srgbClr val="406F70"/>
                </a:solidFill>
              </a:rPr>
              <a:t> v </a:t>
            </a:r>
            <a:r>
              <a:rPr lang="sl-SI" dirty="0">
                <a:solidFill>
                  <a:srgbClr val="406F70"/>
                </a:solidFill>
              </a:rPr>
              <a:t>gostinstvu </a:t>
            </a:r>
            <a:r>
              <a:rPr lang="en-US" dirty="0">
                <a:solidFill>
                  <a:srgbClr val="406F70"/>
                </a:solidFill>
              </a:rPr>
              <a:t>se </a:t>
            </a:r>
            <a:r>
              <a:rPr lang="en-US" dirty="0" err="1">
                <a:solidFill>
                  <a:srgbClr val="406F70"/>
                </a:solidFill>
              </a:rPr>
              <a:t>ustvari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učinkovitejši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proces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r>
              <a:rPr lang="en-US" dirty="0" err="1">
                <a:solidFill>
                  <a:srgbClr val="406F70"/>
                </a:solidFill>
              </a:rPr>
              <a:t>Akronim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b="1" dirty="0">
                <a:solidFill>
                  <a:srgbClr val="406F70"/>
                </a:solidFill>
              </a:rPr>
              <a:t>TIMWOODS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pomaga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opredeliti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vsako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vrsto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odpadkov</a:t>
            </a:r>
            <a:r>
              <a:rPr lang="en-US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25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F40C18-6F61-420F-92C8-D9D3DD5397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1. Transport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DBEF7-D5C0-4A8B-8DAC-3365688BF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3100" y="1775277"/>
            <a:ext cx="5845572" cy="4471695"/>
          </a:xfrm>
        </p:spPr>
        <p:txBody>
          <a:bodyPr/>
          <a:lstStyle/>
          <a:p>
            <a:r>
              <a:rPr lang="en-US" dirty="0" err="1">
                <a:solidFill>
                  <a:srgbClr val="406F70"/>
                </a:solidFill>
              </a:rPr>
              <a:t>Kot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smo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že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omenili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ima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transport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zaradi </a:t>
            </a:r>
            <a:r>
              <a:rPr lang="en-US" dirty="0" err="1">
                <a:solidFill>
                  <a:srgbClr val="406F70"/>
                </a:solidFill>
              </a:rPr>
              <a:t>dolg</a:t>
            </a:r>
            <a:r>
              <a:rPr lang="sl-SI" dirty="0">
                <a:solidFill>
                  <a:srgbClr val="406F70"/>
                </a:solidFill>
              </a:rPr>
              <a:t>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dobavn</a:t>
            </a:r>
            <a:r>
              <a:rPr lang="sl-SI" dirty="0">
                <a:solidFill>
                  <a:srgbClr val="406F70"/>
                </a:solidFill>
              </a:rPr>
              <a:t>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verig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številne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negativne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učinke</a:t>
            </a:r>
            <a:r>
              <a:rPr lang="en-US" dirty="0">
                <a:solidFill>
                  <a:srgbClr val="406F70"/>
                </a:solidFill>
              </a:rPr>
              <a:t> na </a:t>
            </a:r>
            <a:r>
              <a:rPr lang="en-US" dirty="0" err="1">
                <a:solidFill>
                  <a:srgbClr val="406F70"/>
                </a:solidFill>
              </a:rPr>
              <a:t>živilski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sektor</a:t>
            </a:r>
            <a:r>
              <a:rPr lang="sl-SI" dirty="0">
                <a:solidFill>
                  <a:srgbClr val="406F70"/>
                </a:solidFill>
              </a:rPr>
              <a:t> in gostinstvo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Napake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poškodbe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izdelkih</a:t>
            </a:r>
            <a:r>
              <a:rPr lang="en-US" dirty="0">
                <a:solidFill>
                  <a:srgbClr val="406F70"/>
                </a:solidFill>
              </a:rPr>
              <a:t> se </a:t>
            </a:r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pojavijo</a:t>
            </a:r>
            <a:r>
              <a:rPr lang="en-US" dirty="0">
                <a:solidFill>
                  <a:srgbClr val="406F70"/>
                </a:solidFill>
              </a:rPr>
              <a:t>, ko </a:t>
            </a:r>
            <a:r>
              <a:rPr lang="en-US" dirty="0" err="1">
                <a:solidFill>
                  <a:srgbClr val="406F70"/>
                </a:solidFill>
              </a:rPr>
              <a:t>materiali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potujejo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nepotrebnih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razdaljah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Pri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prevozu</a:t>
            </a:r>
            <a:r>
              <a:rPr lang="en-US" dirty="0">
                <a:solidFill>
                  <a:srgbClr val="406F70"/>
                </a:solidFill>
              </a:rPr>
              <a:t> je </a:t>
            </a:r>
            <a:r>
              <a:rPr lang="en-US" dirty="0" err="1">
                <a:solidFill>
                  <a:srgbClr val="406F70"/>
                </a:solidFill>
              </a:rPr>
              <a:t>potrebna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tudi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embalaža</a:t>
            </a:r>
            <a:r>
              <a:rPr lang="en-US" dirty="0">
                <a:solidFill>
                  <a:srgbClr val="406F70"/>
                </a:solidFill>
              </a:rPr>
              <a:t> za </a:t>
            </a:r>
            <a:r>
              <a:rPr lang="en-US" dirty="0" err="1">
                <a:solidFill>
                  <a:srgbClr val="406F70"/>
                </a:solidFill>
              </a:rPr>
              <a:t>zaščito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izdelkov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gorivo</a:t>
            </a:r>
            <a:r>
              <a:rPr lang="en-US" dirty="0">
                <a:solidFill>
                  <a:srgbClr val="406F70"/>
                </a:solidFill>
              </a:rPr>
              <a:t> za </a:t>
            </a:r>
            <a:r>
              <a:rPr lang="en-US" dirty="0" err="1">
                <a:solidFill>
                  <a:srgbClr val="406F70"/>
                </a:solidFill>
              </a:rPr>
              <a:t>prevoz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izdelkov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6F70"/>
                </a:solidFill>
              </a:rPr>
              <a:t>Čas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prevoza</a:t>
            </a:r>
            <a:r>
              <a:rPr lang="en-US" dirty="0">
                <a:solidFill>
                  <a:srgbClr val="406F70"/>
                </a:solidFill>
              </a:rPr>
              <a:t> ne </a:t>
            </a:r>
            <a:r>
              <a:rPr lang="en-US" dirty="0" err="1">
                <a:solidFill>
                  <a:srgbClr val="406F70"/>
                </a:solidFill>
              </a:rPr>
              <a:t>izboljšuje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vrednosti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izdelka</a:t>
            </a:r>
            <a:r>
              <a:rPr lang="sl-SI" dirty="0">
                <a:solidFill>
                  <a:srgbClr val="406F70"/>
                </a:solidFill>
              </a:rPr>
              <a:t>.</a:t>
            </a:r>
            <a:endParaRPr lang="en-US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Two workers inside a warehouse">
            <a:extLst>
              <a:ext uri="{FF2B5EF4-FFF2-40B4-BE49-F238E27FC236}">
                <a16:creationId xmlns:a16="http://schemas.microsoft.com/office/drawing/2014/main" id="{7912053D-B4D1-4BCA-9EF0-80838A22FA8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680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33BA0E-A37E-4289-B1A8-1B307A232A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2. </a:t>
            </a:r>
            <a:r>
              <a:rPr lang="en-US" b="1" dirty="0" err="1">
                <a:solidFill>
                  <a:srgbClr val="406F70"/>
                </a:solidFill>
              </a:rPr>
              <a:t>Inventar</a:t>
            </a:r>
            <a:r>
              <a:rPr lang="en-US" b="1" dirty="0">
                <a:solidFill>
                  <a:srgbClr val="406F70"/>
                </a:solidFill>
              </a:rPr>
              <a:t>/</a:t>
            </a:r>
            <a:r>
              <a:rPr lang="en-US" b="1" dirty="0" err="1">
                <a:solidFill>
                  <a:srgbClr val="406F70"/>
                </a:solidFill>
              </a:rPr>
              <a:t>skladišče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B3F8A-9FED-497E-BEA0-836BEA754D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1292" y="1953077"/>
            <a:ext cx="5947380" cy="4233037"/>
          </a:xfrm>
        </p:spPr>
        <p:txBody>
          <a:bodyPr/>
          <a:lstStyle/>
          <a:p>
            <a:r>
              <a:rPr lang="sl-SI" sz="2800" dirty="0">
                <a:solidFill>
                  <a:srgbClr val="085156"/>
                </a:solidFill>
              </a:rPr>
              <a:t>Zaradi hrambe živil </a:t>
            </a:r>
            <a:r>
              <a:rPr lang="en-US" sz="2800" dirty="0">
                <a:solidFill>
                  <a:srgbClr val="085156"/>
                </a:solidFill>
              </a:rPr>
              <a:t>(v </a:t>
            </a:r>
            <a:r>
              <a:rPr lang="en-US" sz="2800" dirty="0" err="1">
                <a:solidFill>
                  <a:srgbClr val="085156"/>
                </a:solidFill>
              </a:rPr>
              <a:t>skladišču</a:t>
            </a:r>
            <a:r>
              <a:rPr lang="sl-SI" sz="2800" dirty="0">
                <a:solidFill>
                  <a:srgbClr val="085156"/>
                </a:solidFill>
              </a:rPr>
              <a:t>/hladilnici</a:t>
            </a:r>
            <a:r>
              <a:rPr lang="en-US" sz="2800" dirty="0">
                <a:solidFill>
                  <a:srgbClr val="085156"/>
                </a:solidFill>
              </a:rPr>
              <a:t>)</a:t>
            </a:r>
            <a:r>
              <a:rPr lang="sl-SI" sz="2800" dirty="0">
                <a:solidFill>
                  <a:srgbClr val="085156"/>
                </a:solidFill>
              </a:rPr>
              <a:t> pogosto prihaja do 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odpa</a:t>
            </a:r>
            <a:r>
              <a:rPr lang="sl-SI" sz="2800" dirty="0">
                <a:solidFill>
                  <a:srgbClr val="085156"/>
                </a:solidFill>
              </a:rPr>
              <a:t>da oz. izgube.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endParaRPr lang="sl-SI" sz="2800" dirty="0">
              <a:solidFill>
                <a:srgbClr val="085156"/>
              </a:solidFill>
            </a:endParaRPr>
          </a:p>
          <a:p>
            <a:r>
              <a:rPr lang="en-US" sz="2800" dirty="0" err="1">
                <a:solidFill>
                  <a:srgbClr val="085156"/>
                </a:solidFill>
              </a:rPr>
              <a:t>Zaloge</a:t>
            </a:r>
            <a:r>
              <a:rPr lang="en-US" sz="2800" dirty="0">
                <a:solidFill>
                  <a:srgbClr val="085156"/>
                </a:solidFill>
              </a:rPr>
              <a:t> so </a:t>
            </a:r>
            <a:r>
              <a:rPr lang="sl-SI" sz="2800" dirty="0">
                <a:solidFill>
                  <a:srgbClr val="085156"/>
                </a:solidFill>
              </a:rPr>
              <a:t>lahko </a:t>
            </a:r>
            <a:r>
              <a:rPr lang="en-US" sz="2800" dirty="0" err="1">
                <a:solidFill>
                  <a:srgbClr val="085156"/>
                </a:solidFill>
              </a:rPr>
              <a:t>sestavine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sl-SI" sz="2800" dirty="0">
                <a:solidFill>
                  <a:srgbClr val="085156"/>
                </a:solidFill>
              </a:rPr>
              <a:t>ali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končni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izdelki</a:t>
            </a:r>
            <a:r>
              <a:rPr lang="en-US" sz="2800" dirty="0">
                <a:solidFill>
                  <a:srgbClr val="085156"/>
                </a:solidFill>
              </a:rPr>
              <a:t>, </a:t>
            </a:r>
            <a:r>
              <a:rPr lang="en-US" sz="2800" dirty="0" err="1">
                <a:solidFill>
                  <a:srgbClr val="085156"/>
                </a:solidFill>
              </a:rPr>
              <a:t>ki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jih</a:t>
            </a:r>
            <a:r>
              <a:rPr lang="en-US" sz="2800" dirty="0">
                <a:solidFill>
                  <a:srgbClr val="085156"/>
                </a:solidFill>
              </a:rPr>
              <a:t> je </a:t>
            </a:r>
            <a:r>
              <a:rPr lang="en-US" sz="2800" dirty="0" err="1">
                <a:solidFill>
                  <a:srgbClr val="085156"/>
                </a:solidFill>
              </a:rPr>
              <a:t>treba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pretvoriti</a:t>
            </a:r>
            <a:r>
              <a:rPr lang="en-US" sz="2800" dirty="0">
                <a:solidFill>
                  <a:srgbClr val="085156"/>
                </a:solidFill>
              </a:rPr>
              <a:t> v </a:t>
            </a:r>
            <a:r>
              <a:rPr lang="en-US" sz="2800" dirty="0" err="1">
                <a:solidFill>
                  <a:srgbClr val="085156"/>
                </a:solidFill>
              </a:rPr>
              <a:t>nekaj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sl-SI" sz="2800" dirty="0">
                <a:solidFill>
                  <a:srgbClr val="085156"/>
                </a:solidFill>
              </a:rPr>
              <a:t>z dodano vrednostjo</a:t>
            </a:r>
            <a:r>
              <a:rPr lang="en-US" sz="2800" dirty="0">
                <a:solidFill>
                  <a:srgbClr val="085156"/>
                </a:solidFill>
              </a:rPr>
              <a:t>. </a:t>
            </a:r>
            <a:endParaRPr lang="sl-SI" sz="2800" dirty="0">
              <a:solidFill>
                <a:srgbClr val="085156"/>
              </a:solidFill>
            </a:endParaRPr>
          </a:p>
          <a:p>
            <a:r>
              <a:rPr lang="en-US" sz="2800" dirty="0">
                <a:solidFill>
                  <a:srgbClr val="085156"/>
                </a:solidFill>
              </a:rPr>
              <a:t>Za </a:t>
            </a:r>
            <a:r>
              <a:rPr lang="en-US" sz="2800" dirty="0" err="1">
                <a:solidFill>
                  <a:srgbClr val="085156"/>
                </a:solidFill>
              </a:rPr>
              <a:t>skladiščenje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izdelkov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ali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materialov</a:t>
            </a:r>
            <a:r>
              <a:rPr lang="en-US" sz="2800" dirty="0">
                <a:solidFill>
                  <a:srgbClr val="085156"/>
                </a:solidFill>
              </a:rPr>
              <a:t> se </a:t>
            </a:r>
            <a:r>
              <a:rPr lang="en-US" sz="2800" dirty="0" err="1">
                <a:solidFill>
                  <a:srgbClr val="085156"/>
                </a:solidFill>
              </a:rPr>
              <a:t>plačujejo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splošni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stroški</a:t>
            </a:r>
            <a:r>
              <a:rPr lang="en-US" sz="2800" dirty="0">
                <a:solidFill>
                  <a:srgbClr val="085156"/>
                </a:solidFill>
              </a:rPr>
              <a:t>, </a:t>
            </a:r>
            <a:r>
              <a:rPr lang="en-US" sz="2800" dirty="0" err="1">
                <a:solidFill>
                  <a:srgbClr val="085156"/>
                </a:solidFill>
              </a:rPr>
              <a:t>zato</a:t>
            </a:r>
            <a:r>
              <a:rPr lang="en-US" sz="2800" dirty="0">
                <a:solidFill>
                  <a:srgbClr val="085156"/>
                </a:solidFill>
              </a:rPr>
              <a:t> se </a:t>
            </a:r>
            <a:r>
              <a:rPr lang="en-US" sz="2800" dirty="0" err="1">
                <a:solidFill>
                  <a:srgbClr val="085156"/>
                </a:solidFill>
              </a:rPr>
              <a:t>njihova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en-US" sz="2800" dirty="0" err="1">
                <a:solidFill>
                  <a:srgbClr val="085156"/>
                </a:solidFill>
              </a:rPr>
              <a:t>vrednost</a:t>
            </a:r>
            <a:r>
              <a:rPr lang="en-US" sz="2800" dirty="0">
                <a:solidFill>
                  <a:srgbClr val="085156"/>
                </a:solidFill>
              </a:rPr>
              <a:t> </a:t>
            </a:r>
            <a:r>
              <a:rPr lang="sl-SI" sz="2800" dirty="0">
                <a:solidFill>
                  <a:srgbClr val="085156"/>
                </a:solidFill>
              </a:rPr>
              <a:t>dnevno </a:t>
            </a:r>
            <a:r>
              <a:rPr lang="en-US" sz="2800" dirty="0" err="1">
                <a:solidFill>
                  <a:srgbClr val="085156"/>
                </a:solidFill>
              </a:rPr>
              <a:t>zmanjšuje</a:t>
            </a:r>
            <a:r>
              <a:rPr lang="sl-SI" sz="2800" dirty="0">
                <a:solidFill>
                  <a:srgbClr val="085156"/>
                </a:solidFill>
              </a:rPr>
              <a:t>.</a:t>
            </a:r>
            <a:endParaRPr lang="en-US" sz="2800" dirty="0">
              <a:solidFill>
                <a:srgbClr val="085156"/>
              </a:solidFill>
            </a:endParaRPr>
          </a:p>
        </p:txBody>
      </p:sp>
      <p:pic>
        <p:nvPicPr>
          <p:cNvPr id="15" name="Picture Placeholder 14" descr="Top view of different fruits and vegetables">
            <a:extLst>
              <a:ext uri="{FF2B5EF4-FFF2-40B4-BE49-F238E27FC236}">
                <a16:creationId xmlns:a16="http://schemas.microsoft.com/office/drawing/2014/main" id="{799AAF0F-E5CA-46D6-A12F-8AF58B69B4A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10760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6524F1-BD54-4EDD-A54D-568EE5B07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1200" y="458827"/>
            <a:ext cx="6191250" cy="119310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406F70"/>
                </a:solidFill>
              </a:rPr>
              <a:t>Kje se oskrbujete s hrano?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222F7-A87B-4675-8E9D-9FD22E48C9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126" y="1884976"/>
            <a:ext cx="6506777" cy="4361997"/>
          </a:xfrm>
        </p:spPr>
        <p:txBody>
          <a:bodyPr/>
          <a:lstStyle/>
          <a:p>
            <a:r>
              <a:rPr lang="en-IE" dirty="0" err="1">
                <a:solidFill>
                  <a:srgbClr val="406F70"/>
                </a:solidFill>
              </a:rPr>
              <a:t>Številni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kuharji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gostinska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podjetja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zelo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pozorno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skrbijo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pridobivanje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en-IE" dirty="0">
                <a:solidFill>
                  <a:srgbClr val="406F70"/>
                </a:solidFill>
              </a:rPr>
              <a:t> od </a:t>
            </a:r>
            <a:r>
              <a:rPr lang="en-IE" dirty="0" err="1">
                <a:solidFill>
                  <a:srgbClr val="406F70"/>
                </a:solidFill>
              </a:rPr>
              <a:t>lokalnih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kmetov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ribičev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pridelovalcev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živinorejcev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drugih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lokalnih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dobaviteljev</a:t>
            </a:r>
            <a:r>
              <a:rPr lang="en-IE" dirty="0">
                <a:solidFill>
                  <a:srgbClr val="406F70"/>
                </a:solidFill>
              </a:rPr>
              <a:t>.  To je del </a:t>
            </a:r>
            <a:r>
              <a:rPr lang="en-IE" dirty="0" err="1">
                <a:solidFill>
                  <a:srgbClr val="406F70"/>
                </a:solidFill>
              </a:rPr>
              <a:t>njihove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edinstvene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prodajne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prednosti</a:t>
            </a:r>
            <a:r>
              <a:rPr lang="en-IE" dirty="0">
                <a:solidFill>
                  <a:srgbClr val="406F70"/>
                </a:solidFill>
              </a:rPr>
              <a:t>. </a:t>
            </a:r>
          </a:p>
          <a:p>
            <a:r>
              <a:rPr lang="en-IE" dirty="0" err="1">
                <a:solidFill>
                  <a:srgbClr val="406F70"/>
                </a:solidFill>
              </a:rPr>
              <a:t>Drugi</a:t>
            </a:r>
            <a:r>
              <a:rPr lang="en-IE" dirty="0">
                <a:solidFill>
                  <a:srgbClr val="406F70"/>
                </a:solidFill>
              </a:rPr>
              <a:t> so </a:t>
            </a:r>
            <a:r>
              <a:rPr lang="en-IE" dirty="0" err="1">
                <a:solidFill>
                  <a:srgbClr val="406F70"/>
                </a:solidFill>
              </a:rPr>
              <a:t>omejeni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proračun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kupujejo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velikih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trgovcih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debelo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dobavljajo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množično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blago</a:t>
            </a:r>
            <a:r>
              <a:rPr lang="en-IE" dirty="0">
                <a:solidFill>
                  <a:srgbClr val="406F70"/>
                </a:solidFill>
              </a:rPr>
              <a:t> z </a:t>
            </a:r>
            <a:r>
              <a:rPr lang="en-IE" dirty="0" err="1">
                <a:solidFill>
                  <a:srgbClr val="406F70"/>
                </a:solidFill>
              </a:rPr>
              <a:t>vsega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sveta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  <a:p>
            <a:r>
              <a:rPr lang="en-IE" dirty="0">
                <a:solidFill>
                  <a:srgbClr val="406F70"/>
                </a:solidFill>
              </a:rPr>
              <a:t>V </a:t>
            </a:r>
            <a:r>
              <a:rPr lang="en-IE" dirty="0" err="1">
                <a:solidFill>
                  <a:srgbClr val="406F70"/>
                </a:solidFill>
              </a:rPr>
              <a:t>tem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modulu</a:t>
            </a:r>
            <a:r>
              <a:rPr lang="en-IE" dirty="0">
                <a:solidFill>
                  <a:srgbClr val="406F70"/>
                </a:solidFill>
              </a:rPr>
              <a:t> je </a:t>
            </a:r>
            <a:r>
              <a:rPr lang="en-IE" dirty="0" err="1">
                <a:solidFill>
                  <a:srgbClr val="406F70"/>
                </a:solidFill>
              </a:rPr>
              <a:t>podan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pregled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kratk</a:t>
            </a:r>
            <a:r>
              <a:rPr lang="sl-SI" dirty="0">
                <a:solidFill>
                  <a:srgbClr val="406F70"/>
                </a:solidFill>
              </a:rPr>
              <a:t>ih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dolg</a:t>
            </a:r>
            <a:r>
              <a:rPr lang="sl-SI" dirty="0">
                <a:solidFill>
                  <a:srgbClr val="406F70"/>
                </a:solidFill>
              </a:rPr>
              <a:t>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dobavn</a:t>
            </a:r>
            <a:r>
              <a:rPr lang="sl-SI" dirty="0">
                <a:solidFill>
                  <a:srgbClr val="406F70"/>
                </a:solidFill>
              </a:rPr>
              <a:t>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verig</a:t>
            </a:r>
            <a:r>
              <a:rPr lang="sl-SI" dirty="0">
                <a:solidFill>
                  <a:srgbClr val="406F70"/>
                </a:solidFill>
              </a:rPr>
              <a:t>, ki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omogoča</a:t>
            </a:r>
            <a:r>
              <a:rPr lang="sl-SI" dirty="0">
                <a:solidFill>
                  <a:srgbClr val="406F70"/>
                </a:solidFill>
              </a:rPr>
              <a:t> bolj premišljen nakup. </a:t>
            </a:r>
            <a:r>
              <a:rPr lang="en-IE" dirty="0" err="1">
                <a:solidFill>
                  <a:srgbClr val="406F70"/>
                </a:solidFill>
              </a:rPr>
              <a:t>Upoštevajte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trende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iz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modula</a:t>
            </a:r>
            <a:r>
              <a:rPr lang="en-IE" dirty="0">
                <a:solidFill>
                  <a:srgbClr val="406F70"/>
                </a:solidFill>
              </a:rPr>
              <a:t> 1 - </a:t>
            </a:r>
            <a:r>
              <a:rPr lang="sl-SI" dirty="0">
                <a:solidFill>
                  <a:srgbClr val="406F70"/>
                </a:solidFill>
              </a:rPr>
              <a:t>gosti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cenijo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lokalne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trajnostne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pristope</a:t>
            </a:r>
            <a:r>
              <a:rPr lang="en-IE" dirty="0">
                <a:solidFill>
                  <a:srgbClr val="406F70"/>
                </a:solidFill>
              </a:rPr>
              <a:t>. </a:t>
            </a:r>
          </a:p>
        </p:txBody>
      </p:sp>
      <p:pic>
        <p:nvPicPr>
          <p:cNvPr id="8" name="Picture Placeholder 7" descr="Close up of pushpins on roadmap route">
            <a:extLst>
              <a:ext uri="{FF2B5EF4-FFF2-40B4-BE49-F238E27FC236}">
                <a16:creationId xmlns:a16="http://schemas.microsoft.com/office/drawing/2014/main" id="{C2B4E138-5CC7-414C-AE77-8E9F4ACF25A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3454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40D3EF-2112-401A-9BBC-BC02688228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3. </a:t>
            </a:r>
            <a:r>
              <a:rPr lang="sl-SI" b="1" dirty="0">
                <a:solidFill>
                  <a:srgbClr val="085156"/>
                </a:solidFill>
              </a:rPr>
              <a:t>Gibanje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45340-20C1-4A36-A549-85DD9C3199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80" y="1953078"/>
            <a:ext cx="5651292" cy="3947440"/>
          </a:xfrm>
        </p:spPr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Ko se </a:t>
            </a:r>
            <a:r>
              <a:rPr lang="en-US" dirty="0" err="1">
                <a:solidFill>
                  <a:srgbClr val="406F70"/>
                </a:solidFill>
              </a:rPr>
              <a:t>stroji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oprema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dirty="0" err="1">
                <a:solidFill>
                  <a:srgbClr val="406F70"/>
                </a:solidFill>
              </a:rPr>
              <a:t>ljudje</a:t>
            </a:r>
            <a:r>
              <a:rPr lang="en-US" dirty="0">
                <a:solidFill>
                  <a:srgbClr val="406F70"/>
                </a:solidFill>
              </a:rPr>
              <a:t> po </a:t>
            </a:r>
            <a:r>
              <a:rPr lang="en-US" dirty="0" err="1">
                <a:solidFill>
                  <a:srgbClr val="406F70"/>
                </a:solidFill>
              </a:rPr>
              <a:t>nepotrebnem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premikajo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prihaja</a:t>
            </a:r>
            <a:r>
              <a:rPr lang="en-US" dirty="0">
                <a:solidFill>
                  <a:srgbClr val="406F70"/>
                </a:solidFill>
              </a:rPr>
              <a:t> do </a:t>
            </a:r>
            <a:r>
              <a:rPr lang="sl-SI" b="1" dirty="0">
                <a:solidFill>
                  <a:srgbClr val="406F70"/>
                </a:solidFill>
              </a:rPr>
              <a:t>izgub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zaradi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gibanja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r>
              <a:rPr lang="en-US" dirty="0" err="1">
                <a:solidFill>
                  <a:srgbClr val="406F70"/>
                </a:solidFill>
              </a:rPr>
              <a:t>Gibanje</a:t>
            </a:r>
            <a:r>
              <a:rPr lang="en-US" dirty="0">
                <a:solidFill>
                  <a:srgbClr val="406F70"/>
                </a:solidFill>
              </a:rPr>
              <a:t> je </a:t>
            </a:r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kar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koli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primer </a:t>
            </a:r>
            <a:r>
              <a:rPr lang="en-US" dirty="0" err="1">
                <a:solidFill>
                  <a:srgbClr val="406F70"/>
                </a:solidFill>
              </a:rPr>
              <a:t>premikanje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raztezanje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upogibanje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seganje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dviganje</a:t>
            </a:r>
            <a:r>
              <a:rPr lang="en-US" dirty="0">
                <a:solidFill>
                  <a:srgbClr val="406F70"/>
                </a:solidFill>
              </a:rPr>
              <a:t> in hoja, </a:t>
            </a:r>
            <a:r>
              <a:rPr lang="en-US" dirty="0" err="1">
                <a:solidFill>
                  <a:srgbClr val="406F70"/>
                </a:solidFill>
              </a:rPr>
              <a:t>kar</a:t>
            </a:r>
            <a:r>
              <a:rPr lang="en-US" dirty="0">
                <a:solidFill>
                  <a:srgbClr val="406F70"/>
                </a:solidFill>
              </a:rPr>
              <a:t> ne </a:t>
            </a:r>
            <a:r>
              <a:rPr lang="en-US" dirty="0" err="1">
                <a:solidFill>
                  <a:srgbClr val="406F70"/>
                </a:solidFill>
              </a:rPr>
              <a:t>prinaša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nobene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vrednosti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r>
              <a:rPr lang="en-US" dirty="0">
                <a:solidFill>
                  <a:srgbClr val="406F70"/>
                </a:solidFill>
              </a:rPr>
              <a:t>Z </a:t>
            </a:r>
            <a:r>
              <a:rPr lang="en-US" dirty="0" err="1">
                <a:solidFill>
                  <a:srgbClr val="406F70"/>
                </a:solidFill>
              </a:rPr>
              <a:t>ustvarjanjem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urejenih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delovnih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prostorov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zmanjšate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izgubo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gibanja</a:t>
            </a:r>
            <a:r>
              <a:rPr lang="sl-SI" dirty="0">
                <a:solidFill>
                  <a:srgbClr val="406F70"/>
                </a:solidFill>
              </a:rPr>
              <a:t>/energije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saj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imate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vse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kar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potrebujete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na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dosegu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roke</a:t>
            </a:r>
            <a:r>
              <a:rPr lang="en-US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8" name="Picture Placeholder 7" descr="Person putting icing on a cake">
            <a:extLst>
              <a:ext uri="{FF2B5EF4-FFF2-40B4-BE49-F238E27FC236}">
                <a16:creationId xmlns:a16="http://schemas.microsoft.com/office/drawing/2014/main" id="{D4934E1D-62F1-4A67-854A-44677911893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41"/>
          <a:stretch/>
        </p:blipFill>
        <p:spPr>
          <a:xfrm>
            <a:off x="-211527" y="0"/>
            <a:ext cx="6084908" cy="6202837"/>
          </a:xfrm>
        </p:spPr>
      </p:pic>
    </p:spTree>
    <p:extLst>
      <p:ext uri="{BB962C8B-B14F-4D97-AF65-F5344CB8AC3E}">
        <p14:creationId xmlns:p14="http://schemas.microsoft.com/office/powerpoint/2010/main" val="638650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537D8-B396-43E7-92B9-2A2F02E7C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4. </a:t>
            </a:r>
            <a:r>
              <a:rPr lang="sl-SI" b="1" dirty="0">
                <a:solidFill>
                  <a:srgbClr val="085156"/>
                </a:solidFill>
              </a:rPr>
              <a:t>Čakanje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B356-75E3-4195-8969-FA2853FD12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1292" y="1953078"/>
            <a:ext cx="5947380" cy="3947440"/>
          </a:xfrm>
        </p:spPr>
        <p:txBody>
          <a:bodyPr/>
          <a:lstStyle/>
          <a:p>
            <a:r>
              <a:rPr lang="en-US" dirty="0" err="1">
                <a:solidFill>
                  <a:srgbClr val="085156"/>
                </a:solidFill>
              </a:rPr>
              <a:t>Pri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proizvodnji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izdelka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potrošnike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vsako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neukrepanje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povečuje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stroške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znano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čakanje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>
                <a:solidFill>
                  <a:srgbClr val="085156"/>
                </a:solidFill>
              </a:rPr>
              <a:t>To je </a:t>
            </a:r>
            <a:r>
              <a:rPr lang="en-US" dirty="0" err="1">
                <a:solidFill>
                  <a:srgbClr val="085156"/>
                </a:solidFill>
              </a:rPr>
              <a:t>zapravljanje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saj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medtem</a:t>
            </a:r>
            <a:r>
              <a:rPr lang="en-US" dirty="0">
                <a:solidFill>
                  <a:srgbClr val="085156"/>
                </a:solidFill>
              </a:rPr>
              <a:t> ko </a:t>
            </a:r>
            <a:r>
              <a:rPr lang="en-US" dirty="0" err="1">
                <a:solidFill>
                  <a:srgbClr val="085156"/>
                </a:solidFill>
              </a:rPr>
              <a:t>izdelek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čaka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preoblikovanje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podjetju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nastajajo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stroški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 err="1">
                <a:solidFill>
                  <a:srgbClr val="085156"/>
                </a:solidFill>
              </a:rPr>
              <a:t>Čakanje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pojavlja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tudi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storitvenih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procesih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na</a:t>
            </a:r>
            <a:r>
              <a:rPr lang="en-US" dirty="0">
                <a:solidFill>
                  <a:srgbClr val="085156"/>
                </a:solidFill>
              </a:rPr>
              <a:t> primer </a:t>
            </a:r>
            <a:r>
              <a:rPr lang="en-US" dirty="0" err="1">
                <a:solidFill>
                  <a:srgbClr val="085156"/>
                </a:solidFill>
              </a:rPr>
              <a:t>čakanje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odobritve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čakanje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zaradi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zmede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neodločnosti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kaj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storiti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naprej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procesu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ni</a:t>
            </a:r>
            <a:r>
              <a:rPr lang="en-US" dirty="0">
                <a:solidFill>
                  <a:srgbClr val="085156"/>
                </a:solidFill>
              </a:rPr>
              <a:t> dobro </a:t>
            </a:r>
            <a:r>
              <a:rPr lang="en-US" dirty="0" err="1">
                <a:solidFill>
                  <a:srgbClr val="085156"/>
                </a:solidFill>
              </a:rPr>
              <a:t>opredeljen</a:t>
            </a:r>
            <a:r>
              <a:rPr lang="en-US" dirty="0">
                <a:solidFill>
                  <a:srgbClr val="085156"/>
                </a:solidFill>
              </a:rPr>
              <a:t>.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8" name="Picture Placeholder 7" descr="Stopwatch">
            <a:extLst>
              <a:ext uri="{FF2B5EF4-FFF2-40B4-BE49-F238E27FC236}">
                <a16:creationId xmlns:a16="http://schemas.microsoft.com/office/drawing/2014/main" id="{50A76E7A-C0ED-444D-80A9-46EFBE910B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7665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C17AA-7480-4171-A2D2-F7CDAAE59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5. </a:t>
            </a:r>
            <a:r>
              <a:rPr lang="en-US" b="1" dirty="0" err="1">
                <a:solidFill>
                  <a:srgbClr val="085156"/>
                </a:solidFill>
              </a:rPr>
              <a:t>Prekomerna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obdelava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E0B9E-96AA-490B-8B0E-FAFD0CFEE6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85156"/>
                </a:solidFill>
              </a:rPr>
              <a:t>Kadar je </a:t>
            </a:r>
            <a:r>
              <a:rPr lang="sl-SI" dirty="0">
                <a:solidFill>
                  <a:srgbClr val="085156"/>
                </a:solidFill>
              </a:rPr>
              <a:t>v proizvodnji </a:t>
            </a:r>
            <a:r>
              <a:rPr lang="en-US" dirty="0" err="1">
                <a:solidFill>
                  <a:srgbClr val="085156"/>
                </a:solidFill>
              </a:rPr>
              <a:t>več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korakov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sestavnih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delov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del</a:t>
            </a:r>
            <a:r>
              <a:rPr lang="sl-SI" dirty="0">
                <a:solidFill>
                  <a:srgbClr val="085156"/>
                </a:solidFill>
              </a:rPr>
              <a:t>a</a:t>
            </a:r>
            <a:r>
              <a:rPr lang="en-US" dirty="0">
                <a:solidFill>
                  <a:srgbClr val="085156"/>
                </a:solidFill>
              </a:rPr>
              <a:t>, ki ga </a:t>
            </a:r>
            <a:r>
              <a:rPr lang="en-US" dirty="0" err="1">
                <a:solidFill>
                  <a:srgbClr val="085156"/>
                </a:solidFill>
              </a:rPr>
              <a:t>stranka</a:t>
            </a:r>
            <a:r>
              <a:rPr lang="en-US" dirty="0">
                <a:solidFill>
                  <a:srgbClr val="085156"/>
                </a:solidFill>
              </a:rPr>
              <a:t> ne </a:t>
            </a:r>
            <a:r>
              <a:rPr lang="en-US" dirty="0" err="1">
                <a:solidFill>
                  <a:srgbClr val="085156"/>
                </a:solidFill>
              </a:rPr>
              <a:t>potrebuje</a:t>
            </a:r>
            <a:r>
              <a:rPr lang="en-US" dirty="0">
                <a:solidFill>
                  <a:srgbClr val="085156"/>
                </a:solidFill>
              </a:rPr>
              <a:t>, pride do </a:t>
            </a:r>
            <a:r>
              <a:rPr lang="en-US" b="1" dirty="0" err="1">
                <a:solidFill>
                  <a:srgbClr val="085156"/>
                </a:solidFill>
              </a:rPr>
              <a:t>prekomerne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predelave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>
                <a:solidFill>
                  <a:srgbClr val="085156"/>
                </a:solidFill>
              </a:rPr>
              <a:t>V </a:t>
            </a:r>
            <a:r>
              <a:rPr lang="en-US" dirty="0" err="1">
                <a:solidFill>
                  <a:srgbClr val="085156"/>
                </a:solidFill>
              </a:rPr>
              <a:t>primeru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gostinskih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storitev</a:t>
            </a:r>
            <a:r>
              <a:rPr lang="en-US" dirty="0">
                <a:solidFill>
                  <a:srgbClr val="085156"/>
                </a:solidFill>
              </a:rPr>
              <a:t> to </a:t>
            </a:r>
            <a:r>
              <a:rPr lang="en-US" dirty="0" err="1">
                <a:solidFill>
                  <a:srgbClr val="085156"/>
                </a:solidFill>
              </a:rPr>
              <a:t>vključuje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dodajanje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funkcionalnosti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izdelek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potrebno</a:t>
            </a:r>
            <a:r>
              <a:rPr lang="en-US" dirty="0">
                <a:solidFill>
                  <a:srgbClr val="085156"/>
                </a:solidFill>
              </a:rPr>
              <a:t>. </a:t>
            </a:r>
            <a:endParaRPr lang="sl-SI" dirty="0">
              <a:solidFill>
                <a:srgbClr val="085156"/>
              </a:solidFill>
            </a:endParaRPr>
          </a:p>
          <a:p>
            <a:r>
              <a:rPr lang="sl-SI" dirty="0">
                <a:solidFill>
                  <a:srgbClr val="085156"/>
                </a:solidFill>
              </a:rPr>
              <a:t>Na primer </a:t>
            </a:r>
            <a:r>
              <a:rPr lang="en-US" dirty="0" err="1">
                <a:solidFill>
                  <a:srgbClr val="085156"/>
                </a:solidFill>
              </a:rPr>
              <a:t>trud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vložen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sl-SI" dirty="0">
                <a:solidFill>
                  <a:srgbClr val="085156"/>
                </a:solidFill>
              </a:rPr>
              <a:t>oblikovanje spenjenega mleka („</a:t>
            </a:r>
            <a:r>
              <a:rPr lang="en-US" dirty="0">
                <a:solidFill>
                  <a:srgbClr val="085156"/>
                </a:solidFill>
              </a:rPr>
              <a:t>latte art</a:t>
            </a:r>
            <a:r>
              <a:rPr lang="sl-SI" dirty="0">
                <a:solidFill>
                  <a:srgbClr val="085156"/>
                </a:solidFill>
              </a:rPr>
              <a:t>“)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vendar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skodelico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kave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namestite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pokrovček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tako</a:t>
            </a:r>
            <a:r>
              <a:rPr lang="en-US" dirty="0">
                <a:solidFill>
                  <a:srgbClr val="085156"/>
                </a:solidFill>
              </a:rPr>
              <a:t> da </a:t>
            </a:r>
            <a:r>
              <a:rPr lang="sl-SI" dirty="0">
                <a:solidFill>
                  <a:srgbClr val="085156"/>
                </a:solidFill>
              </a:rPr>
              <a:t>gost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vašega dela</a:t>
            </a:r>
            <a:r>
              <a:rPr lang="en-US" dirty="0">
                <a:solidFill>
                  <a:srgbClr val="085156"/>
                </a:solidFill>
              </a:rPr>
              <a:t> ne </a:t>
            </a:r>
            <a:r>
              <a:rPr lang="en-US" dirty="0" err="1">
                <a:solidFill>
                  <a:srgbClr val="085156"/>
                </a:solidFill>
              </a:rPr>
              <a:t>vidi</a:t>
            </a:r>
            <a:r>
              <a:rPr lang="en-US" dirty="0">
                <a:solidFill>
                  <a:srgbClr val="085156"/>
                </a:solidFill>
              </a:rPr>
              <a:t>!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16" name="Picture Placeholder 15" descr="Tray of takeaway coffees">
            <a:extLst>
              <a:ext uri="{FF2B5EF4-FFF2-40B4-BE49-F238E27FC236}">
                <a16:creationId xmlns:a16="http://schemas.microsoft.com/office/drawing/2014/main" id="{30BAD094-65E9-4C92-B01B-5CFF8D7B138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2549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29C5FD-6114-4FB8-9342-6F279FA433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85156"/>
                </a:solidFill>
              </a:rPr>
              <a:t>6. </a:t>
            </a:r>
            <a:r>
              <a:rPr lang="en-US" b="1" dirty="0" err="1">
                <a:solidFill>
                  <a:srgbClr val="085156"/>
                </a:solidFill>
              </a:rPr>
              <a:t>Prekomerna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proizvodnja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27A9-A3E5-4C56-A62E-78D84EAE63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9156" y="1953078"/>
            <a:ext cx="5879516" cy="3947440"/>
          </a:xfrm>
        </p:spPr>
        <p:txBody>
          <a:bodyPr/>
          <a:lstStyle/>
          <a:p>
            <a:r>
              <a:rPr lang="en-US" dirty="0" err="1">
                <a:solidFill>
                  <a:srgbClr val="085156"/>
                </a:solidFill>
              </a:rPr>
              <a:t>Če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obstaja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odpadek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negativno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vpliva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uspeh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podjetja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celote</a:t>
            </a:r>
            <a:r>
              <a:rPr lang="en-US" dirty="0">
                <a:solidFill>
                  <a:srgbClr val="085156"/>
                </a:solidFill>
              </a:rPr>
              <a:t>, je to </a:t>
            </a:r>
            <a:r>
              <a:rPr lang="en-US" dirty="0" err="1">
                <a:solidFill>
                  <a:srgbClr val="085156"/>
                </a:solidFill>
              </a:rPr>
              <a:t>prekomerna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proizvodnja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>
                <a:solidFill>
                  <a:srgbClr val="085156"/>
                </a:solidFill>
              </a:rPr>
              <a:t>Ko je </a:t>
            </a:r>
            <a:r>
              <a:rPr lang="en-US" dirty="0" err="1">
                <a:solidFill>
                  <a:srgbClr val="085156"/>
                </a:solidFill>
              </a:rPr>
              <a:t>proizvedenih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več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živilskih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izdelkov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materialov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kot</a:t>
            </a:r>
            <a:r>
              <a:rPr lang="en-US" dirty="0">
                <a:solidFill>
                  <a:srgbClr val="085156"/>
                </a:solidFill>
              </a:rPr>
              <a:t> so </a:t>
            </a:r>
            <a:r>
              <a:rPr lang="en-US" dirty="0" err="1">
                <a:solidFill>
                  <a:srgbClr val="085156"/>
                </a:solidFill>
              </a:rPr>
              <a:t>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kupci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pripravljeni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kupiti</a:t>
            </a:r>
            <a:r>
              <a:rPr lang="en-US" dirty="0">
                <a:solidFill>
                  <a:srgbClr val="085156"/>
                </a:solidFill>
              </a:rPr>
              <a:t>, pride do </a:t>
            </a:r>
            <a:r>
              <a:rPr lang="en-US" dirty="0" err="1">
                <a:solidFill>
                  <a:srgbClr val="085156"/>
                </a:solidFill>
              </a:rPr>
              <a:t>prekomerne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proizvodnje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 err="1">
                <a:solidFill>
                  <a:srgbClr val="085156"/>
                </a:solidFill>
              </a:rPr>
              <a:t>Pri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prekomerni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proizvodnji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pojavijo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tudi</a:t>
            </a:r>
            <a:r>
              <a:rPr lang="en-US" dirty="0">
                <a:solidFill>
                  <a:srgbClr val="085156"/>
                </a:solidFill>
              </a:rPr>
              <a:t> drug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izgube</a:t>
            </a:r>
            <a:r>
              <a:rPr lang="en-US" dirty="0">
                <a:solidFill>
                  <a:srgbClr val="085156"/>
                </a:solidFill>
              </a:rPr>
              <a:t>. Med </a:t>
            </a:r>
            <a:r>
              <a:rPr lang="en-US" dirty="0" err="1">
                <a:solidFill>
                  <a:srgbClr val="085156"/>
                </a:solidFill>
              </a:rPr>
              <a:t>njimi</a:t>
            </a:r>
            <a:r>
              <a:rPr lang="en-US" dirty="0">
                <a:solidFill>
                  <a:srgbClr val="085156"/>
                </a:solidFill>
              </a:rPr>
              <a:t> so </a:t>
            </a:r>
            <a:r>
              <a:rPr lang="en-US" dirty="0" err="1">
                <a:solidFill>
                  <a:srgbClr val="085156"/>
                </a:solidFill>
              </a:rPr>
              <a:t>gibanje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čakanje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zaloge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 err="1">
                <a:solidFill>
                  <a:srgbClr val="085156"/>
                </a:solidFill>
              </a:rPr>
              <a:t>Cilj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opraviti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delo</a:t>
            </a:r>
            <a:r>
              <a:rPr lang="en-US" dirty="0">
                <a:solidFill>
                  <a:srgbClr val="085156"/>
                </a:solidFill>
              </a:rPr>
              <a:t> "</a:t>
            </a:r>
            <a:r>
              <a:rPr lang="en-US" b="1" dirty="0" err="1">
                <a:solidFill>
                  <a:srgbClr val="085156"/>
                </a:solidFill>
              </a:rPr>
              <a:t>pravočasno</a:t>
            </a:r>
            <a:r>
              <a:rPr lang="en-US" dirty="0">
                <a:solidFill>
                  <a:srgbClr val="085156"/>
                </a:solidFill>
              </a:rPr>
              <a:t>".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6" name="Picture Placeholder 5" descr="Multiple corn">
            <a:extLst>
              <a:ext uri="{FF2B5EF4-FFF2-40B4-BE49-F238E27FC236}">
                <a16:creationId xmlns:a16="http://schemas.microsoft.com/office/drawing/2014/main" id="{F3A452CB-E19A-4193-A057-4DF8D8DC53F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232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DD10B-E235-4199-83EA-88D20F457E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7. </a:t>
            </a:r>
            <a:r>
              <a:rPr lang="en-US" b="1" dirty="0" err="1">
                <a:solidFill>
                  <a:srgbClr val="085156"/>
                </a:solidFill>
              </a:rPr>
              <a:t>Pomanjkljivosti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7327C-B0F1-42FC-B70C-34D2F31BEA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9382" y="1953078"/>
            <a:ext cx="6468795" cy="4214966"/>
          </a:xfrm>
        </p:spPr>
        <p:txBody>
          <a:bodyPr/>
          <a:lstStyle/>
          <a:p>
            <a:r>
              <a:rPr lang="en-US" b="1" dirty="0" err="1">
                <a:solidFill>
                  <a:srgbClr val="085156"/>
                </a:solidFill>
              </a:rPr>
              <a:t>Pomanjkljivosti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povzročijo zelo veliko </a:t>
            </a:r>
            <a:r>
              <a:rPr lang="en-US" dirty="0" err="1">
                <a:solidFill>
                  <a:srgbClr val="085156"/>
                </a:solidFill>
              </a:rPr>
              <a:t>odpadkov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in močno ovirajo učinkovito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poslovanj</a:t>
            </a:r>
            <a:r>
              <a:rPr lang="sl-SI" dirty="0">
                <a:solidFill>
                  <a:srgbClr val="085156"/>
                </a:solidFill>
              </a:rPr>
              <a:t>e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>
                <a:solidFill>
                  <a:srgbClr val="085156"/>
                </a:solidFill>
              </a:rPr>
              <a:t>V </a:t>
            </a:r>
            <a:r>
              <a:rPr lang="sl-SI" dirty="0">
                <a:solidFill>
                  <a:srgbClr val="085156"/>
                </a:solidFill>
              </a:rPr>
              <a:t>gostinskem </a:t>
            </a:r>
            <a:r>
              <a:rPr lang="en-US" dirty="0" err="1">
                <a:solidFill>
                  <a:srgbClr val="085156"/>
                </a:solidFill>
              </a:rPr>
              <a:t>sektorju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se take pomanjkljivosti  kažejo kot </a:t>
            </a:r>
            <a:r>
              <a:rPr lang="en-US" dirty="0" err="1">
                <a:solidFill>
                  <a:srgbClr val="085156"/>
                </a:solidFill>
              </a:rPr>
              <a:t>manjkajoče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podrobnosti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naročilih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hrane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zaradi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česar</a:t>
            </a:r>
            <a:r>
              <a:rPr lang="en-US" dirty="0">
                <a:solidFill>
                  <a:srgbClr val="085156"/>
                </a:solidFill>
              </a:rPr>
              <a:t> je </a:t>
            </a:r>
            <a:r>
              <a:rPr lang="en-US" dirty="0" err="1">
                <a:solidFill>
                  <a:srgbClr val="085156"/>
                </a:solidFill>
              </a:rPr>
              <a:t>treba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obroke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predelati</a:t>
            </a:r>
            <a:r>
              <a:rPr lang="en-US" dirty="0">
                <a:solidFill>
                  <a:srgbClr val="085156"/>
                </a:solidFill>
              </a:rPr>
              <a:t> in/</a:t>
            </a:r>
            <a:r>
              <a:rPr lang="en-US" dirty="0" err="1">
                <a:solidFill>
                  <a:srgbClr val="085156"/>
                </a:solidFill>
              </a:rPr>
              <a:t>ali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zavreči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sestavine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izdelke</a:t>
            </a:r>
            <a:r>
              <a:rPr lang="en-US" dirty="0">
                <a:solidFill>
                  <a:srgbClr val="085156"/>
                </a:solidFill>
              </a:rPr>
              <a:t>.</a:t>
            </a:r>
          </a:p>
          <a:p>
            <a:r>
              <a:rPr lang="sl-SI" dirty="0">
                <a:solidFill>
                  <a:srgbClr val="085156"/>
                </a:solidFill>
              </a:rPr>
              <a:t>Odpravljanje teh pomanjkljivosti nato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povzroči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prekomerno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obdelavo</a:t>
            </a:r>
            <a:r>
              <a:rPr lang="sl-SI" dirty="0">
                <a:solidFill>
                  <a:srgbClr val="085156"/>
                </a:solidFill>
              </a:rPr>
              <a:t>, transportno izgubo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prekomerno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proizvodnjo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odpadkov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>
                <a:solidFill>
                  <a:srgbClr val="085156"/>
                </a:solidFill>
              </a:rPr>
              <a:t>P</a:t>
            </a:r>
            <a:r>
              <a:rPr lang="sl-SI" dirty="0" err="1">
                <a:solidFill>
                  <a:srgbClr val="085156"/>
                </a:solidFill>
              </a:rPr>
              <a:t>ogoste</a:t>
            </a:r>
            <a:r>
              <a:rPr lang="sl-SI" dirty="0">
                <a:solidFill>
                  <a:srgbClr val="085156"/>
                </a:solidFill>
              </a:rPr>
              <a:t> p</a:t>
            </a:r>
            <a:r>
              <a:rPr lang="en-US" dirty="0" err="1">
                <a:solidFill>
                  <a:srgbClr val="085156"/>
                </a:solidFill>
              </a:rPr>
              <a:t>omanjkljivosti</a:t>
            </a:r>
            <a:r>
              <a:rPr lang="en-US" dirty="0">
                <a:solidFill>
                  <a:srgbClr val="085156"/>
                </a:solidFill>
              </a:rPr>
              <a:t> so </a:t>
            </a:r>
            <a:r>
              <a:rPr lang="sl-SI" dirty="0">
                <a:solidFill>
                  <a:srgbClr val="085156"/>
                </a:solidFill>
              </a:rPr>
              <a:t>lahko tudi vzrok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sl-SI" dirty="0">
                <a:solidFill>
                  <a:srgbClr val="085156"/>
                </a:solidFill>
              </a:rPr>
              <a:t>da izgubljamo goste</a:t>
            </a:r>
            <a:r>
              <a:rPr lang="en-US" dirty="0">
                <a:solidFill>
                  <a:srgbClr val="085156"/>
                </a:solidFill>
              </a:rPr>
              <a:t>!</a:t>
            </a:r>
          </a:p>
        </p:txBody>
      </p:sp>
      <p:pic>
        <p:nvPicPr>
          <p:cNvPr id="6" name="Picture Placeholder 5" descr="Chef cooking in kitchen">
            <a:extLst>
              <a:ext uri="{FF2B5EF4-FFF2-40B4-BE49-F238E27FC236}">
                <a16:creationId xmlns:a16="http://schemas.microsoft.com/office/drawing/2014/main" id="{67B9C65B-A251-4832-94F6-0D8C9E3D0E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" b="-1034"/>
          <a:stretch/>
        </p:blipFill>
        <p:spPr>
          <a:xfrm>
            <a:off x="0" y="-14989"/>
            <a:ext cx="5594465" cy="6261962"/>
          </a:xfrm>
        </p:spPr>
      </p:pic>
    </p:spTree>
    <p:extLst>
      <p:ext uri="{BB962C8B-B14F-4D97-AF65-F5344CB8AC3E}">
        <p14:creationId xmlns:p14="http://schemas.microsoft.com/office/powerpoint/2010/main" val="312490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9B50F-5F86-4796-857A-AFC700B1E1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</a:rPr>
              <a:t>8. </a:t>
            </a:r>
            <a:r>
              <a:rPr lang="en-US" b="1" dirty="0" err="1">
                <a:solidFill>
                  <a:srgbClr val="085156"/>
                </a:solidFill>
              </a:rPr>
              <a:t>Spretnosti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8EC8F-55B1-48D1-BE21-B49F8B9E81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8205" y="1865614"/>
            <a:ext cx="6080467" cy="3947440"/>
          </a:xfrm>
        </p:spPr>
        <p:txBody>
          <a:bodyPr/>
          <a:lstStyle/>
          <a:p>
            <a:r>
              <a:rPr lang="en-US" dirty="0">
                <a:solidFill>
                  <a:srgbClr val="085156"/>
                </a:solidFill>
              </a:rPr>
              <a:t>Do</a:t>
            </a:r>
            <a:r>
              <a:rPr lang="sl-SI" dirty="0">
                <a:solidFill>
                  <a:srgbClr val="085156"/>
                </a:solidFill>
              </a:rPr>
              <a:t> </a:t>
            </a:r>
            <a:r>
              <a:rPr lang="en-US" b="1" dirty="0" err="1">
                <a:solidFill>
                  <a:srgbClr val="085156"/>
                </a:solidFill>
              </a:rPr>
              <a:t>neizkoriščen</a:t>
            </a:r>
            <a:r>
              <a:rPr lang="sl-SI" b="1" dirty="0">
                <a:solidFill>
                  <a:srgbClr val="085156"/>
                </a:solidFill>
              </a:rPr>
              <a:t>ih</a:t>
            </a:r>
            <a:r>
              <a:rPr lang="en-US" b="1" dirty="0">
                <a:solidFill>
                  <a:srgbClr val="085156"/>
                </a:solidFill>
              </a:rPr>
              <a:t> talent</a:t>
            </a:r>
            <a:r>
              <a:rPr lang="sl-SI" b="1" dirty="0">
                <a:solidFill>
                  <a:srgbClr val="085156"/>
                </a:solidFill>
              </a:rPr>
              <a:t>ov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085156"/>
                </a:solidFill>
              </a:rPr>
              <a:t>pride, </a:t>
            </a:r>
            <a:r>
              <a:rPr lang="en-US" dirty="0" err="1">
                <a:solidFill>
                  <a:srgbClr val="085156"/>
                </a:solidFill>
              </a:rPr>
              <a:t>kadar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vodstvo</a:t>
            </a:r>
            <a:r>
              <a:rPr lang="en-US" dirty="0">
                <a:solidFill>
                  <a:srgbClr val="085156"/>
                </a:solidFill>
              </a:rPr>
              <a:t> ne </a:t>
            </a:r>
            <a:r>
              <a:rPr lang="en-US" dirty="0" err="1">
                <a:solidFill>
                  <a:srgbClr val="085156"/>
                </a:solidFill>
              </a:rPr>
              <a:t>izkoristi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vseh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zaposlenih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celoti</a:t>
            </a:r>
            <a:r>
              <a:rPr lang="en-US" dirty="0">
                <a:solidFill>
                  <a:srgbClr val="085156"/>
                </a:solidFill>
              </a:rPr>
              <a:t> (</a:t>
            </a:r>
            <a:r>
              <a:rPr lang="en-US" dirty="0" err="1">
                <a:solidFill>
                  <a:srgbClr val="085156"/>
                </a:solidFill>
              </a:rPr>
              <a:t>npr</a:t>
            </a:r>
            <a:r>
              <a:rPr lang="en-US" dirty="0">
                <a:solidFill>
                  <a:srgbClr val="085156"/>
                </a:solidFill>
              </a:rPr>
              <a:t>. </a:t>
            </a:r>
            <a:r>
              <a:rPr lang="en-US" dirty="0" err="1">
                <a:solidFill>
                  <a:srgbClr val="085156"/>
                </a:solidFill>
              </a:rPr>
              <a:t>usposobljen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kuhar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pomiva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posodo</a:t>
            </a:r>
            <a:r>
              <a:rPr lang="en-US" dirty="0">
                <a:solidFill>
                  <a:srgbClr val="085156"/>
                </a:solidFill>
              </a:rPr>
              <a:t>)</a:t>
            </a:r>
            <a:r>
              <a:rPr lang="sl-SI" dirty="0">
                <a:solidFill>
                  <a:srgbClr val="085156"/>
                </a:solidFill>
              </a:rPr>
              <a:t> ali </a:t>
            </a:r>
            <a:r>
              <a:rPr lang="en-US" dirty="0">
                <a:solidFill>
                  <a:srgbClr val="085156"/>
                </a:solidFill>
              </a:rPr>
              <a:t>ko se </a:t>
            </a:r>
            <a:r>
              <a:rPr lang="en-US" dirty="0" err="1">
                <a:solidFill>
                  <a:srgbClr val="085156"/>
                </a:solidFill>
              </a:rPr>
              <a:t>vodstvo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odloči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izboljšati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procese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pri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tem</a:t>
            </a:r>
            <a:r>
              <a:rPr lang="en-US" dirty="0">
                <a:solidFill>
                  <a:srgbClr val="085156"/>
                </a:solidFill>
              </a:rPr>
              <a:t> pa ne </a:t>
            </a:r>
            <a:r>
              <a:rPr lang="en-US" dirty="0" err="1">
                <a:solidFill>
                  <a:srgbClr val="085156"/>
                </a:solidFill>
              </a:rPr>
              <a:t>upošteva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povratnih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informacij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zaposlenih</a:t>
            </a:r>
            <a:r>
              <a:rPr lang="en-US" dirty="0">
                <a:solidFill>
                  <a:srgbClr val="085156"/>
                </a:solidFill>
              </a:rPr>
              <a:t>. </a:t>
            </a:r>
          </a:p>
          <a:p>
            <a:r>
              <a:rPr lang="en-US" dirty="0" err="1">
                <a:solidFill>
                  <a:srgbClr val="085156"/>
                </a:solidFill>
              </a:rPr>
              <a:t>Če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zaposleni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neposredno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ukvarjajo</a:t>
            </a:r>
            <a:r>
              <a:rPr lang="en-US" dirty="0">
                <a:solidFill>
                  <a:srgbClr val="085156"/>
                </a:solidFill>
              </a:rPr>
              <a:t> s </a:t>
            </a:r>
            <a:r>
              <a:rPr lang="en-US" dirty="0" err="1">
                <a:solidFill>
                  <a:srgbClr val="085156"/>
                </a:solidFill>
              </a:rPr>
              <a:t>procesi</a:t>
            </a:r>
            <a:r>
              <a:rPr lang="en-US" dirty="0">
                <a:solidFill>
                  <a:srgbClr val="085156"/>
                </a:solidFill>
              </a:rPr>
              <a:t>, ne </a:t>
            </a:r>
            <a:r>
              <a:rPr lang="en-US" dirty="0" err="1">
                <a:solidFill>
                  <a:srgbClr val="085156"/>
                </a:solidFill>
              </a:rPr>
              <a:t>smejo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izraziti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svojega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mnenja</a:t>
            </a:r>
            <a:r>
              <a:rPr lang="en-US" dirty="0">
                <a:solidFill>
                  <a:srgbClr val="085156"/>
                </a:solidFill>
              </a:rPr>
              <a:t>, ko </a:t>
            </a:r>
            <a:r>
              <a:rPr lang="en-US" dirty="0" err="1">
                <a:solidFill>
                  <a:srgbClr val="085156"/>
                </a:solidFill>
              </a:rPr>
              <a:t>gre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njihovo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izboljšanje</a:t>
            </a:r>
            <a:r>
              <a:rPr lang="en-US" dirty="0">
                <a:solidFill>
                  <a:srgbClr val="085156"/>
                </a:solidFill>
              </a:rPr>
              <a:t>, se to </a:t>
            </a:r>
            <a:r>
              <a:rPr lang="en-US" dirty="0" err="1">
                <a:solidFill>
                  <a:srgbClr val="085156"/>
                </a:solidFill>
              </a:rPr>
              <a:t>šteje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neizkoriščen</a:t>
            </a:r>
            <a:r>
              <a:rPr lang="en-US" dirty="0">
                <a:solidFill>
                  <a:srgbClr val="085156"/>
                </a:solidFill>
              </a:rPr>
              <a:t> talent,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ga razumemo kot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izgubo</a:t>
            </a:r>
            <a:r>
              <a:rPr lang="en-US" dirty="0">
                <a:solidFill>
                  <a:srgbClr val="085156"/>
                </a:solidFill>
              </a:rPr>
              <a:t>.</a:t>
            </a:r>
            <a:endParaRPr lang="en-IE" dirty="0"/>
          </a:p>
        </p:txBody>
      </p:sp>
      <p:pic>
        <p:nvPicPr>
          <p:cNvPr id="6" name="Picture Placeholder 5" descr="Chef in kitchen">
            <a:extLst>
              <a:ext uri="{FF2B5EF4-FFF2-40B4-BE49-F238E27FC236}">
                <a16:creationId xmlns:a16="http://schemas.microsoft.com/office/drawing/2014/main" id="{06C3C7CD-66B4-4867-9690-DC52460E240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8567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092C6-F6DB-4409-963E-08BE98A7B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2622" y="819599"/>
            <a:ext cx="4305026" cy="697353"/>
          </a:xfrm>
          <a:solidFill>
            <a:srgbClr val="F5C05B"/>
          </a:solidFill>
        </p:spPr>
        <p:txBody>
          <a:bodyPr/>
          <a:lstStyle/>
          <a:p>
            <a:r>
              <a:rPr lang="sl-SI" b="1" dirty="0"/>
              <a:t>VAJA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4E71E-566A-4C41-B8E9-42F93680E2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5091" y="1953078"/>
            <a:ext cx="5733581" cy="3947440"/>
          </a:xfrm>
        </p:spPr>
        <p:txBody>
          <a:bodyPr/>
          <a:lstStyle/>
          <a:p>
            <a:r>
              <a:rPr lang="en-US" sz="2300" dirty="0" err="1"/>
              <a:t>Uporaba</a:t>
            </a:r>
            <a:r>
              <a:rPr lang="en-US" sz="2300" dirty="0"/>
              <a:t> </a:t>
            </a:r>
            <a:r>
              <a:rPr lang="en-US" sz="2300" dirty="0" err="1"/>
              <a:t>kratice</a:t>
            </a:r>
            <a:r>
              <a:rPr lang="en-US" sz="2300" dirty="0"/>
              <a:t> </a:t>
            </a:r>
            <a:r>
              <a:rPr lang="en-US" sz="2300" b="1" dirty="0"/>
              <a:t>TIMWOODS</a:t>
            </a:r>
            <a:r>
              <a:rPr lang="en-US" sz="2300" dirty="0"/>
              <a:t> za </a:t>
            </a:r>
            <a:r>
              <a:rPr lang="en-US" sz="2300" dirty="0" err="1"/>
              <a:t>prepoznavanje</a:t>
            </a:r>
            <a:r>
              <a:rPr lang="en-US" sz="2300" dirty="0"/>
              <a:t> </a:t>
            </a:r>
            <a:r>
              <a:rPr lang="en-US" sz="2300" dirty="0" err="1"/>
              <a:t>posameznih</a:t>
            </a:r>
            <a:r>
              <a:rPr lang="en-US" sz="2300" dirty="0"/>
              <a:t> </a:t>
            </a:r>
            <a:r>
              <a:rPr lang="en-US" sz="2300" dirty="0" err="1"/>
              <a:t>vrst</a:t>
            </a:r>
            <a:r>
              <a:rPr lang="en-US" sz="2300" dirty="0"/>
              <a:t> </a:t>
            </a:r>
            <a:r>
              <a:rPr lang="en-US" sz="2300" dirty="0" err="1"/>
              <a:t>odpadkov</a:t>
            </a:r>
            <a:r>
              <a:rPr lang="en-US" sz="2300" dirty="0"/>
              <a:t>.</a:t>
            </a:r>
            <a:r>
              <a:rPr lang="sl-SI" sz="2300" dirty="0"/>
              <a:t> </a:t>
            </a:r>
          </a:p>
          <a:p>
            <a:r>
              <a:rPr lang="sl-SI" sz="2300" dirty="0"/>
              <a:t>R</a:t>
            </a:r>
            <a:r>
              <a:rPr lang="en-US" sz="2300" dirty="0" err="1"/>
              <a:t>azmislite</a:t>
            </a:r>
            <a:r>
              <a:rPr lang="en-US" sz="2300" dirty="0"/>
              <a:t> o </a:t>
            </a:r>
            <a:r>
              <a:rPr lang="en-US" sz="2300" dirty="0" err="1"/>
              <a:t>svojem</a:t>
            </a:r>
            <a:r>
              <a:rPr lang="en-US" sz="2300" dirty="0"/>
              <a:t> </a:t>
            </a:r>
            <a:r>
              <a:rPr lang="en-US" sz="2300" dirty="0" err="1"/>
              <a:t>poslovanju</a:t>
            </a:r>
            <a:r>
              <a:rPr lang="en-US" sz="2300" dirty="0"/>
              <a:t> in </a:t>
            </a:r>
            <a:r>
              <a:rPr lang="sl-SI" sz="2300" dirty="0"/>
              <a:t>poskušajte </a:t>
            </a:r>
            <a:r>
              <a:rPr lang="en-US" sz="2300" dirty="0" err="1"/>
              <a:t>ugotovit</a:t>
            </a:r>
            <a:r>
              <a:rPr lang="sl-SI" sz="2300" dirty="0"/>
              <a:t>i</a:t>
            </a:r>
            <a:r>
              <a:rPr lang="en-US" sz="2300" dirty="0"/>
              <a:t>, </a:t>
            </a:r>
            <a:r>
              <a:rPr lang="en-US" sz="2300" dirty="0" err="1"/>
              <a:t>kje</a:t>
            </a:r>
            <a:r>
              <a:rPr lang="en-US" sz="2300" dirty="0"/>
              <a:t> </a:t>
            </a:r>
            <a:r>
              <a:rPr lang="en-US" sz="2300" dirty="0" err="1"/>
              <a:t>lahko</a:t>
            </a:r>
            <a:r>
              <a:rPr lang="en-US" sz="2300" dirty="0"/>
              <a:t> </a:t>
            </a:r>
            <a:r>
              <a:rPr lang="en-US" sz="2300" dirty="0" err="1"/>
              <a:t>zmanjšate</a:t>
            </a:r>
            <a:r>
              <a:rPr lang="en-US" sz="2300" dirty="0"/>
              <a:t> </a:t>
            </a:r>
            <a:r>
              <a:rPr lang="en-US" sz="2300" dirty="0" err="1"/>
              <a:t>ali</a:t>
            </a:r>
            <a:r>
              <a:rPr lang="en-US" sz="2300" dirty="0"/>
              <a:t> </a:t>
            </a:r>
            <a:r>
              <a:rPr lang="en-US" sz="2300" dirty="0" err="1"/>
              <a:t>odpravite</a:t>
            </a:r>
            <a:r>
              <a:rPr lang="en-US" sz="2300" dirty="0"/>
              <a:t> </a:t>
            </a:r>
            <a:r>
              <a:rPr lang="en-US" sz="2300" dirty="0" err="1"/>
              <a:t>odpadke</a:t>
            </a:r>
            <a:r>
              <a:rPr lang="en-US" sz="2300" dirty="0"/>
              <a:t> za </a:t>
            </a:r>
            <a:r>
              <a:rPr lang="en-US" sz="2300" dirty="0" err="1"/>
              <a:t>vsako</a:t>
            </a:r>
            <a:r>
              <a:rPr lang="en-US" sz="2300" dirty="0"/>
              <a:t> </a:t>
            </a:r>
            <a:r>
              <a:rPr lang="en-US" sz="2300" dirty="0" err="1"/>
              <a:t>črko</a:t>
            </a:r>
            <a:r>
              <a:rPr lang="en-US" sz="2300" dirty="0"/>
              <a:t> </a:t>
            </a:r>
            <a:r>
              <a:rPr lang="en-US" sz="2300" dirty="0" err="1"/>
              <a:t>akronima</a:t>
            </a:r>
            <a:r>
              <a:rPr lang="sl-SI" sz="2300" dirty="0"/>
              <a:t>.</a:t>
            </a:r>
            <a:r>
              <a:rPr lang="en-US" sz="2300" dirty="0"/>
              <a:t> </a:t>
            </a:r>
            <a:endParaRPr lang="en-IE" sz="2300" dirty="0"/>
          </a:p>
        </p:txBody>
      </p:sp>
      <p:pic>
        <p:nvPicPr>
          <p:cNvPr id="6" name="Picture Placeholder 5" descr="Spiral open diary laid on blue wooden floor">
            <a:extLst>
              <a:ext uri="{FF2B5EF4-FFF2-40B4-BE49-F238E27FC236}">
                <a16:creationId xmlns:a16="http://schemas.microsoft.com/office/drawing/2014/main" id="{8D17C4EF-371C-4DCB-8A68-789E53C19CA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9192D092-69A6-4509-A2FC-A638BB8F71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78" y="3830072"/>
            <a:ext cx="4502462" cy="22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91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0A73E-214D-4F37-9D84-67CD9EBF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4034" y="819599"/>
            <a:ext cx="5793614" cy="697353"/>
          </a:xfrm>
        </p:spPr>
        <p:txBody>
          <a:bodyPr>
            <a:normAutofit fontScale="70000" lnSpcReduction="20000"/>
          </a:bodyPr>
          <a:lstStyle/>
          <a:p>
            <a:r>
              <a:rPr lang="sl-SI" b="1" dirty="0">
                <a:solidFill>
                  <a:srgbClr val="406F70"/>
                </a:solidFill>
              </a:rPr>
              <a:t>Učinkovitost in proizvodnja ob pravem času („</a:t>
            </a:r>
            <a:r>
              <a:rPr lang="en-US" b="1" dirty="0">
                <a:solidFill>
                  <a:srgbClr val="406F70"/>
                </a:solidFill>
              </a:rPr>
              <a:t>Just-in-Time</a:t>
            </a:r>
            <a:r>
              <a:rPr lang="sl-SI" b="1" dirty="0">
                <a:solidFill>
                  <a:srgbClr val="406F70"/>
                </a:solidFill>
              </a:rPr>
              <a:t>“)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950D2-59D2-41A0-B024-AAD3567125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13145" y="1827949"/>
            <a:ext cx="6421313" cy="4293718"/>
          </a:xfrm>
        </p:spPr>
        <p:txBody>
          <a:bodyPr/>
          <a:lstStyle/>
          <a:p>
            <a:r>
              <a:rPr lang="en-US" dirty="0" err="1">
                <a:solidFill>
                  <a:srgbClr val="406F70"/>
                </a:solidFill>
              </a:rPr>
              <a:t>Koncept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sl-SI" b="1" u="sng" dirty="0">
                <a:solidFill>
                  <a:srgbClr val="406F70"/>
                </a:solidFill>
              </a:rPr>
              <a:t>učinkovitega</a:t>
            </a:r>
            <a:r>
              <a:rPr lang="en-US" b="1" u="sng" dirty="0">
                <a:solidFill>
                  <a:srgbClr val="406F70"/>
                </a:solidFill>
              </a:rPr>
              <a:t> </a:t>
            </a:r>
            <a:r>
              <a:rPr lang="en-US" b="1" u="sng" dirty="0" err="1">
                <a:solidFill>
                  <a:srgbClr val="406F70"/>
                </a:solidFill>
              </a:rPr>
              <a:t>poslovanja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je </a:t>
            </a:r>
            <a:r>
              <a:rPr lang="en-US" dirty="0" err="1">
                <a:solidFill>
                  <a:srgbClr val="406F70"/>
                </a:solidFill>
              </a:rPr>
              <a:t>mogoče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uporabiti</a:t>
            </a:r>
            <a:r>
              <a:rPr lang="en-US" dirty="0">
                <a:solidFill>
                  <a:srgbClr val="406F70"/>
                </a:solidFill>
              </a:rPr>
              <a:t> v </a:t>
            </a:r>
            <a:r>
              <a:rPr lang="sl-SI" dirty="0">
                <a:solidFill>
                  <a:srgbClr val="406F70"/>
                </a:solidFill>
              </a:rPr>
              <a:t>gostinstvu</a:t>
            </a:r>
            <a:r>
              <a:rPr lang="en-US" dirty="0">
                <a:solidFill>
                  <a:srgbClr val="406F70"/>
                </a:solidFill>
              </a:rPr>
              <a:t>, da bi </a:t>
            </a:r>
            <a:r>
              <a:rPr lang="en-US" b="1" dirty="0" err="1">
                <a:solidFill>
                  <a:srgbClr val="406F70"/>
                </a:solidFill>
              </a:rPr>
              <a:t>zmanjšali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količino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odpadkov</a:t>
            </a:r>
            <a:r>
              <a:rPr lang="en-US" dirty="0">
                <a:solidFill>
                  <a:srgbClr val="406F70"/>
                </a:solidFill>
              </a:rPr>
              <a:t> v </a:t>
            </a:r>
            <a:r>
              <a:rPr lang="en-US" b="1" dirty="0" err="1">
                <a:solidFill>
                  <a:srgbClr val="406F70"/>
                </a:solidFill>
              </a:rPr>
              <a:t>celotnem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procesu</a:t>
            </a:r>
            <a:r>
              <a:rPr lang="en-US" dirty="0">
                <a:solidFill>
                  <a:srgbClr val="406F70"/>
                </a:solidFill>
              </a:rPr>
              <a:t> in </a:t>
            </a:r>
            <a:r>
              <a:rPr lang="en-US" b="1" dirty="0" err="1">
                <a:solidFill>
                  <a:srgbClr val="406F70"/>
                </a:solidFill>
              </a:rPr>
              <a:t>povečali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učinkovitost</a:t>
            </a:r>
            <a:r>
              <a:rPr lang="en-US" dirty="0">
                <a:solidFill>
                  <a:srgbClr val="406F70"/>
                </a:solidFill>
              </a:rPr>
              <a:t>. S </a:t>
            </a:r>
            <a:r>
              <a:rPr lang="en-US" dirty="0" err="1">
                <a:solidFill>
                  <a:srgbClr val="406F70"/>
                </a:solidFill>
              </a:rPr>
              <a:t>tem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lahko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ustvarite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večji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dobiček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in </a:t>
            </a:r>
            <a:r>
              <a:rPr lang="en-US" dirty="0" err="1">
                <a:solidFill>
                  <a:srgbClr val="406F70"/>
                </a:solidFill>
              </a:rPr>
              <a:t>večje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zadovoljstvo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gostov</a:t>
            </a:r>
            <a:r>
              <a:rPr lang="en-US" dirty="0">
                <a:solidFill>
                  <a:srgbClr val="406F70"/>
                </a:solidFill>
              </a:rPr>
              <a:t>. </a:t>
            </a:r>
            <a:endParaRPr lang="sl-SI" dirty="0">
              <a:solidFill>
                <a:srgbClr val="406F70"/>
              </a:solidFill>
            </a:endParaRPr>
          </a:p>
          <a:p>
            <a:r>
              <a:rPr lang="en-US" dirty="0" err="1">
                <a:solidFill>
                  <a:srgbClr val="406F70"/>
                </a:solidFill>
              </a:rPr>
              <a:t>Metoda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u="sng" dirty="0">
                <a:solidFill>
                  <a:srgbClr val="406F70"/>
                </a:solidFill>
              </a:rPr>
              <a:t>Just-In-Time (JIT) </a:t>
            </a:r>
            <a:r>
              <a:rPr lang="en-US" dirty="0">
                <a:solidFill>
                  <a:srgbClr val="406F70"/>
                </a:solidFill>
              </a:rPr>
              <a:t>se </a:t>
            </a:r>
            <a:r>
              <a:rPr lang="en-US" dirty="0" err="1">
                <a:solidFill>
                  <a:srgbClr val="406F70"/>
                </a:solidFill>
              </a:rPr>
              <a:t>uporablja</a:t>
            </a:r>
            <a:r>
              <a:rPr lang="sl-SI" dirty="0">
                <a:solidFill>
                  <a:srgbClr val="406F70"/>
                </a:solidFill>
              </a:rPr>
              <a:t> za </a:t>
            </a:r>
            <a:r>
              <a:rPr lang="en-US" dirty="0" err="1">
                <a:solidFill>
                  <a:srgbClr val="406F70"/>
                </a:solidFill>
              </a:rPr>
              <a:t>izboljša</a:t>
            </a:r>
            <a:r>
              <a:rPr lang="sl-SI" dirty="0">
                <a:solidFill>
                  <a:srgbClr val="406F70"/>
                </a:solidFill>
              </a:rPr>
              <a:t>nje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učinkovitost</a:t>
            </a:r>
            <a:r>
              <a:rPr lang="sl-SI" dirty="0">
                <a:solidFill>
                  <a:srgbClr val="406F70"/>
                </a:solidFill>
              </a:rPr>
              <a:t>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proizvodnje</a:t>
            </a:r>
            <a:r>
              <a:rPr lang="en-US" dirty="0">
                <a:solidFill>
                  <a:srgbClr val="406F70"/>
                </a:solidFill>
              </a:rPr>
              <a:t>. </a:t>
            </a:r>
            <a:r>
              <a:rPr lang="en-US" dirty="0" err="1">
                <a:solidFill>
                  <a:srgbClr val="406F70"/>
                </a:solidFill>
              </a:rPr>
              <a:t>Zaradi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visoke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stopnje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fluktuacije</a:t>
            </a:r>
            <a:r>
              <a:rPr lang="en-US" dirty="0">
                <a:solidFill>
                  <a:srgbClr val="406F70"/>
                </a:solidFill>
              </a:rPr>
              <a:t>, </a:t>
            </a:r>
            <a:r>
              <a:rPr lang="en-US" dirty="0" err="1">
                <a:solidFill>
                  <a:srgbClr val="406F70"/>
                </a:solidFill>
              </a:rPr>
              <a:t>povezane</a:t>
            </a:r>
            <a:r>
              <a:rPr lang="en-US" dirty="0">
                <a:solidFill>
                  <a:srgbClr val="406F70"/>
                </a:solidFill>
              </a:rPr>
              <a:t> s </a:t>
            </a:r>
            <a:r>
              <a:rPr lang="en-US" dirty="0" err="1">
                <a:solidFill>
                  <a:srgbClr val="406F70"/>
                </a:solidFill>
              </a:rPr>
              <a:t>surovinami</a:t>
            </a:r>
            <a:r>
              <a:rPr lang="en-US" dirty="0">
                <a:solidFill>
                  <a:srgbClr val="406F70"/>
                </a:solidFill>
              </a:rPr>
              <a:t>, in </a:t>
            </a:r>
            <a:r>
              <a:rPr lang="en-US" dirty="0" err="1">
                <a:solidFill>
                  <a:srgbClr val="406F70"/>
                </a:solidFill>
              </a:rPr>
              <a:t>določenega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datuma</a:t>
            </a:r>
            <a:r>
              <a:rPr lang="en-US" dirty="0">
                <a:solidFill>
                  <a:srgbClr val="406F70"/>
                </a:solidFill>
              </a:rPr>
              <a:t>, do </a:t>
            </a:r>
            <a:r>
              <a:rPr lang="en-US" dirty="0" err="1">
                <a:solidFill>
                  <a:srgbClr val="406F70"/>
                </a:solidFill>
              </a:rPr>
              <a:t>katerega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morajo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biti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porabljene</a:t>
            </a:r>
            <a:r>
              <a:rPr lang="en-US" dirty="0">
                <a:solidFill>
                  <a:srgbClr val="406F70"/>
                </a:solidFill>
              </a:rPr>
              <a:t>, so </a:t>
            </a:r>
            <a:r>
              <a:rPr lang="en-US" dirty="0" err="1">
                <a:solidFill>
                  <a:srgbClr val="406F70"/>
                </a:solidFill>
              </a:rPr>
              <a:t>surovine</a:t>
            </a:r>
            <a:r>
              <a:rPr lang="en-US" dirty="0">
                <a:solidFill>
                  <a:srgbClr val="406F70"/>
                </a:solidFill>
              </a:rPr>
              <a:t> med </a:t>
            </a:r>
            <a:r>
              <a:rPr lang="en-US" b="1" dirty="0" err="1">
                <a:solidFill>
                  <a:srgbClr val="406F70"/>
                </a:solidFill>
              </a:rPr>
              <a:t>najdražjimi</a:t>
            </a:r>
            <a:r>
              <a:rPr lang="en-US" b="1" dirty="0">
                <a:solidFill>
                  <a:srgbClr val="406F70"/>
                </a:solidFill>
              </a:rPr>
              <a:t> in </a:t>
            </a:r>
            <a:r>
              <a:rPr lang="en-US" b="1" dirty="0" err="1">
                <a:solidFill>
                  <a:srgbClr val="406F70"/>
                </a:solidFill>
              </a:rPr>
              <a:t>najbolj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potratnimi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sl-SI" b="1" dirty="0">
                <a:solidFill>
                  <a:srgbClr val="406F70"/>
                </a:solidFill>
              </a:rPr>
              <a:t>postavkami</a:t>
            </a:r>
            <a:r>
              <a:rPr lang="en-US" b="1" dirty="0">
                <a:solidFill>
                  <a:srgbClr val="406F70"/>
                </a:solidFill>
              </a:rPr>
              <a:t> v </a:t>
            </a:r>
            <a:r>
              <a:rPr lang="sl-SI" b="1" dirty="0">
                <a:solidFill>
                  <a:srgbClr val="406F70"/>
                </a:solidFill>
              </a:rPr>
              <a:t>gostinstvu</a:t>
            </a:r>
            <a:r>
              <a:rPr lang="en-US" b="1" dirty="0">
                <a:solidFill>
                  <a:srgbClr val="406F70"/>
                </a:solidFill>
              </a:rPr>
              <a:t>.</a:t>
            </a:r>
            <a:endParaRPr lang="en-IE" b="1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Vegetables on display at a market">
            <a:extLst>
              <a:ext uri="{FF2B5EF4-FFF2-40B4-BE49-F238E27FC236}">
                <a16:creationId xmlns:a16="http://schemas.microsoft.com/office/drawing/2014/main" id="{850A6F14-CEE6-4A36-A0F2-9E86303448D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849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f face clock on a wall">
            <a:extLst>
              <a:ext uri="{FF2B5EF4-FFF2-40B4-BE49-F238E27FC236}">
                <a16:creationId xmlns:a16="http://schemas.microsoft.com/office/drawing/2014/main" id="{0517760B-86DD-4719-BA55-90E294C8D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87" y="-129309"/>
            <a:ext cx="3392120" cy="24410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8990FB-D396-4CC4-9613-119427EC6C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85156"/>
                </a:solidFill>
                <a:latin typeface="sohne"/>
              </a:rPr>
              <a:t>Dobavna</a:t>
            </a:r>
            <a:r>
              <a:rPr lang="en-US" b="1" dirty="0">
                <a:solidFill>
                  <a:srgbClr val="085156"/>
                </a:solidFill>
                <a:latin typeface="sohne"/>
              </a:rPr>
              <a:t> </a:t>
            </a:r>
            <a:r>
              <a:rPr lang="en-US" b="1" dirty="0" err="1">
                <a:solidFill>
                  <a:srgbClr val="085156"/>
                </a:solidFill>
                <a:latin typeface="sohne"/>
              </a:rPr>
              <a:t>veriga</a:t>
            </a:r>
            <a:r>
              <a:rPr lang="en-US" b="1" dirty="0">
                <a:solidFill>
                  <a:srgbClr val="085156"/>
                </a:solidFill>
                <a:latin typeface="sohne"/>
              </a:rPr>
              <a:t> </a:t>
            </a:r>
            <a:r>
              <a:rPr lang="sl-SI" b="1" dirty="0">
                <a:solidFill>
                  <a:srgbClr val="085156"/>
                </a:solidFill>
                <a:latin typeface="sohne"/>
              </a:rPr>
              <a:t>„</a:t>
            </a:r>
            <a:r>
              <a:rPr lang="en-US" b="1" dirty="0">
                <a:solidFill>
                  <a:srgbClr val="085156"/>
                </a:solidFill>
                <a:latin typeface="sohne"/>
              </a:rPr>
              <a:t>Just-in-time</a:t>
            </a:r>
            <a:r>
              <a:rPr lang="sl-SI" b="1" dirty="0">
                <a:solidFill>
                  <a:srgbClr val="085156"/>
                </a:solidFill>
                <a:latin typeface="sohne"/>
              </a:rPr>
              <a:t>“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99AA5-86E1-445E-9464-FCAD05DC8B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2" y="2147222"/>
            <a:ext cx="11252180" cy="4166951"/>
          </a:xfrm>
        </p:spPr>
        <p:txBody>
          <a:bodyPr/>
          <a:lstStyle/>
          <a:p>
            <a:pPr algn="just"/>
            <a:r>
              <a:rPr lang="sl-SI" dirty="0">
                <a:solidFill>
                  <a:srgbClr val="406F70"/>
                </a:solidFill>
                <a:latin typeface="charter"/>
              </a:rPr>
              <a:t>Dobavna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veriga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„</a:t>
            </a:r>
            <a:r>
              <a:rPr lang="sl-SI" i="1" dirty="0">
                <a:solidFill>
                  <a:srgbClr val="406F70"/>
                </a:solidFill>
                <a:latin typeface="Charter"/>
              </a:rPr>
              <a:t>ravno ob pravem času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“ („Just-in-Time“)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je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preprost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koncept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: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zmanjša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j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te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količino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blaga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na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zalogi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. </a:t>
            </a:r>
            <a:endParaRPr lang="sl-SI" dirty="0">
              <a:solidFill>
                <a:srgbClr val="406F70"/>
              </a:solidFill>
              <a:latin typeface="charter"/>
            </a:endParaRPr>
          </a:p>
          <a:p>
            <a:pPr algn="just"/>
            <a:r>
              <a:rPr lang="sl-SI" dirty="0">
                <a:solidFill>
                  <a:srgbClr val="406F70"/>
                </a:solidFill>
                <a:latin typeface="charter"/>
              </a:rPr>
              <a:t>Živila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,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ki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se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hitro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pokvari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jo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(meso,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sadje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,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mlečni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izdelki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 itd.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)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,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postane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jo 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del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tekoče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dobavne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verige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in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nikoli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ne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stoji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jo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dolgo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časa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v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skladišču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. </a:t>
            </a:r>
            <a:endParaRPr lang="sl-SI" dirty="0">
              <a:solidFill>
                <a:srgbClr val="406F70"/>
              </a:solidFill>
              <a:latin typeface="charter"/>
            </a:endParaRPr>
          </a:p>
          <a:p>
            <a:pPr algn="just"/>
            <a:r>
              <a:rPr lang="en-US" dirty="0" err="1">
                <a:solidFill>
                  <a:srgbClr val="406F70"/>
                </a:solidFill>
                <a:latin typeface="charter"/>
              </a:rPr>
              <a:t>Vendar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vodenje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„Just-in-Time“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dobavne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verige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ni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enostavno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.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Zahteva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sprotno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usklajevanje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. 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Vsak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korak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mora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biti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sinhroniziran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: od 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oddajanja in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prejemanja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naročil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dobavitelje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v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,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obračanja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zalog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,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kuhanja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in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ustvarjanja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do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končne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dostave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 ter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postrežbe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gosta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.</a:t>
            </a:r>
          </a:p>
          <a:p>
            <a:pPr algn="just"/>
            <a:r>
              <a:rPr lang="en-US" dirty="0">
                <a:solidFill>
                  <a:srgbClr val="406F70"/>
                </a:solidFill>
                <a:latin typeface="charter"/>
              </a:rPr>
              <a:t>Ta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pristop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zagotavlja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svežino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in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zmanjšuje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količino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odpadkov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.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  <a:latin typeface="charter"/>
              </a:rPr>
              <a:t>Pristop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„Just-in-Time“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najbolje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dirty="0" err="1">
                <a:solidFill>
                  <a:srgbClr val="406F70"/>
                </a:solidFill>
                <a:latin typeface="charter"/>
              </a:rPr>
              <a:t>deluje</a:t>
            </a:r>
            <a:r>
              <a:rPr lang="en-US" dirty="0">
                <a:solidFill>
                  <a:srgbClr val="406F70"/>
                </a:solidFill>
                <a:latin typeface="charter"/>
              </a:rPr>
              <a:t> v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kratki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</a:t>
            </a:r>
            <a:r>
              <a:rPr lang="sl-SI" b="1" dirty="0">
                <a:solidFill>
                  <a:srgbClr val="406F70"/>
                </a:solidFill>
                <a:latin typeface="Charter"/>
              </a:rPr>
              <a:t>dobavni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verigi</a:t>
            </a:r>
            <a:r>
              <a:rPr lang="en-US" b="1" dirty="0">
                <a:solidFill>
                  <a:srgbClr val="406F70"/>
                </a:solidFill>
                <a:latin typeface="Charter"/>
              </a:rPr>
              <a:t> </a:t>
            </a:r>
            <a:r>
              <a:rPr lang="en-US" b="1" dirty="0" err="1">
                <a:solidFill>
                  <a:srgbClr val="406F70"/>
                </a:solidFill>
                <a:latin typeface="Charter"/>
              </a:rPr>
              <a:t>živil</a:t>
            </a:r>
            <a:r>
              <a:rPr lang="sl-SI" dirty="0">
                <a:solidFill>
                  <a:srgbClr val="406F70"/>
                </a:solidFill>
                <a:latin typeface="charter"/>
              </a:rPr>
              <a:t>.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/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/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1581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7C1C9A-3589-2741-9EC3-54EF81094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30873" y="538869"/>
            <a:ext cx="9571221" cy="837349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err="1">
                <a:solidFill>
                  <a:srgbClr val="CC9131"/>
                </a:solidFill>
              </a:rPr>
              <a:t>Povzetek</a:t>
            </a:r>
            <a:r>
              <a:rPr lang="en-US" sz="3300" b="1" dirty="0">
                <a:solidFill>
                  <a:srgbClr val="CC9131"/>
                </a:solidFill>
              </a:rPr>
              <a:t> </a:t>
            </a:r>
            <a:r>
              <a:rPr lang="en-US" sz="3300" b="1" dirty="0" err="1">
                <a:solidFill>
                  <a:srgbClr val="CC9131"/>
                </a:solidFill>
              </a:rPr>
              <a:t>prednosti</a:t>
            </a:r>
            <a:r>
              <a:rPr lang="en-US" sz="3300" b="1" dirty="0">
                <a:solidFill>
                  <a:srgbClr val="CC9131"/>
                </a:solidFill>
              </a:rPr>
              <a:t> </a:t>
            </a:r>
            <a:r>
              <a:rPr lang="en-US" sz="3300" b="1" dirty="0" err="1">
                <a:solidFill>
                  <a:srgbClr val="CC9131"/>
                </a:solidFill>
              </a:rPr>
              <a:t>kratkih</a:t>
            </a:r>
            <a:r>
              <a:rPr lang="en-US" sz="3300" b="1" dirty="0">
                <a:solidFill>
                  <a:srgbClr val="CC9131"/>
                </a:solidFill>
              </a:rPr>
              <a:t> </a:t>
            </a:r>
            <a:r>
              <a:rPr lang="sl-SI" sz="3300" b="1" dirty="0">
                <a:solidFill>
                  <a:srgbClr val="CC9131"/>
                </a:solidFill>
              </a:rPr>
              <a:t>dobavnih </a:t>
            </a:r>
            <a:r>
              <a:rPr lang="en-US" sz="3300" b="1" dirty="0" err="1">
                <a:solidFill>
                  <a:srgbClr val="CC9131"/>
                </a:solidFill>
              </a:rPr>
              <a:t>verig</a:t>
            </a:r>
            <a:endParaRPr lang="en-US" sz="3300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D46A-AF4D-F740-B502-607D22F90A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1813810"/>
            <a:ext cx="10968810" cy="4586990"/>
          </a:xfrm>
        </p:spPr>
        <p:txBody>
          <a:bodyPr/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</a:rPr>
              <a:t>Uporaba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lokaln</a:t>
            </a:r>
            <a:r>
              <a:rPr lang="sl-SI" altLang="en-US" dirty="0">
                <a:solidFill>
                  <a:srgbClr val="406F70"/>
                </a:solidFill>
              </a:rPr>
              <a:t>ih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sl-SI" altLang="en-US" dirty="0">
                <a:solidFill>
                  <a:srgbClr val="406F70"/>
                </a:solidFill>
              </a:rPr>
              <a:t>surovin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sl-SI" altLang="en-US" dirty="0">
                <a:solidFill>
                  <a:srgbClr val="406F70"/>
                </a:solidFill>
              </a:rPr>
              <a:t>pomeni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zmanjšanje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razdalje</a:t>
            </a:r>
            <a:r>
              <a:rPr lang="en-IE" altLang="en-US" dirty="0">
                <a:solidFill>
                  <a:srgbClr val="406F70"/>
                </a:solidFill>
              </a:rPr>
              <a:t> med </a:t>
            </a:r>
            <a:r>
              <a:rPr lang="en-IE" altLang="en-US" dirty="0" err="1">
                <a:solidFill>
                  <a:srgbClr val="406F70"/>
                </a:solidFill>
              </a:rPr>
              <a:t>kmetijskimi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pridelovalci</a:t>
            </a:r>
            <a:r>
              <a:rPr lang="en-IE" altLang="en-US" dirty="0">
                <a:solidFill>
                  <a:srgbClr val="406F70"/>
                </a:solidFill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</a:rPr>
              <a:t>končnimi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potrošniki</a:t>
            </a:r>
            <a:r>
              <a:rPr lang="en-IE" altLang="en-US" dirty="0">
                <a:solidFill>
                  <a:srgbClr val="406F70"/>
                </a:solidFill>
              </a:rPr>
              <a:t>, </a:t>
            </a:r>
            <a:r>
              <a:rPr lang="en-IE" altLang="en-US" dirty="0" err="1">
                <a:solidFill>
                  <a:srgbClr val="406F70"/>
                </a:solidFill>
              </a:rPr>
              <a:t>pri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čemer</a:t>
            </a:r>
            <a:r>
              <a:rPr lang="en-IE" altLang="en-US" dirty="0">
                <a:solidFill>
                  <a:srgbClr val="406F70"/>
                </a:solidFill>
              </a:rPr>
              <a:t> so </a:t>
            </a:r>
            <a:r>
              <a:rPr lang="en-IE" altLang="en-US" dirty="0" err="1">
                <a:solidFill>
                  <a:srgbClr val="406F70"/>
                </a:solidFill>
              </a:rPr>
              <a:t>gostinske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storitve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ključni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posrednik</a:t>
            </a:r>
            <a:r>
              <a:rPr lang="en-IE" altLang="en-US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altLang="en-US" dirty="0" err="1">
                <a:solidFill>
                  <a:srgbClr val="406F70"/>
                </a:solidFill>
              </a:rPr>
              <a:t>Lokalna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živila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praviloma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uporabljajo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manj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predelave</a:t>
            </a:r>
            <a:r>
              <a:rPr lang="en-IE" altLang="en-US" dirty="0">
                <a:solidFill>
                  <a:srgbClr val="406F70"/>
                </a:solidFill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</a:rPr>
              <a:t>pakiranja</a:t>
            </a:r>
            <a:r>
              <a:rPr lang="en-IE" altLang="en-US" dirty="0">
                <a:solidFill>
                  <a:srgbClr val="406F70"/>
                </a:solidFill>
              </a:rPr>
              <a:t>, </a:t>
            </a:r>
            <a:r>
              <a:rPr lang="en-IE" altLang="en-US" dirty="0" err="1">
                <a:solidFill>
                  <a:srgbClr val="406F70"/>
                </a:solidFill>
              </a:rPr>
              <a:t>zato</a:t>
            </a:r>
            <a:r>
              <a:rPr lang="en-IE" altLang="en-US" dirty="0">
                <a:solidFill>
                  <a:srgbClr val="406F70"/>
                </a:solidFill>
              </a:rPr>
              <a:t> so </a:t>
            </a:r>
            <a:r>
              <a:rPr lang="en-IE" altLang="en-US" dirty="0" err="1">
                <a:solidFill>
                  <a:srgbClr val="406F70"/>
                </a:solidFill>
              </a:rPr>
              <a:t>bolj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sveža</a:t>
            </a:r>
            <a:r>
              <a:rPr lang="en-IE" altLang="en-US" dirty="0">
                <a:solidFill>
                  <a:srgbClr val="406F70"/>
                </a:solidFill>
              </a:rPr>
              <a:t>, </a:t>
            </a:r>
            <a:r>
              <a:rPr lang="en-IE" altLang="en-US" dirty="0" err="1">
                <a:solidFill>
                  <a:srgbClr val="406F70"/>
                </a:solidFill>
              </a:rPr>
              <a:t>bolj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zdrava</a:t>
            </a:r>
            <a:r>
              <a:rPr lang="en-IE" altLang="en-US" dirty="0">
                <a:solidFill>
                  <a:srgbClr val="406F70"/>
                </a:solidFill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</a:rPr>
              <a:t>vsebujejo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manj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odpadkov</a:t>
            </a:r>
            <a:r>
              <a:rPr lang="en-IE" altLang="en-US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altLang="en-US" dirty="0" err="1">
                <a:solidFill>
                  <a:srgbClr val="406F70"/>
                </a:solidFill>
              </a:rPr>
              <a:t>Lokalna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hrana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krepi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živahnost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skupnosti</a:t>
            </a:r>
            <a:r>
              <a:rPr lang="en-IE" altLang="en-US" dirty="0">
                <a:solidFill>
                  <a:srgbClr val="406F70"/>
                </a:solidFill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</a:rPr>
              <a:t>ohranja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lokalne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tradicije</a:t>
            </a:r>
            <a:r>
              <a:rPr lang="en-IE" altLang="en-US" dirty="0">
                <a:solidFill>
                  <a:srgbClr val="406F70"/>
                </a:solidFill>
              </a:rPr>
              <a:t>, </a:t>
            </a:r>
            <a:r>
              <a:rPr lang="en-IE" altLang="en-US" dirty="0" err="1">
                <a:solidFill>
                  <a:srgbClr val="406F70"/>
                </a:solidFill>
              </a:rPr>
              <a:t>hkrati</a:t>
            </a:r>
            <a:r>
              <a:rPr lang="en-IE" altLang="en-US" dirty="0">
                <a:solidFill>
                  <a:srgbClr val="406F70"/>
                </a:solidFill>
              </a:rPr>
              <a:t> pa z </a:t>
            </a:r>
            <a:r>
              <a:rPr lang="en-IE" altLang="en-US" dirty="0" err="1">
                <a:solidFill>
                  <a:srgbClr val="406F70"/>
                </a:solidFill>
              </a:rPr>
              <a:t>edinstvenim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občutkom</a:t>
            </a:r>
            <a:r>
              <a:rPr lang="en-IE" altLang="en-US" dirty="0">
                <a:solidFill>
                  <a:srgbClr val="406F70"/>
                </a:solidFill>
              </a:rPr>
              <a:t> za </a:t>
            </a:r>
            <a:r>
              <a:rPr lang="en-IE" altLang="en-US" dirty="0" err="1">
                <a:solidFill>
                  <a:srgbClr val="406F70"/>
                </a:solidFill>
              </a:rPr>
              <a:t>skupnost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vzpostavlja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lokalno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identiteto</a:t>
            </a:r>
            <a:r>
              <a:rPr lang="en-IE" altLang="en-US" dirty="0">
                <a:solidFill>
                  <a:srgbClr val="406F70"/>
                </a:solidFill>
              </a:rPr>
              <a:t>.  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</a:rPr>
              <a:t>Kratke verige </a:t>
            </a:r>
            <a:r>
              <a:rPr lang="en-IE" altLang="en-US" dirty="0" err="1">
                <a:solidFill>
                  <a:srgbClr val="406F70"/>
                </a:solidFill>
              </a:rPr>
              <a:t>pomaga</a:t>
            </a:r>
            <a:r>
              <a:rPr lang="sl-SI" altLang="en-US" dirty="0">
                <a:solidFill>
                  <a:srgbClr val="406F70"/>
                </a:solidFill>
              </a:rPr>
              <a:t>jo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vzpostaviti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sistem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sl-SI" altLang="en-US" dirty="0">
                <a:solidFill>
                  <a:srgbClr val="406F70"/>
                </a:solidFill>
              </a:rPr>
              <a:t>„</a:t>
            </a:r>
            <a:r>
              <a:rPr lang="en-IE" altLang="en-US" dirty="0">
                <a:solidFill>
                  <a:srgbClr val="406F70"/>
                </a:solidFill>
              </a:rPr>
              <a:t>Just-in-time</a:t>
            </a:r>
            <a:r>
              <a:rPr lang="sl-SI" altLang="en-US" dirty="0">
                <a:solidFill>
                  <a:srgbClr val="406F70"/>
                </a:solidFill>
              </a:rPr>
              <a:t>“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na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področju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hrane</a:t>
            </a:r>
            <a:r>
              <a:rPr lang="en-IE" altLang="en-US" dirty="0">
                <a:solidFill>
                  <a:srgbClr val="406F70"/>
                </a:solidFill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</a:rPr>
              <a:t>lahko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pomaga</a:t>
            </a:r>
            <a:r>
              <a:rPr lang="sl-SI" altLang="en-US" dirty="0">
                <a:solidFill>
                  <a:srgbClr val="406F70"/>
                </a:solidFill>
              </a:rPr>
              <a:t>jo</a:t>
            </a:r>
            <a:r>
              <a:rPr lang="en-IE" altLang="en-US" dirty="0">
                <a:solidFill>
                  <a:srgbClr val="406F70"/>
                </a:solidFill>
              </a:rPr>
              <a:t> v </a:t>
            </a:r>
            <a:r>
              <a:rPr lang="en-IE" altLang="en-US" dirty="0" err="1">
                <a:solidFill>
                  <a:srgbClr val="406F70"/>
                </a:solidFill>
              </a:rPr>
              <a:t>boju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proti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zavrženi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hrani</a:t>
            </a:r>
            <a:r>
              <a:rPr lang="en-IE" altLang="en-US" dirty="0">
                <a:solidFill>
                  <a:srgbClr val="406F7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425D4-0836-4BC7-B77B-68785C513D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527" y="871085"/>
            <a:ext cx="6257924" cy="969174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5C05B"/>
                </a:solidFill>
              </a:rPr>
              <a:t>Kaj</a:t>
            </a:r>
            <a:r>
              <a:rPr lang="en-US" b="1" dirty="0">
                <a:solidFill>
                  <a:srgbClr val="F5C05B"/>
                </a:solidFill>
              </a:rPr>
              <a:t> je </a:t>
            </a:r>
            <a:r>
              <a:rPr lang="en-US" b="1" dirty="0" err="1">
                <a:solidFill>
                  <a:srgbClr val="F5C05B"/>
                </a:solidFill>
              </a:rPr>
              <a:t>kratka</a:t>
            </a:r>
            <a:r>
              <a:rPr lang="en-US" b="1" dirty="0">
                <a:solidFill>
                  <a:srgbClr val="F5C05B"/>
                </a:solidFill>
              </a:rPr>
              <a:t> </a:t>
            </a:r>
            <a:r>
              <a:rPr lang="sl-SI" b="1" dirty="0">
                <a:solidFill>
                  <a:srgbClr val="F5C05B"/>
                </a:solidFill>
              </a:rPr>
              <a:t>dobavna </a:t>
            </a:r>
            <a:r>
              <a:rPr lang="en-US" b="1" dirty="0" err="1">
                <a:solidFill>
                  <a:srgbClr val="F5C05B"/>
                </a:solidFill>
              </a:rPr>
              <a:t>veriga</a:t>
            </a:r>
            <a:r>
              <a:rPr lang="en-US" b="1" dirty="0">
                <a:solidFill>
                  <a:srgbClr val="F5C05B"/>
                </a:solidFill>
              </a:rPr>
              <a:t>?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AC9D2-E63E-455C-B4E6-DEDCFAC6A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0496" y="1937021"/>
            <a:ext cx="6738131" cy="394744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GB" altLang="en-US" sz="2000" dirty="0" err="1">
                <a:solidFill>
                  <a:srgbClr val="406F70"/>
                </a:solidFill>
              </a:rPr>
              <a:t>Kratke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sl-SI" altLang="en-US" sz="2000" dirty="0">
                <a:solidFill>
                  <a:srgbClr val="406F70"/>
                </a:solidFill>
              </a:rPr>
              <a:t>dobavne </a:t>
            </a:r>
            <a:r>
              <a:rPr lang="en-GB" altLang="en-US" sz="2000" dirty="0" err="1">
                <a:solidFill>
                  <a:srgbClr val="406F70"/>
                </a:solidFill>
              </a:rPr>
              <a:t>verige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vključujejo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zelo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malo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posrednikov</a:t>
            </a:r>
            <a:r>
              <a:rPr lang="en-GB" altLang="en-US" sz="2000" dirty="0">
                <a:solidFill>
                  <a:srgbClr val="406F70"/>
                </a:solidFill>
              </a:rPr>
              <a:t>.  </a:t>
            </a:r>
            <a:r>
              <a:rPr lang="en-GB" altLang="en-US" sz="2000" dirty="0" err="1">
                <a:solidFill>
                  <a:srgbClr val="406F70"/>
                </a:solidFill>
              </a:rPr>
              <a:t>Opredelitev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Evropske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komisije</a:t>
            </a:r>
            <a:r>
              <a:rPr lang="en-GB" altLang="en-US" sz="2000" dirty="0">
                <a:solidFill>
                  <a:srgbClr val="406F70"/>
                </a:solidFill>
              </a:rPr>
              <a:t>:</a:t>
            </a:r>
            <a:endParaRPr lang="sl-SI" altLang="en-US" sz="2000" dirty="0">
              <a:solidFill>
                <a:srgbClr val="406F7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GB" altLang="en-US" sz="2000" b="1" i="1" dirty="0">
                <a:solidFill>
                  <a:srgbClr val="406F70"/>
                </a:solidFill>
              </a:rPr>
              <a:t>“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Kratka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dobavna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veriga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vključuje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omejeno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število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gospodarskih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subjektov</a:t>
            </a:r>
            <a:r>
              <a:rPr lang="en-GB" altLang="en-US" sz="2000" b="1" i="1" dirty="0">
                <a:solidFill>
                  <a:srgbClr val="406F70"/>
                </a:solidFill>
              </a:rPr>
              <a:t>,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zavezanih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sodelovanju</a:t>
            </a:r>
            <a:r>
              <a:rPr lang="en-GB" altLang="en-US" sz="2000" b="1" i="1" dirty="0">
                <a:solidFill>
                  <a:srgbClr val="406F70"/>
                </a:solidFill>
              </a:rPr>
              <a:t>,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lokalnemu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gospodarskemu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razvoju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ter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tesnim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geografskim</a:t>
            </a:r>
            <a:r>
              <a:rPr lang="en-GB" altLang="en-US" sz="2000" b="1" i="1" dirty="0">
                <a:solidFill>
                  <a:srgbClr val="406F70"/>
                </a:solidFill>
              </a:rPr>
              <a:t> in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socialnim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odnosom</a:t>
            </a:r>
            <a:r>
              <a:rPr lang="en-GB" altLang="en-US" sz="2000" b="1" i="1" dirty="0">
                <a:solidFill>
                  <a:srgbClr val="406F70"/>
                </a:solidFill>
              </a:rPr>
              <a:t> med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proizvajalci</a:t>
            </a:r>
            <a:r>
              <a:rPr lang="en-GB" altLang="en-US" sz="2000" b="1" i="1" dirty="0">
                <a:solidFill>
                  <a:srgbClr val="406F70"/>
                </a:solidFill>
              </a:rPr>
              <a:t>,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predelovalci</a:t>
            </a:r>
            <a:r>
              <a:rPr lang="en-GB" altLang="en-US" sz="2000" b="1" i="1" dirty="0">
                <a:solidFill>
                  <a:srgbClr val="406F70"/>
                </a:solidFill>
              </a:rPr>
              <a:t> in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potrošniki</a:t>
            </a:r>
            <a:r>
              <a:rPr lang="en-GB" altLang="en-US" sz="2000" b="1" i="1" dirty="0">
                <a:solidFill>
                  <a:srgbClr val="406F70"/>
                </a:solidFill>
              </a:rPr>
              <a:t>.</a:t>
            </a:r>
            <a:r>
              <a:rPr lang="sl-SI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>
                <a:solidFill>
                  <a:srgbClr val="406F70"/>
                </a:solidFill>
              </a:rPr>
              <a:t>V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številnih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primerih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proizvodi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potujejo</a:t>
            </a:r>
            <a:r>
              <a:rPr lang="en-GB" altLang="en-US" sz="2000" b="1" i="1" dirty="0">
                <a:solidFill>
                  <a:srgbClr val="406F70"/>
                </a:solidFill>
              </a:rPr>
              <a:t> le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na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kratke</a:t>
            </a:r>
            <a:r>
              <a:rPr lang="en-GB" altLang="en-US" sz="2000" b="1" i="1" dirty="0">
                <a:solidFill>
                  <a:srgbClr val="406F70"/>
                </a:solidFill>
              </a:rPr>
              <a:t> </a:t>
            </a:r>
            <a:r>
              <a:rPr lang="en-GB" altLang="en-US" sz="2000" b="1" i="1" dirty="0" err="1">
                <a:solidFill>
                  <a:srgbClr val="406F70"/>
                </a:solidFill>
              </a:rPr>
              <a:t>razdalje</a:t>
            </a:r>
            <a:r>
              <a:rPr lang="en-GB" altLang="en-US" sz="2000" b="1" i="1" dirty="0">
                <a:solidFill>
                  <a:srgbClr val="406F70"/>
                </a:solidFill>
              </a:rPr>
              <a:t>."</a:t>
            </a:r>
          </a:p>
          <a:p>
            <a:pPr algn="just">
              <a:spcBef>
                <a:spcPct val="50000"/>
              </a:spcBef>
            </a:pPr>
            <a:r>
              <a:rPr lang="en-GB" altLang="en-US" sz="2000" dirty="0" err="1">
                <a:solidFill>
                  <a:srgbClr val="406F70"/>
                </a:solidFill>
              </a:rPr>
              <a:t>Takšne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dobavne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verige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običajno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vključujejo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lokalne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proizvajalce</a:t>
            </a:r>
            <a:r>
              <a:rPr lang="en-GB" altLang="en-US" sz="2000" dirty="0">
                <a:solidFill>
                  <a:srgbClr val="406F70"/>
                </a:solidFill>
              </a:rPr>
              <a:t>, </a:t>
            </a:r>
            <a:r>
              <a:rPr lang="en-GB" altLang="en-US" sz="2000" dirty="0" err="1">
                <a:solidFill>
                  <a:srgbClr val="406F70"/>
                </a:solidFill>
              </a:rPr>
              <a:t>ki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sodelujejo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pri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promociji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lokalne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hrane</a:t>
            </a:r>
            <a:r>
              <a:rPr lang="en-GB" altLang="en-US" sz="2000" dirty="0">
                <a:solidFill>
                  <a:srgbClr val="406F70"/>
                </a:solidFill>
              </a:rPr>
              <a:t>. Ta </a:t>
            </a:r>
            <a:r>
              <a:rPr lang="en-GB" altLang="en-US" sz="2000" dirty="0" err="1">
                <a:solidFill>
                  <a:srgbClr val="406F70"/>
                </a:solidFill>
              </a:rPr>
              <a:t>partnerstva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pomagajo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spodbujati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lokalno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gospodarstvo</a:t>
            </a:r>
            <a:r>
              <a:rPr lang="en-GB" altLang="en-US" sz="2000" dirty="0">
                <a:solidFill>
                  <a:srgbClr val="406F70"/>
                </a:solidFill>
              </a:rPr>
              <a:t>, </a:t>
            </a:r>
            <a:r>
              <a:rPr lang="en-GB" altLang="en-US" sz="2000" dirty="0" err="1">
                <a:solidFill>
                  <a:srgbClr val="406F70"/>
                </a:solidFill>
              </a:rPr>
              <a:t>ustvarjajo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nove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načine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prodaje</a:t>
            </a:r>
            <a:r>
              <a:rPr lang="en-GB" altLang="en-US" sz="2000" dirty="0">
                <a:solidFill>
                  <a:srgbClr val="406F70"/>
                </a:solidFill>
              </a:rPr>
              <a:t> in </a:t>
            </a:r>
            <a:r>
              <a:rPr lang="en-GB" altLang="en-US" sz="2000" dirty="0" err="1">
                <a:solidFill>
                  <a:srgbClr val="406F70"/>
                </a:solidFill>
              </a:rPr>
              <a:t>privabljajo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nove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vrste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kupcev</a:t>
            </a:r>
            <a:r>
              <a:rPr lang="en-GB" altLang="en-US" sz="2000" dirty="0">
                <a:solidFill>
                  <a:srgbClr val="406F70"/>
                </a:solidFill>
              </a:rPr>
              <a:t>. </a:t>
            </a:r>
            <a:r>
              <a:rPr lang="en-GB" altLang="en-US" sz="2000" dirty="0" err="1">
                <a:solidFill>
                  <a:srgbClr val="406F70"/>
                </a:solidFill>
              </a:rPr>
              <a:t>Spodbujajo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tudi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sodelovanje</a:t>
            </a:r>
            <a:r>
              <a:rPr lang="en-GB" altLang="en-US" sz="2000" dirty="0">
                <a:solidFill>
                  <a:srgbClr val="406F70"/>
                </a:solidFill>
              </a:rPr>
              <a:t> med </a:t>
            </a:r>
            <a:r>
              <a:rPr lang="en-GB" altLang="en-US" sz="2000" dirty="0" err="1">
                <a:solidFill>
                  <a:srgbClr val="406F70"/>
                </a:solidFill>
              </a:rPr>
              <a:t>lokalnimi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kmetijami</a:t>
            </a:r>
            <a:r>
              <a:rPr lang="en-GB" altLang="en-US" sz="2000" dirty="0">
                <a:solidFill>
                  <a:srgbClr val="406F70"/>
                </a:solidFill>
              </a:rPr>
              <a:t>, </a:t>
            </a:r>
            <a:r>
              <a:rPr lang="en-GB" altLang="en-US" sz="2000" dirty="0" err="1">
                <a:solidFill>
                  <a:srgbClr val="406F70"/>
                </a:solidFill>
              </a:rPr>
              <a:t>gostinstvom</a:t>
            </a:r>
            <a:r>
              <a:rPr lang="en-GB" altLang="en-US" sz="2000" dirty="0">
                <a:solidFill>
                  <a:srgbClr val="406F70"/>
                </a:solidFill>
              </a:rPr>
              <a:t> in </a:t>
            </a:r>
            <a:r>
              <a:rPr lang="en-GB" altLang="en-US" sz="2000" dirty="0" err="1">
                <a:solidFill>
                  <a:srgbClr val="406F70"/>
                </a:solidFill>
              </a:rPr>
              <a:t>živilskim</a:t>
            </a:r>
            <a:r>
              <a:rPr lang="en-GB" altLang="en-US" sz="2000" dirty="0">
                <a:solidFill>
                  <a:srgbClr val="406F70"/>
                </a:solidFill>
              </a:rPr>
              <a:t> </a:t>
            </a:r>
            <a:r>
              <a:rPr lang="en-GB" altLang="en-US" sz="2000" dirty="0" err="1">
                <a:solidFill>
                  <a:srgbClr val="406F70"/>
                </a:solidFill>
              </a:rPr>
              <a:t>sektorjem</a:t>
            </a:r>
            <a:r>
              <a:rPr lang="en-GB" altLang="en-US" sz="2000" dirty="0">
                <a:solidFill>
                  <a:srgbClr val="406F70"/>
                </a:solidFill>
              </a:rPr>
              <a:t>.</a:t>
            </a:r>
            <a:endParaRPr lang="en-IE" sz="2000" dirty="0"/>
          </a:p>
        </p:txBody>
      </p:sp>
      <p:pic>
        <p:nvPicPr>
          <p:cNvPr id="8" name="Picture Placeholder 7" descr="Network with pins">
            <a:extLst>
              <a:ext uri="{FF2B5EF4-FFF2-40B4-BE49-F238E27FC236}">
                <a16:creationId xmlns:a16="http://schemas.microsoft.com/office/drawing/2014/main" id="{3C49385F-EC8B-4822-9030-46C54B8A176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592"/>
          <a:stretch/>
        </p:blipFill>
        <p:spPr>
          <a:xfrm flipH="1">
            <a:off x="6540708" y="6385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3669075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2607B3-3639-0248-950E-5ED1788F9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l-SI" dirty="0"/>
              <a:t>Hvala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mmercial dock with container cargo ship container storage and crane unloading ship">
            <a:extLst>
              <a:ext uri="{FF2B5EF4-FFF2-40B4-BE49-F238E27FC236}">
                <a16:creationId xmlns:a16="http://schemas.microsoft.com/office/drawing/2014/main" id="{3E2824D6-3669-4530-AEF9-20D90F230C3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425D4-0836-4BC7-B77B-68785C513D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656" y="793751"/>
            <a:ext cx="6257924" cy="969174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5C05B"/>
                </a:solidFill>
              </a:rPr>
              <a:t>Zakaj</a:t>
            </a:r>
            <a:r>
              <a:rPr lang="en-US" b="1" dirty="0">
                <a:solidFill>
                  <a:srgbClr val="F5C05B"/>
                </a:solidFill>
              </a:rPr>
              <a:t> so </a:t>
            </a:r>
            <a:r>
              <a:rPr lang="en-US" b="1" dirty="0" err="1">
                <a:solidFill>
                  <a:srgbClr val="F5C05B"/>
                </a:solidFill>
              </a:rPr>
              <a:t>pomembn</a:t>
            </a:r>
            <a:r>
              <a:rPr lang="sl-SI" b="1" dirty="0">
                <a:solidFill>
                  <a:srgbClr val="F5C05B"/>
                </a:solidFill>
              </a:rPr>
              <a:t>e</a:t>
            </a:r>
            <a:r>
              <a:rPr lang="en-US" b="1" dirty="0">
                <a:solidFill>
                  <a:srgbClr val="F5C05B"/>
                </a:solidFill>
              </a:rPr>
              <a:t>?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AC9D2-E63E-455C-B4E6-DEDCFAC6A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2169" y="1632222"/>
            <a:ext cx="6442898" cy="394744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IE" altLang="en-US" sz="2300" dirty="0" err="1">
                <a:solidFill>
                  <a:srgbClr val="406F70"/>
                </a:solidFill>
              </a:rPr>
              <a:t>Vlada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ocenjuje</a:t>
            </a:r>
            <a:r>
              <a:rPr lang="en-IE" altLang="en-US" sz="2300" dirty="0">
                <a:solidFill>
                  <a:srgbClr val="406F70"/>
                </a:solidFill>
              </a:rPr>
              <a:t>, da v </a:t>
            </a:r>
            <a:r>
              <a:rPr lang="en-IE" altLang="en-US" sz="2300" dirty="0" err="1">
                <a:solidFill>
                  <a:srgbClr val="406F70"/>
                </a:solidFill>
              </a:rPr>
              <a:t>Združenem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kraljestvu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b="1" dirty="0" err="1">
                <a:solidFill>
                  <a:srgbClr val="406F70"/>
                </a:solidFill>
              </a:rPr>
              <a:t>socialni</a:t>
            </a:r>
            <a:r>
              <a:rPr lang="en-IE" altLang="en-US" sz="2300" b="1" dirty="0">
                <a:solidFill>
                  <a:srgbClr val="406F70"/>
                </a:solidFill>
              </a:rPr>
              <a:t> in </a:t>
            </a:r>
            <a:r>
              <a:rPr lang="en-IE" altLang="en-US" sz="2300" b="1" dirty="0" err="1">
                <a:solidFill>
                  <a:srgbClr val="406F70"/>
                </a:solidFill>
              </a:rPr>
              <a:t>okoljski</a:t>
            </a:r>
            <a:r>
              <a:rPr lang="en-IE" altLang="en-US" sz="2300" b="1" dirty="0">
                <a:solidFill>
                  <a:srgbClr val="406F70"/>
                </a:solidFill>
              </a:rPr>
              <a:t> </a:t>
            </a:r>
            <a:r>
              <a:rPr lang="en-IE" altLang="en-US" sz="2300" b="1" dirty="0" err="1">
                <a:solidFill>
                  <a:srgbClr val="406F70"/>
                </a:solidFill>
              </a:rPr>
              <a:t>stroški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prevoza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hrane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znašajo</a:t>
            </a:r>
            <a:r>
              <a:rPr lang="en-IE" altLang="en-US" sz="2300" dirty="0">
                <a:solidFill>
                  <a:srgbClr val="406F70"/>
                </a:solidFill>
              </a:rPr>
              <a:t> 9 </a:t>
            </a:r>
            <a:r>
              <a:rPr lang="en-IE" altLang="en-US" sz="2300" dirty="0" err="1">
                <a:solidFill>
                  <a:srgbClr val="406F70"/>
                </a:solidFill>
              </a:rPr>
              <a:t>milijard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funtov</a:t>
            </a:r>
            <a:r>
              <a:rPr lang="en-IE" altLang="en-US" sz="2300" dirty="0">
                <a:solidFill>
                  <a:srgbClr val="406F70"/>
                </a:solidFill>
              </a:rPr>
              <a:t> na </a:t>
            </a:r>
            <a:r>
              <a:rPr lang="en-IE" altLang="en-US" sz="2300" dirty="0" err="1">
                <a:solidFill>
                  <a:srgbClr val="406F70"/>
                </a:solidFill>
              </a:rPr>
              <a:t>leto</a:t>
            </a:r>
            <a:r>
              <a:rPr lang="en-IE" altLang="en-US" sz="2300" dirty="0">
                <a:solidFill>
                  <a:srgbClr val="406F70"/>
                </a:solidFill>
              </a:rPr>
              <a:t>.  </a:t>
            </a:r>
            <a:r>
              <a:rPr lang="sl-SI" altLang="en-US" sz="2300" dirty="0">
                <a:solidFill>
                  <a:srgbClr val="406F70"/>
                </a:solidFill>
              </a:rPr>
              <a:t>Prevoz h</a:t>
            </a:r>
            <a:r>
              <a:rPr lang="en-IE" altLang="en-US" sz="2300" dirty="0">
                <a:solidFill>
                  <a:srgbClr val="406F70"/>
                </a:solidFill>
              </a:rPr>
              <a:t>ran</a:t>
            </a:r>
            <a:r>
              <a:rPr lang="sl-SI" altLang="en-US" sz="2300" dirty="0">
                <a:solidFill>
                  <a:srgbClr val="406F70"/>
                </a:solidFill>
              </a:rPr>
              <a:t>e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predstavlja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sl-SI" altLang="en-US" sz="2300" dirty="0">
                <a:solidFill>
                  <a:srgbClr val="406F70"/>
                </a:solidFill>
              </a:rPr>
              <a:t>kar </a:t>
            </a:r>
            <a:r>
              <a:rPr lang="en-IE" altLang="en-US" sz="2300" dirty="0" err="1">
                <a:solidFill>
                  <a:srgbClr val="406F70"/>
                </a:solidFill>
              </a:rPr>
              <a:t>četrtino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sl-SI" altLang="en-US" sz="2300" dirty="0">
                <a:solidFill>
                  <a:srgbClr val="406F70"/>
                </a:solidFill>
              </a:rPr>
              <a:t>kilometrov</a:t>
            </a:r>
            <a:r>
              <a:rPr lang="en-IE" altLang="en-US" sz="2300" dirty="0">
                <a:solidFill>
                  <a:srgbClr val="406F70"/>
                </a:solidFill>
              </a:rPr>
              <a:t>, ki j</a:t>
            </a:r>
            <a:r>
              <a:rPr lang="sl-SI" altLang="en-US" sz="2300" dirty="0">
                <a:solidFill>
                  <a:srgbClr val="406F70"/>
                </a:solidFill>
              </a:rPr>
              <a:t>ih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prevozijo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tovornjaki</a:t>
            </a:r>
            <a:r>
              <a:rPr lang="en-IE" altLang="en-US" sz="2300" dirty="0">
                <a:solidFill>
                  <a:srgbClr val="406F70"/>
                </a:solidFill>
              </a:rPr>
              <a:t> v </a:t>
            </a:r>
            <a:r>
              <a:rPr lang="en-IE" altLang="en-US" sz="2300" dirty="0" err="1">
                <a:solidFill>
                  <a:srgbClr val="406F70"/>
                </a:solidFill>
              </a:rPr>
              <a:t>Združenem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kraljestvu</a:t>
            </a:r>
            <a:r>
              <a:rPr lang="en-IE" altLang="en-US" sz="2300" dirty="0">
                <a:solidFill>
                  <a:srgbClr val="406F70"/>
                </a:solidFill>
              </a:rPr>
              <a:t>, </a:t>
            </a:r>
            <a:r>
              <a:rPr lang="sl-SI" altLang="en-US" sz="2300" dirty="0">
                <a:solidFill>
                  <a:srgbClr val="406F70"/>
                </a:solidFill>
              </a:rPr>
              <a:t>to ne letni ravni pomeni </a:t>
            </a:r>
            <a:r>
              <a:rPr lang="en-IE" altLang="en-US" sz="2300" dirty="0" err="1">
                <a:solidFill>
                  <a:srgbClr val="406F70"/>
                </a:solidFill>
              </a:rPr>
              <a:t>približno</a:t>
            </a:r>
            <a:r>
              <a:rPr lang="en-IE" altLang="en-US" sz="2300" dirty="0">
                <a:solidFill>
                  <a:srgbClr val="406F70"/>
                </a:solidFill>
              </a:rPr>
              <a:t> 12 </a:t>
            </a:r>
            <a:r>
              <a:rPr lang="en-IE" altLang="en-US" sz="2300" dirty="0" err="1">
                <a:solidFill>
                  <a:srgbClr val="406F70"/>
                </a:solidFill>
              </a:rPr>
              <a:t>milijard</a:t>
            </a:r>
            <a:r>
              <a:rPr lang="en-IE" altLang="en-US" sz="2300" dirty="0">
                <a:solidFill>
                  <a:srgbClr val="406F70"/>
                </a:solidFill>
              </a:rPr>
              <a:t> </a:t>
            </a:r>
            <a:r>
              <a:rPr lang="en-IE" altLang="en-US" sz="2300" dirty="0" err="1">
                <a:solidFill>
                  <a:srgbClr val="406F70"/>
                </a:solidFill>
              </a:rPr>
              <a:t>kilometrov</a:t>
            </a:r>
            <a:r>
              <a:rPr lang="en-IE" altLang="en-US" sz="2300" dirty="0">
                <a:solidFill>
                  <a:srgbClr val="406F70"/>
                </a:solidFill>
              </a:rPr>
              <a:t>. </a:t>
            </a:r>
            <a:r>
              <a:rPr lang="sl-SI" altLang="en-US" sz="2300" dirty="0">
                <a:solidFill>
                  <a:srgbClr val="406F70"/>
                </a:solidFill>
              </a:rPr>
              <a:t>Podobno velja za ostale razvite države.</a:t>
            </a:r>
            <a:endParaRPr lang="en-IE" altLang="en-US" sz="2300" dirty="0">
              <a:solidFill>
                <a:srgbClr val="406F7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GB" altLang="en-US" sz="2300" dirty="0" err="1">
                <a:solidFill>
                  <a:srgbClr val="406F70"/>
                </a:solidFill>
              </a:rPr>
              <a:t>Kupovanje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lokalno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pridelane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hrane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podpira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trajnostni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razvoj</a:t>
            </a:r>
            <a:r>
              <a:rPr lang="en-GB" altLang="en-US" sz="2300" dirty="0">
                <a:solidFill>
                  <a:srgbClr val="406F70"/>
                </a:solidFill>
              </a:rPr>
              <a:t>, </a:t>
            </a:r>
            <a:r>
              <a:rPr lang="en-GB" altLang="en-US" sz="2300" dirty="0" err="1">
                <a:solidFill>
                  <a:srgbClr val="406F70"/>
                </a:solidFill>
              </a:rPr>
              <a:t>saj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zmanjšuje</a:t>
            </a:r>
            <a:r>
              <a:rPr lang="en-GB" altLang="en-US" sz="2300" dirty="0">
                <a:solidFill>
                  <a:srgbClr val="406F70"/>
                </a:solidFill>
              </a:rPr>
              <a:t>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300" dirty="0" err="1">
                <a:solidFill>
                  <a:srgbClr val="406F70"/>
                </a:solidFill>
              </a:rPr>
              <a:t>stroške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prevoza</a:t>
            </a:r>
            <a:r>
              <a:rPr lang="en-GB" altLang="en-US" sz="2300" dirty="0">
                <a:solidFill>
                  <a:srgbClr val="406F70"/>
                </a:solidFill>
              </a:rPr>
              <a:t> in </a:t>
            </a:r>
            <a:r>
              <a:rPr lang="en-GB" altLang="en-US" sz="2300" dirty="0" err="1">
                <a:solidFill>
                  <a:srgbClr val="406F70"/>
                </a:solidFill>
              </a:rPr>
              <a:t>emisije</a:t>
            </a:r>
            <a:r>
              <a:rPr lang="en-GB" altLang="en-US" sz="2300" dirty="0">
                <a:solidFill>
                  <a:srgbClr val="406F70"/>
                </a:solidFill>
              </a:rPr>
              <a:t> CO2</a:t>
            </a:r>
            <a:r>
              <a:rPr lang="sl-SI" altLang="en-US" sz="2300" dirty="0">
                <a:solidFill>
                  <a:srgbClr val="406F70"/>
                </a:solidFill>
              </a:rPr>
              <a:t>,</a:t>
            </a:r>
            <a:endParaRPr lang="en-GB" altLang="en-US" sz="2300" dirty="0">
              <a:solidFill>
                <a:srgbClr val="406F70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300" dirty="0" err="1">
                <a:solidFill>
                  <a:srgbClr val="406F70"/>
                </a:solidFill>
              </a:rPr>
              <a:t>obrabo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cest</a:t>
            </a:r>
            <a:r>
              <a:rPr lang="sl-SI" altLang="en-US" sz="2300" dirty="0">
                <a:solidFill>
                  <a:srgbClr val="406F70"/>
                </a:solidFill>
              </a:rPr>
              <a:t>,</a:t>
            </a:r>
            <a:endParaRPr lang="en-GB" altLang="en-US" sz="2300" dirty="0">
              <a:solidFill>
                <a:srgbClr val="406F70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300" dirty="0" err="1">
                <a:solidFill>
                  <a:srgbClr val="406F70"/>
                </a:solidFill>
              </a:rPr>
              <a:t>prometn</a:t>
            </a:r>
            <a:r>
              <a:rPr lang="sl-SI" altLang="en-US" sz="2300" dirty="0">
                <a:solidFill>
                  <a:srgbClr val="406F70"/>
                </a:solidFill>
              </a:rPr>
              <a:t>e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zastoje</a:t>
            </a:r>
            <a:r>
              <a:rPr lang="en-GB" altLang="en-US" sz="2300" dirty="0">
                <a:solidFill>
                  <a:srgbClr val="406F70"/>
                </a:solidFill>
              </a:rPr>
              <a:t> in </a:t>
            </a:r>
            <a:r>
              <a:rPr lang="en-GB" altLang="en-US" sz="2300" dirty="0" err="1">
                <a:solidFill>
                  <a:srgbClr val="406F70"/>
                </a:solidFill>
              </a:rPr>
              <a:t>prometn</a:t>
            </a:r>
            <a:r>
              <a:rPr lang="sl-SI" altLang="en-US" sz="2300" dirty="0">
                <a:solidFill>
                  <a:srgbClr val="406F70"/>
                </a:solidFill>
              </a:rPr>
              <a:t>e</a:t>
            </a:r>
            <a:r>
              <a:rPr lang="en-GB" altLang="en-US" sz="2300" dirty="0">
                <a:solidFill>
                  <a:srgbClr val="406F70"/>
                </a:solidFill>
              </a:rPr>
              <a:t> </a:t>
            </a:r>
            <a:r>
              <a:rPr lang="en-GB" altLang="en-US" sz="2300" dirty="0" err="1">
                <a:solidFill>
                  <a:srgbClr val="406F70"/>
                </a:solidFill>
              </a:rPr>
              <a:t>nesreč</a:t>
            </a:r>
            <a:r>
              <a:rPr lang="sl-SI" altLang="en-US" sz="2300" dirty="0">
                <a:solidFill>
                  <a:srgbClr val="406F70"/>
                </a:solidFill>
              </a:rPr>
              <a:t>e.</a:t>
            </a:r>
            <a:endParaRPr lang="en-IE" sz="2300" dirty="0"/>
          </a:p>
        </p:txBody>
      </p:sp>
    </p:spTree>
    <p:extLst>
      <p:ext uri="{BB962C8B-B14F-4D97-AF65-F5344CB8AC3E}">
        <p14:creationId xmlns:p14="http://schemas.microsoft.com/office/powerpoint/2010/main" val="53365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6524F1-BD54-4EDD-A54D-568EE5B07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0897" y="278230"/>
            <a:ext cx="6331158" cy="119310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406F70"/>
                </a:solidFill>
              </a:rPr>
              <a:t>Dolge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dobavne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verige</a:t>
            </a:r>
            <a:r>
              <a:rPr lang="sl-SI" b="1" dirty="0">
                <a:solidFill>
                  <a:srgbClr val="406F70"/>
                </a:solidFill>
              </a:rPr>
              <a:t> </a:t>
            </a:r>
            <a:r>
              <a:rPr lang="en-US" b="1" dirty="0">
                <a:solidFill>
                  <a:srgbClr val="406F70"/>
                </a:solidFill>
              </a:rPr>
              <a:t>... </a:t>
            </a:r>
            <a:r>
              <a:rPr lang="sl-SI" b="1" dirty="0">
                <a:solidFill>
                  <a:srgbClr val="406F70"/>
                </a:solidFill>
              </a:rPr>
              <a:t>   </a:t>
            </a:r>
            <a:r>
              <a:rPr lang="en-US" b="1" dirty="0" err="1">
                <a:solidFill>
                  <a:srgbClr val="406F70"/>
                </a:solidFill>
              </a:rPr>
              <a:t>negativne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en-US" b="1" dirty="0" err="1">
                <a:solidFill>
                  <a:srgbClr val="406F70"/>
                </a:solidFill>
              </a:rPr>
              <a:t>posledice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222F7-A87B-4675-8E9D-9FD22E48C9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0897" y="1678154"/>
            <a:ext cx="6506777" cy="436199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</a:rPr>
              <a:t>P</a:t>
            </a:r>
            <a:r>
              <a:rPr lang="en-IE" altLang="en-US" dirty="0" err="1">
                <a:solidFill>
                  <a:srgbClr val="406F70"/>
                </a:solidFill>
              </a:rPr>
              <a:t>rispevajo</a:t>
            </a:r>
            <a:r>
              <a:rPr lang="en-IE" altLang="en-US" dirty="0">
                <a:solidFill>
                  <a:srgbClr val="406F70"/>
                </a:solidFill>
              </a:rPr>
              <a:t> k </a:t>
            </a:r>
            <a:r>
              <a:rPr lang="en-IE" altLang="en-US" b="1" dirty="0" err="1">
                <a:solidFill>
                  <a:srgbClr val="406F70"/>
                </a:solidFill>
              </a:rPr>
              <a:t>podnebnim</a:t>
            </a:r>
            <a:r>
              <a:rPr lang="en-IE" altLang="en-US" b="1" dirty="0">
                <a:solidFill>
                  <a:srgbClr val="406F70"/>
                </a:solidFill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</a:rPr>
              <a:t>spremembam</a:t>
            </a:r>
            <a:r>
              <a:rPr lang="en-IE" altLang="en-US" dirty="0">
                <a:solidFill>
                  <a:srgbClr val="406F70"/>
                </a:solidFill>
              </a:rPr>
              <a:t>, </a:t>
            </a:r>
            <a:r>
              <a:rPr lang="en-IE" altLang="en-US" dirty="0" err="1">
                <a:solidFill>
                  <a:srgbClr val="406F70"/>
                </a:solidFill>
              </a:rPr>
              <a:t>zlasti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kadar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hrana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potuje</a:t>
            </a:r>
            <a:r>
              <a:rPr lang="en-IE" altLang="en-US" dirty="0">
                <a:solidFill>
                  <a:srgbClr val="406F70"/>
                </a:solidFill>
              </a:rPr>
              <a:t> po </a:t>
            </a:r>
            <a:r>
              <a:rPr lang="en-IE" altLang="en-US" dirty="0" err="1">
                <a:solidFill>
                  <a:srgbClr val="406F70"/>
                </a:solidFill>
              </a:rPr>
              <a:t>zraku</a:t>
            </a:r>
            <a:r>
              <a:rPr lang="en-IE" altLang="en-US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</a:rPr>
              <a:t>P</a:t>
            </a:r>
            <a:r>
              <a:rPr lang="en-IE" altLang="en-US" dirty="0" err="1">
                <a:solidFill>
                  <a:srgbClr val="406F70"/>
                </a:solidFill>
              </a:rPr>
              <a:t>ovečujejo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vrzel</a:t>
            </a:r>
            <a:r>
              <a:rPr lang="en-IE" altLang="en-US" dirty="0">
                <a:solidFill>
                  <a:srgbClr val="406F70"/>
                </a:solidFill>
              </a:rPr>
              <a:t> med </a:t>
            </a:r>
            <a:r>
              <a:rPr lang="en-IE" altLang="en-US" dirty="0" err="1">
                <a:solidFill>
                  <a:srgbClr val="406F70"/>
                </a:solidFill>
              </a:rPr>
              <a:t>potrošniki</a:t>
            </a:r>
            <a:r>
              <a:rPr lang="en-IE" altLang="en-US" dirty="0">
                <a:solidFill>
                  <a:srgbClr val="406F70"/>
                </a:solidFill>
              </a:rPr>
              <a:t> in </a:t>
            </a:r>
            <a:r>
              <a:rPr lang="en-IE" altLang="en-US" dirty="0" err="1">
                <a:solidFill>
                  <a:srgbClr val="406F70"/>
                </a:solidFill>
              </a:rPr>
              <a:t>proizvajalci</a:t>
            </a:r>
            <a:r>
              <a:rPr lang="en-IE" altLang="en-US" dirty="0">
                <a:solidFill>
                  <a:srgbClr val="406F70"/>
                </a:solidFill>
              </a:rPr>
              <a:t>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</a:rPr>
              <a:t>S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prevozom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živine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na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dolge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razdalje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lahko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ogrozijo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b="1" dirty="0">
                <a:solidFill>
                  <a:srgbClr val="406F70"/>
                </a:solidFill>
              </a:rPr>
              <a:t>dobro </a:t>
            </a:r>
            <a:r>
              <a:rPr lang="en-IE" altLang="en-US" b="1" dirty="0" err="1">
                <a:solidFill>
                  <a:srgbClr val="406F70"/>
                </a:solidFill>
              </a:rPr>
              <a:t>počutje</a:t>
            </a:r>
            <a:r>
              <a:rPr lang="en-IE" altLang="en-US" b="1" dirty="0">
                <a:solidFill>
                  <a:srgbClr val="406F70"/>
                </a:solidFill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</a:rPr>
              <a:t>živali</a:t>
            </a:r>
            <a:r>
              <a:rPr lang="en-IE" altLang="en-US" dirty="0">
                <a:solidFill>
                  <a:srgbClr val="406F70"/>
                </a:solidFill>
              </a:rPr>
              <a:t>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406F70"/>
                </a:solidFill>
              </a:rPr>
              <a:t>N</a:t>
            </a:r>
            <a:r>
              <a:rPr lang="en-IE" altLang="en-US" dirty="0" err="1">
                <a:solidFill>
                  <a:srgbClr val="406F70"/>
                </a:solidFill>
              </a:rPr>
              <a:t>eupravičeno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</a:rPr>
              <a:t>škoduje</a:t>
            </a:r>
            <a:r>
              <a:rPr lang="en-IE" altLang="en-US" b="1" dirty="0">
                <a:solidFill>
                  <a:srgbClr val="406F70"/>
                </a:solidFill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</a:rPr>
              <a:t>lokalnim</a:t>
            </a:r>
            <a:r>
              <a:rPr lang="en-IE" altLang="en-US" b="1" dirty="0">
                <a:solidFill>
                  <a:srgbClr val="406F70"/>
                </a:solidFill>
              </a:rPr>
              <a:t> </a:t>
            </a:r>
            <a:r>
              <a:rPr lang="en-IE" altLang="en-US" b="1" dirty="0" err="1">
                <a:solidFill>
                  <a:srgbClr val="406F70"/>
                </a:solidFill>
              </a:rPr>
              <a:t>gospodarstvom</a:t>
            </a:r>
            <a:r>
              <a:rPr lang="en-IE" altLang="en-US" b="1" dirty="0">
                <a:solidFill>
                  <a:srgbClr val="406F70"/>
                </a:solidFill>
              </a:rPr>
              <a:t> in </a:t>
            </a:r>
            <a:r>
              <a:rPr lang="en-IE" altLang="en-US" b="1" dirty="0" err="1">
                <a:solidFill>
                  <a:srgbClr val="406F70"/>
                </a:solidFill>
              </a:rPr>
              <a:t>skupnostim</a:t>
            </a:r>
            <a:r>
              <a:rPr lang="en-IE" altLang="en-US" dirty="0">
                <a:solidFill>
                  <a:srgbClr val="406F70"/>
                </a:solidFill>
              </a:rPr>
              <a:t>, </a:t>
            </a:r>
            <a:r>
              <a:rPr lang="en-IE" altLang="en-US" dirty="0" err="1">
                <a:solidFill>
                  <a:srgbClr val="406F70"/>
                </a:solidFill>
              </a:rPr>
              <a:t>ki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jih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podpirajo</a:t>
            </a:r>
            <a:r>
              <a:rPr lang="en-IE" altLang="en-US" dirty="0">
                <a:solidFill>
                  <a:srgbClr val="406F70"/>
                </a:solidFill>
              </a:rPr>
              <a:t>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altLang="en-US" dirty="0" err="1">
                <a:solidFill>
                  <a:srgbClr val="406F70"/>
                </a:solidFill>
              </a:rPr>
              <a:t>Trpi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naravno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okolje</a:t>
            </a:r>
            <a:r>
              <a:rPr lang="en-IE" altLang="en-US" dirty="0">
                <a:solidFill>
                  <a:srgbClr val="406F70"/>
                </a:solidFill>
              </a:rPr>
              <a:t> v </a:t>
            </a:r>
            <a:r>
              <a:rPr lang="en-IE" altLang="en-US" dirty="0" err="1">
                <a:solidFill>
                  <a:srgbClr val="406F70"/>
                </a:solidFill>
              </a:rPr>
              <a:t>revnejših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državah</a:t>
            </a:r>
            <a:r>
              <a:rPr lang="sl-SI" altLang="en-US" dirty="0">
                <a:solidFill>
                  <a:srgbClr val="406F70"/>
                </a:solidFill>
              </a:rPr>
              <a:t>.</a:t>
            </a:r>
            <a:endParaRPr lang="en-IE" altLang="en-US" dirty="0">
              <a:solidFill>
                <a:srgbClr val="406F7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altLang="en-US" dirty="0" err="1">
                <a:solidFill>
                  <a:srgbClr val="406F70"/>
                </a:solidFill>
              </a:rPr>
              <a:t>Odvisni</a:t>
            </a:r>
            <a:r>
              <a:rPr lang="en-IE" altLang="en-US" dirty="0">
                <a:solidFill>
                  <a:srgbClr val="406F70"/>
                </a:solidFill>
              </a:rPr>
              <a:t> so od </a:t>
            </a:r>
            <a:r>
              <a:rPr lang="en-IE" altLang="en-US" dirty="0" err="1">
                <a:solidFill>
                  <a:srgbClr val="406F70"/>
                </a:solidFill>
              </a:rPr>
              <a:t>zmanjševanja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zalog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nafte</a:t>
            </a:r>
            <a:r>
              <a:rPr lang="en-IE" altLang="en-US" dirty="0">
                <a:solidFill>
                  <a:srgbClr val="406F70"/>
                </a:solidFill>
              </a:rPr>
              <a:t> in so </a:t>
            </a:r>
            <a:r>
              <a:rPr lang="en-IE" altLang="en-US" dirty="0" err="1">
                <a:solidFill>
                  <a:srgbClr val="406F70"/>
                </a:solidFill>
              </a:rPr>
              <a:t>geopolitično</a:t>
            </a:r>
            <a:r>
              <a:rPr lang="en-IE" altLang="en-US" dirty="0">
                <a:solidFill>
                  <a:srgbClr val="406F70"/>
                </a:solidFill>
              </a:rPr>
              <a:t> </a:t>
            </a:r>
            <a:r>
              <a:rPr lang="en-IE" altLang="en-US" dirty="0" err="1">
                <a:solidFill>
                  <a:srgbClr val="406F70"/>
                </a:solidFill>
              </a:rPr>
              <a:t>ranljivi</a:t>
            </a:r>
            <a:r>
              <a:rPr lang="sl-SI" altLang="en-US" dirty="0">
                <a:solidFill>
                  <a:srgbClr val="406F70"/>
                </a:solidFill>
              </a:rPr>
              <a:t> (</a:t>
            </a:r>
            <a:r>
              <a:rPr lang="en-IE" altLang="en-US" dirty="0" err="1">
                <a:solidFill>
                  <a:srgbClr val="406F70"/>
                </a:solidFill>
              </a:rPr>
              <a:t>npr</a:t>
            </a:r>
            <a:r>
              <a:rPr lang="en-IE" altLang="en-US" dirty="0">
                <a:solidFill>
                  <a:srgbClr val="406F70"/>
                </a:solidFill>
              </a:rPr>
              <a:t>. Brexit</a:t>
            </a:r>
            <a:r>
              <a:rPr lang="sl-SI" altLang="en-US" dirty="0">
                <a:solidFill>
                  <a:srgbClr val="406F70"/>
                </a:solidFill>
              </a:rPr>
              <a:t>).</a:t>
            </a:r>
            <a:endParaRPr lang="en-IE" altLang="en-US" dirty="0">
              <a:solidFill>
                <a:srgbClr val="406F7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 altLang="en-US" sz="2400" dirty="0">
              <a:solidFill>
                <a:srgbClr val="406F70"/>
              </a:solidFill>
            </a:endParaRPr>
          </a:p>
          <a:p>
            <a:endParaRPr lang="en-IE" dirty="0"/>
          </a:p>
        </p:txBody>
      </p:sp>
      <p:pic>
        <p:nvPicPr>
          <p:cNvPr id="6" name="Picture Placeholder 5" descr="Smoke coming out of power plant">
            <a:extLst>
              <a:ext uri="{FF2B5EF4-FFF2-40B4-BE49-F238E27FC236}">
                <a16:creationId xmlns:a16="http://schemas.microsoft.com/office/drawing/2014/main" id="{83792755-40B9-47A7-9234-B1C00FF4B82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26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425235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9603F6-A77C-4682-BEDE-8A2D0A8A3B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6724" y="284911"/>
            <a:ext cx="9286376" cy="1160989"/>
          </a:xfrm>
        </p:spPr>
        <p:txBody>
          <a:bodyPr/>
          <a:lstStyle/>
          <a:p>
            <a:r>
              <a:rPr lang="en-US" b="1" dirty="0" err="1"/>
              <a:t>Dolge</a:t>
            </a:r>
            <a:r>
              <a:rPr lang="en-US" b="1" dirty="0"/>
              <a:t> </a:t>
            </a:r>
            <a:r>
              <a:rPr lang="en-US" b="1" dirty="0" err="1"/>
              <a:t>dobavne</a:t>
            </a:r>
            <a:r>
              <a:rPr lang="en-US" b="1" dirty="0"/>
              <a:t> </a:t>
            </a:r>
            <a:r>
              <a:rPr lang="en-US" b="1" dirty="0" err="1"/>
              <a:t>verige</a:t>
            </a:r>
            <a:r>
              <a:rPr lang="en-US" b="1" dirty="0"/>
              <a:t> </a:t>
            </a:r>
            <a:r>
              <a:rPr lang="en-US" dirty="0"/>
              <a:t>so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zapletene</a:t>
            </a:r>
            <a:r>
              <a:rPr lang="en-US" dirty="0"/>
              <a:t> in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ogljični</a:t>
            </a:r>
            <a:r>
              <a:rPr lang="en-US" dirty="0"/>
              <a:t> </a:t>
            </a:r>
            <a:r>
              <a:rPr lang="en-US" dirty="0" err="1"/>
              <a:t>odtis</a:t>
            </a:r>
            <a:r>
              <a:rPr lang="sl-SI" dirty="0"/>
              <a:t> </a:t>
            </a:r>
            <a:r>
              <a:rPr lang="en-US" dirty="0"/>
              <a:t>...</a:t>
            </a:r>
            <a:endParaRPr lang="en-IE" dirty="0"/>
          </a:p>
        </p:txBody>
      </p:sp>
      <p:pic>
        <p:nvPicPr>
          <p:cNvPr id="4" name="Picture 17" descr="long chain">
            <a:extLst>
              <a:ext uri="{FF2B5EF4-FFF2-40B4-BE49-F238E27FC236}">
                <a16:creationId xmlns:a16="http://schemas.microsoft.com/office/drawing/2014/main" id="{5F6F5BE7-8C70-46D2-B306-DD1E6E28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520466"/>
            <a:ext cx="79248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41A0F-5446-4004-BD38-36DFD6164F15}"/>
              </a:ext>
            </a:extLst>
          </p:cNvPr>
          <p:cNvSpPr txBox="1"/>
          <p:nvPr/>
        </p:nvSpPr>
        <p:spPr>
          <a:xfrm>
            <a:off x="2066925" y="3314700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sl-SI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Pridelovalci in </a:t>
            </a:r>
            <a:r>
              <a:rPr lang="sl-SI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distrubuterji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4F6BA-3379-4263-9295-9CE0E608EC19}"/>
              </a:ext>
            </a:extLst>
          </p:cNvPr>
          <p:cNvSpPr txBox="1"/>
          <p:nvPr/>
        </p:nvSpPr>
        <p:spPr>
          <a:xfrm>
            <a:off x="3000375" y="5686425"/>
            <a:ext cx="118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Uvoz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21686-18DC-4EDA-8BC3-73A40933E3A8}"/>
              </a:ext>
            </a:extLst>
          </p:cNvPr>
          <p:cNvSpPr txBox="1"/>
          <p:nvPr/>
        </p:nvSpPr>
        <p:spPr>
          <a:xfrm>
            <a:off x="2514600" y="225742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Izvoz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314DA-5BAB-4898-85A7-12E235966E10}"/>
              </a:ext>
            </a:extLst>
          </p:cNvPr>
          <p:cNvSpPr txBox="1"/>
          <p:nvPr/>
        </p:nvSpPr>
        <p:spPr>
          <a:xfrm>
            <a:off x="4943475" y="2333625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Veletrgovci živil za splošno rabo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FBA49-3770-47F8-BE21-8E9C807CB51C}"/>
              </a:ext>
            </a:extLst>
          </p:cNvPr>
          <p:cNvSpPr txBox="1"/>
          <p:nvPr/>
        </p:nvSpPr>
        <p:spPr>
          <a:xfrm>
            <a:off x="7734300" y="1727840"/>
            <a:ext cx="143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Neposredni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trgi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3E94C-95B4-4C9B-B2CE-034C18FA5E4A}"/>
              </a:ext>
            </a:extLst>
          </p:cNvPr>
          <p:cNvSpPr txBox="1"/>
          <p:nvPr/>
        </p:nvSpPr>
        <p:spPr>
          <a:xfrm>
            <a:off x="7486649" y="3040960"/>
            <a:ext cx="193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Trgovina na drobno</a:t>
            </a:r>
            <a:endParaRPr lang="en-I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36B7D-9DF4-4F0B-BC03-B976E82560A0}"/>
              </a:ext>
            </a:extLst>
          </p:cNvPr>
          <p:cNvSpPr txBox="1"/>
          <p:nvPr/>
        </p:nvSpPr>
        <p:spPr>
          <a:xfrm>
            <a:off x="4843463" y="3499366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Trgovci na debelo</a:t>
            </a:r>
          </a:p>
          <a:p>
            <a:r>
              <a:rPr lang="pl-PL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 posebnimi izdelki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46F4C-1CA0-4531-BD50-B7AD6FDF3119}"/>
              </a:ext>
            </a:extLst>
          </p:cNvPr>
          <p:cNvSpPr txBox="1"/>
          <p:nvPr/>
        </p:nvSpPr>
        <p:spPr>
          <a:xfrm>
            <a:off x="4943475" y="4581525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Veletrgovci živil za splošno rabo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5FD0F-030C-49FA-BC00-C1BF3D506AF8}"/>
              </a:ext>
            </a:extLst>
          </p:cNvPr>
          <p:cNvSpPr txBox="1"/>
          <p:nvPr/>
        </p:nvSpPr>
        <p:spPr>
          <a:xfrm>
            <a:off x="7418032" y="4354080"/>
            <a:ext cx="1933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Gostinski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obrati</a:t>
            </a:r>
            <a:endParaRPr lang="en-I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3E8DB-9B6E-4EBF-9D7D-A3755533459E}"/>
              </a:ext>
            </a:extLst>
          </p:cNvPr>
          <p:cNvSpPr txBox="1"/>
          <p:nvPr/>
        </p:nvSpPr>
        <p:spPr>
          <a:xfrm>
            <a:off x="6438899" y="5555962"/>
            <a:ext cx="1181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posredniki</a:t>
            </a:r>
            <a:endParaRPr lang="en-I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7F29FAAF84E49985F5364605989CA" ma:contentTypeVersion="8" ma:contentTypeDescription="Create a new document." ma:contentTypeScope="" ma:versionID="422fd0eccd15940ec8205d25b9bb0228">
  <xsd:schema xmlns:xsd="http://www.w3.org/2001/XMLSchema" xmlns:xs="http://www.w3.org/2001/XMLSchema" xmlns:p="http://schemas.microsoft.com/office/2006/metadata/properties" xmlns:ns2="67dd3286-db87-444e-8dd1-4849b974caca" targetNamespace="http://schemas.microsoft.com/office/2006/metadata/properties" ma:root="true" ma:fieldsID="0aaa5d8ecb3d525cb0abd63b0ddb9e30" ns2:_="">
    <xsd:import namespace="67dd3286-db87-444e-8dd1-4849b974c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d3286-db87-444e-8dd1-4849b974c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2A123-3A21-4C5E-81B6-909A85C63DBB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67dd3286-db87-444e-8dd1-4849b974caca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02C0250-5881-4C82-B357-362A909661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9C6FD-65F7-4AF8-B3BF-C96FA5398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dd3286-db87-444e-8dd1-4849b974c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4770</Words>
  <Application>Microsoft Macintosh PowerPoint</Application>
  <PresentationFormat>Widescreen</PresentationFormat>
  <Paragraphs>321</Paragraphs>
  <Slides>60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Abel</vt:lpstr>
      <vt:lpstr>Arial</vt:lpstr>
      <vt:lpstr>Arial,Sans-Serif</vt:lpstr>
      <vt:lpstr>asap</vt:lpstr>
      <vt:lpstr>Calibri</vt:lpstr>
      <vt:lpstr>Calibri Light</vt:lpstr>
      <vt:lpstr>charter</vt:lpstr>
      <vt:lpstr>charter</vt:lpstr>
      <vt:lpstr>DM Sans</vt:lpstr>
      <vt:lpstr>Europa</vt:lpstr>
      <vt:lpstr>Lucida Grande</vt:lpstr>
      <vt:lpstr>Quattrocento Sans</vt:lpstr>
      <vt:lpstr>sohne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116</cp:revision>
  <dcterms:created xsi:type="dcterms:W3CDTF">2019-11-20T14:08:21Z</dcterms:created>
  <dcterms:modified xsi:type="dcterms:W3CDTF">2021-12-02T08:54:43Z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0x010100D0F7F29FAAF84E49985F5364605989CA</vt:lpwstr>
  </property>
</Properties>
</file>