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3"/>
  </p:notesMasterIdLst>
  <p:sldIdLst>
    <p:sldId id="294" r:id="rId5"/>
    <p:sldId id="363" r:id="rId6"/>
    <p:sldId id="348" r:id="rId7"/>
    <p:sldId id="279" r:id="rId8"/>
    <p:sldId id="296" r:id="rId9"/>
    <p:sldId id="295" r:id="rId10"/>
    <p:sldId id="322" r:id="rId11"/>
    <p:sldId id="304" r:id="rId12"/>
    <p:sldId id="323" r:id="rId13"/>
    <p:sldId id="324" r:id="rId14"/>
    <p:sldId id="327" r:id="rId15"/>
    <p:sldId id="326" r:id="rId16"/>
    <p:sldId id="350" r:id="rId17"/>
    <p:sldId id="328" r:id="rId18"/>
    <p:sldId id="349" r:id="rId19"/>
    <p:sldId id="351" r:id="rId20"/>
    <p:sldId id="364" r:id="rId21"/>
    <p:sldId id="300" r:id="rId22"/>
    <p:sldId id="365" r:id="rId23"/>
    <p:sldId id="366" r:id="rId24"/>
    <p:sldId id="371" r:id="rId25"/>
    <p:sldId id="367" r:id="rId26"/>
    <p:sldId id="302" r:id="rId27"/>
    <p:sldId id="303" r:id="rId28"/>
    <p:sldId id="299" r:id="rId29"/>
    <p:sldId id="368" r:id="rId30"/>
    <p:sldId id="369" r:id="rId31"/>
    <p:sldId id="352" r:id="rId32"/>
    <p:sldId id="358" r:id="rId33"/>
    <p:sldId id="357" r:id="rId34"/>
    <p:sldId id="297" r:id="rId35"/>
    <p:sldId id="306" r:id="rId36"/>
    <p:sldId id="308" r:id="rId37"/>
    <p:sldId id="360" r:id="rId38"/>
    <p:sldId id="342" r:id="rId39"/>
    <p:sldId id="329" r:id="rId40"/>
    <p:sldId id="285" r:id="rId41"/>
    <p:sldId id="286" r:id="rId42"/>
    <p:sldId id="370" r:id="rId43"/>
    <p:sldId id="359" r:id="rId44"/>
    <p:sldId id="311" r:id="rId45"/>
    <p:sldId id="341" r:id="rId46"/>
    <p:sldId id="337" r:id="rId47"/>
    <p:sldId id="338" r:id="rId48"/>
    <p:sldId id="339" r:id="rId49"/>
    <p:sldId id="345" r:id="rId50"/>
    <p:sldId id="332" r:id="rId51"/>
    <p:sldId id="336" r:id="rId52"/>
    <p:sldId id="333" r:id="rId53"/>
    <p:sldId id="335" r:id="rId54"/>
    <p:sldId id="334" r:id="rId55"/>
    <p:sldId id="343" r:id="rId56"/>
    <p:sldId id="344" r:id="rId57"/>
    <p:sldId id="346" r:id="rId58"/>
    <p:sldId id="331" r:id="rId59"/>
    <p:sldId id="287" r:id="rId60"/>
    <p:sldId id="361" r:id="rId61"/>
    <p:sldId id="290" r:id="rId62"/>
    <p:sldId id="314" r:id="rId63"/>
    <p:sldId id="362" r:id="rId64"/>
    <p:sldId id="317" r:id="rId65"/>
    <p:sldId id="318" r:id="rId66"/>
    <p:sldId id="319" r:id="rId67"/>
    <p:sldId id="291" r:id="rId68"/>
    <p:sldId id="320" r:id="rId69"/>
    <p:sldId id="330" r:id="rId70"/>
    <p:sldId id="321" r:id="rId71"/>
    <p:sldId id="29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Whyte ( Momentum Consulting )" initials="PW(MC)" lastIdx="1" clrIdx="0">
    <p:extLst>
      <p:ext uri="{19B8F6BF-5375-455C-9EA6-DF929625EA0E}">
        <p15:presenceInfo xmlns:p15="http://schemas.microsoft.com/office/powerpoint/2012/main" userId="Paula Whyte ( Momentum Consulting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05B"/>
    <a:srgbClr val="02383C"/>
    <a:srgbClr val="406F70"/>
    <a:srgbClr val="085156"/>
    <a:srgbClr val="CC9131"/>
    <a:srgbClr val="6D2F75"/>
    <a:srgbClr val="4E2054"/>
    <a:srgbClr val="5E5E5E"/>
    <a:srgbClr val="044449"/>
    <a:srgbClr val="F26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7" autoAdjust="0"/>
    <p:restoredTop sz="94729"/>
  </p:normalViewPr>
  <p:slideViewPr>
    <p:cSldViewPr snapToGrid="0" snapToObjects="1">
      <p:cViewPr varScale="1">
        <p:scale>
          <a:sx n="88" d="100"/>
          <a:sy n="88" d="100"/>
        </p:scale>
        <p:origin x="96" y="2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9/24/2021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with text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dirty="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5" name="Freeform 14">
            <a:extLst>
              <a:ext uri="{FF2B5EF4-FFF2-40B4-BE49-F238E27FC236}">
                <a16:creationId xmlns:a16="http://schemas.microsoft.com/office/drawing/2014/main" id="{AD0D5CAB-74C1-0E43-849C-A45CF04F6F04}"/>
              </a:ext>
            </a:extLst>
          </p:cNvPr>
          <p:cNvSpPr/>
          <p:nvPr userDrawn="1"/>
        </p:nvSpPr>
        <p:spPr>
          <a:xfrm>
            <a:off x="-105413" y="-1"/>
            <a:ext cx="6298404" cy="5900507"/>
          </a:xfrm>
          <a:custGeom>
            <a:avLst/>
            <a:gdLst>
              <a:gd name="connsiteX0" fmla="*/ 196547 w 6298404"/>
              <a:gd name="connsiteY0" fmla="*/ 0 h 5900507"/>
              <a:gd name="connsiteX1" fmla="*/ 926203 w 6298404"/>
              <a:gd name="connsiteY1" fmla="*/ 0 h 5900507"/>
              <a:gd name="connsiteX2" fmla="*/ 926203 w 6298404"/>
              <a:gd name="connsiteY2" fmla="*/ 4 h 5900507"/>
              <a:gd name="connsiteX3" fmla="*/ 6298404 w 6298404"/>
              <a:gd name="connsiteY3" fmla="*/ 4 h 5900507"/>
              <a:gd name="connsiteX4" fmla="*/ 6296454 w 6298404"/>
              <a:gd name="connsiteY4" fmla="*/ 44068 h 5900507"/>
              <a:gd name="connsiteX5" fmla="*/ 5516773 w 6298404"/>
              <a:gd name="connsiteY5" fmla="*/ 2716164 h 5900507"/>
              <a:gd name="connsiteX6" fmla="*/ 5369892 w 6298404"/>
              <a:gd name="connsiteY6" fmla="*/ 2976396 h 5900507"/>
              <a:gd name="connsiteX7" fmla="*/ 5373199 w 6298404"/>
              <a:gd name="connsiteY7" fmla="*/ 2976396 h 5900507"/>
              <a:gd name="connsiteX8" fmla="*/ 5254947 w 6298404"/>
              <a:gd name="connsiteY8" fmla="*/ 3174684 h 5900507"/>
              <a:gd name="connsiteX9" fmla="*/ 1199384 w 6298404"/>
              <a:gd name="connsiteY9" fmla="*/ 5871229 h 5900507"/>
              <a:gd name="connsiteX10" fmla="*/ 690892 w 6298404"/>
              <a:gd name="connsiteY10" fmla="*/ 5900504 h 5900507"/>
              <a:gd name="connsiteX11" fmla="*/ 690892 w 6298404"/>
              <a:gd name="connsiteY11" fmla="*/ 5900507 h 5900507"/>
              <a:gd name="connsiteX12" fmla="*/ 0 w 6298404"/>
              <a:gd name="connsiteY12" fmla="*/ 5900507 h 5900507"/>
              <a:gd name="connsiteX13" fmla="*/ 0 w 6298404"/>
              <a:gd name="connsiteY13" fmla="*/ 11319 h 5900507"/>
              <a:gd name="connsiteX14" fmla="*/ 196547 w 6298404"/>
              <a:gd name="connsiteY14" fmla="*/ 4 h 590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8404" h="5900507">
                <a:moveTo>
                  <a:pt x="196547" y="0"/>
                </a:moveTo>
                <a:lnTo>
                  <a:pt x="926203" y="0"/>
                </a:lnTo>
                <a:lnTo>
                  <a:pt x="926203" y="4"/>
                </a:lnTo>
                <a:lnTo>
                  <a:pt x="6298404" y="4"/>
                </a:lnTo>
                <a:lnTo>
                  <a:pt x="6296454" y="44068"/>
                </a:lnTo>
                <a:cubicBezTo>
                  <a:pt x="6210068" y="1013921"/>
                  <a:pt x="5936180" y="1920575"/>
                  <a:pt x="5516773" y="2716164"/>
                </a:cubicBezTo>
                <a:lnTo>
                  <a:pt x="5369892" y="2976396"/>
                </a:lnTo>
                <a:lnTo>
                  <a:pt x="5373199" y="2976396"/>
                </a:lnTo>
                <a:lnTo>
                  <a:pt x="5254947" y="3174684"/>
                </a:lnTo>
                <a:cubicBezTo>
                  <a:pt x="4330127" y="4657442"/>
                  <a:pt x="2871902" y="5677569"/>
                  <a:pt x="1199384" y="5871229"/>
                </a:cubicBezTo>
                <a:lnTo>
                  <a:pt x="690892" y="5900504"/>
                </a:lnTo>
                <a:lnTo>
                  <a:pt x="690892" y="5900507"/>
                </a:lnTo>
                <a:lnTo>
                  <a:pt x="0" y="5900507"/>
                </a:lnTo>
                <a:lnTo>
                  <a:pt x="0" y="11319"/>
                </a:lnTo>
                <a:lnTo>
                  <a:pt x="196547" y="4"/>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2003112" y="4635607"/>
            <a:ext cx="3558128" cy="1580866"/>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3405197" y="2902605"/>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334798" y="49016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471763" y="729295"/>
            <a:ext cx="3579566" cy="2846046"/>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Tree>
    <p:extLst>
      <p:ext uri="{BB962C8B-B14F-4D97-AF65-F5344CB8AC3E}">
        <p14:creationId xmlns:p14="http://schemas.microsoft.com/office/powerpoint/2010/main" val="254034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dirty="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3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dirty="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032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Photo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dirty="0">
                <a:solidFill>
                  <a:srgbClr val="406F70"/>
                </a:solidFill>
              </a:rPr>
              <a:t>INNOVATION FOR THE FOOD SERVICE SECTOR</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flipH="1">
            <a:off x="6540708" y="6385"/>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dirty="0"/>
          </a:p>
          <a:p>
            <a:endParaRPr lang="en-US" dirty="0"/>
          </a:p>
          <a:p>
            <a:endParaRPr lang="en-US" dirty="0"/>
          </a:p>
          <a:p>
            <a:endParaRPr lang="en-US" dirty="0"/>
          </a:p>
          <a:p>
            <a:r>
              <a:rPr lang="en-US" dirty="0"/>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flipH="1">
            <a:off x="7197438" y="4146121"/>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6C50B39-CFAC-9D4F-A60A-82DB388EB798}"/>
              </a:ext>
            </a:extLst>
          </p:cNvPr>
          <p:cNvCxnSpPr/>
          <p:nvPr userDrawn="1"/>
        </p:nvCxnSpPr>
        <p:spPr>
          <a:xfrm flipH="1">
            <a:off x="495791" y="1545048"/>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4" y="652821"/>
            <a:ext cx="5279028" cy="697353"/>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2" y="1786300"/>
            <a:ext cx="5273104" cy="394744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7057088" y="498484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29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slide - Left">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dirty="0">
                <a:solidFill>
                  <a:srgbClr val="406F70"/>
                </a:solidFill>
              </a:rPr>
              <a:t>INNOVATION FOR THE FOOD SERVICE SECTOR</a:t>
            </a:r>
          </a:p>
        </p:txBody>
      </p:sp>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3" y="652821"/>
            <a:ext cx="8857251" cy="1160989"/>
          </a:xfrm>
        </p:spPr>
        <p:txBody>
          <a:bodyPr>
            <a:normAutofit/>
          </a:bodyPr>
          <a:lstStyle>
            <a:lvl1pPr marL="0" indent="0" algn="l">
              <a:buNone/>
              <a:defRPr sz="3600">
                <a:solidFill>
                  <a:srgbClr val="406F70"/>
                </a:solidFill>
                <a:latin typeface="+mn-lt"/>
              </a:defRPr>
            </a:lvl1pPr>
          </a:lstStyle>
          <a:p>
            <a:pPr lvl="0"/>
            <a:r>
              <a:rPr lang="en-US" dirty="0"/>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546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 Right">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2773179" y="652821"/>
            <a:ext cx="8775233" cy="1160989"/>
          </a:xfrm>
        </p:spPr>
        <p:txBody>
          <a:bodyPr>
            <a:normAutofit/>
          </a:bodyPr>
          <a:lstStyle>
            <a:lvl1pPr marL="0" indent="0" algn="r">
              <a:buNone/>
              <a:defRPr sz="3600">
                <a:solidFill>
                  <a:srgbClr val="406F70"/>
                </a:solidFill>
                <a:latin typeface="+mn-lt"/>
              </a:defRPr>
            </a:lvl1pPr>
          </a:lstStyle>
          <a:p>
            <a:pPr lvl="0"/>
            <a:r>
              <a:rPr lang="en-US" dirty="0"/>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264DD6A6-EA01-4E48-87A8-C48DA0EEB555}"/>
              </a:ext>
            </a:extLst>
          </p:cNvPr>
          <p:cNvGrpSpPr/>
          <p:nvPr userDrawn="1"/>
        </p:nvGrpSpPr>
        <p:grpSpPr>
          <a:xfrm flipH="1">
            <a:off x="0" y="297350"/>
            <a:ext cx="2471218" cy="1653822"/>
            <a:chOff x="9720782" y="349811"/>
            <a:chExt cx="2471218" cy="1653822"/>
          </a:xfrm>
        </p:grpSpPr>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drawing&#10;&#10;Description automatically generated">
            <a:extLst>
              <a:ext uri="{FF2B5EF4-FFF2-40B4-BE49-F238E27FC236}">
                <a16:creationId xmlns:a16="http://schemas.microsoft.com/office/drawing/2014/main" id="{66711F05-2A47-B348-A827-642057F7CD6B}"/>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13" name="TextBox 12">
            <a:extLst>
              <a:ext uri="{FF2B5EF4-FFF2-40B4-BE49-F238E27FC236}">
                <a16:creationId xmlns:a16="http://schemas.microsoft.com/office/drawing/2014/main" id="{1366D7AB-2970-494C-A6B7-4299E2BF2241}"/>
              </a:ext>
            </a:extLst>
          </p:cNvPr>
          <p:cNvSpPr txBox="1"/>
          <p:nvPr userDrawn="1"/>
        </p:nvSpPr>
        <p:spPr>
          <a:xfrm>
            <a:off x="8659333" y="6246978"/>
            <a:ext cx="2749099" cy="246221"/>
          </a:xfrm>
          <a:prstGeom prst="rect">
            <a:avLst/>
          </a:prstGeom>
          <a:noFill/>
        </p:spPr>
        <p:txBody>
          <a:bodyPr wrap="square" rtlCol="0">
            <a:spAutoFit/>
          </a:bodyPr>
          <a:lstStyle/>
          <a:p>
            <a:pPr algn="r"/>
            <a:r>
              <a:rPr lang="en-US" sz="1000" dirty="0">
                <a:solidFill>
                  <a:srgbClr val="406F70"/>
                </a:solidFill>
              </a:rPr>
              <a:t>INNOVATION FOR THE FOOD SERVICE SECTOR</a:t>
            </a:r>
          </a:p>
        </p:txBody>
      </p:sp>
    </p:spTree>
    <p:extLst>
      <p:ext uri="{BB962C8B-B14F-4D97-AF65-F5344CB8AC3E}">
        <p14:creationId xmlns:p14="http://schemas.microsoft.com/office/powerpoint/2010/main" val="3966149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ullets slide with icons">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F5F9BA7-571F-4C47-A20F-A6A2DE65753E}"/>
              </a:ext>
            </a:extLst>
          </p:cNvPr>
          <p:cNvCxnSpPr/>
          <p:nvPr userDrawn="1"/>
        </p:nvCxnSpPr>
        <p:spPr>
          <a:xfrm>
            <a:off x="0" y="2517332"/>
            <a:ext cx="12192000"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4" name="Oval 41">
            <a:extLst>
              <a:ext uri="{FF2B5EF4-FFF2-40B4-BE49-F238E27FC236}">
                <a16:creationId xmlns:a16="http://schemas.microsoft.com/office/drawing/2014/main" id="{011DB00C-DF56-EC48-8BAB-4675866B48AE}"/>
              </a:ext>
            </a:extLst>
          </p:cNvPr>
          <p:cNvSpPr>
            <a:spLocks noChangeArrowheads="1"/>
          </p:cNvSpPr>
          <p:nvPr userDrawn="1"/>
        </p:nvSpPr>
        <p:spPr bwMode="auto">
          <a:xfrm>
            <a:off x="1863747" y="2031864"/>
            <a:ext cx="1049910" cy="1049910"/>
          </a:xfrm>
          <a:prstGeom prst="ellipse">
            <a:avLst/>
          </a:prstGeom>
          <a:solidFill>
            <a:srgbClr val="044449"/>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6" name="Text Placeholder 23">
            <a:extLst>
              <a:ext uri="{FF2B5EF4-FFF2-40B4-BE49-F238E27FC236}">
                <a16:creationId xmlns:a16="http://schemas.microsoft.com/office/drawing/2014/main" id="{EB6CC0F4-69A2-4A48-8800-63FFA3B392DA}"/>
              </a:ext>
            </a:extLst>
          </p:cNvPr>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5E5E5E"/>
                </a:solidFill>
                <a:latin typeface="+mn-lt"/>
              </a:defRPr>
            </a:lvl1pPr>
          </a:lstStyle>
          <a:p>
            <a:pPr lvl="0"/>
            <a:r>
              <a:rPr lang="en-US" dirty="0"/>
              <a:t>Sub Title</a:t>
            </a:r>
          </a:p>
        </p:txBody>
      </p:sp>
      <p:sp>
        <p:nvSpPr>
          <p:cNvPr id="17" name="Text Placeholder 23">
            <a:extLst>
              <a:ext uri="{FF2B5EF4-FFF2-40B4-BE49-F238E27FC236}">
                <a16:creationId xmlns:a16="http://schemas.microsoft.com/office/drawing/2014/main" id="{F552D4BC-9998-D04A-8E28-4B7ECF397086}"/>
              </a:ext>
            </a:extLst>
          </p:cNvPr>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5E5E5E"/>
                </a:solidFill>
                <a:latin typeface="+mn-lt"/>
              </a:defRPr>
            </a:lvl1pPr>
          </a:lstStyle>
          <a:p>
            <a:pPr lvl="0"/>
            <a:r>
              <a:rPr lang="en-US" dirty="0"/>
              <a:t>Main Body Text</a:t>
            </a:r>
          </a:p>
        </p:txBody>
      </p:sp>
      <p:sp>
        <p:nvSpPr>
          <p:cNvPr id="19" name="Oval 41">
            <a:extLst>
              <a:ext uri="{FF2B5EF4-FFF2-40B4-BE49-F238E27FC236}">
                <a16:creationId xmlns:a16="http://schemas.microsoft.com/office/drawing/2014/main" id="{7BAEF165-2934-F042-9879-4FC8ADE458DB}"/>
              </a:ext>
            </a:extLst>
          </p:cNvPr>
          <p:cNvSpPr>
            <a:spLocks noChangeArrowheads="1"/>
          </p:cNvSpPr>
          <p:nvPr userDrawn="1"/>
        </p:nvSpPr>
        <p:spPr bwMode="auto">
          <a:xfrm>
            <a:off x="5691676" y="2031864"/>
            <a:ext cx="1049910" cy="1049910"/>
          </a:xfrm>
          <a:prstGeom prst="ellipse">
            <a:avLst/>
          </a:prstGeom>
          <a:solidFill>
            <a:srgbClr val="406F7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0" name="Text Placeholder 23">
            <a:extLst>
              <a:ext uri="{FF2B5EF4-FFF2-40B4-BE49-F238E27FC236}">
                <a16:creationId xmlns:a16="http://schemas.microsoft.com/office/drawing/2014/main" id="{3758CDC2-462B-984F-8984-550100DE9758}"/>
              </a:ext>
            </a:extLst>
          </p:cNvPr>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5E5E5E"/>
                </a:solidFill>
                <a:latin typeface="+mn-lt"/>
              </a:defRPr>
            </a:lvl1pPr>
          </a:lstStyle>
          <a:p>
            <a:pPr lvl="0"/>
            <a:r>
              <a:rPr lang="en-US" dirty="0"/>
              <a:t>Sub Title</a:t>
            </a:r>
          </a:p>
        </p:txBody>
      </p:sp>
      <p:sp>
        <p:nvSpPr>
          <p:cNvPr id="21" name="Text Placeholder 23">
            <a:extLst>
              <a:ext uri="{FF2B5EF4-FFF2-40B4-BE49-F238E27FC236}">
                <a16:creationId xmlns:a16="http://schemas.microsoft.com/office/drawing/2014/main" id="{3AC496FE-E102-3145-AC80-932A87D9DD66}"/>
              </a:ext>
            </a:extLst>
          </p:cNvPr>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5E5E5E"/>
                </a:solidFill>
                <a:latin typeface="+mn-lt"/>
              </a:defRPr>
            </a:lvl1pPr>
          </a:lstStyle>
          <a:p>
            <a:pPr lvl="0"/>
            <a:r>
              <a:rPr lang="en-US" dirty="0"/>
              <a:t>Main Body Text</a:t>
            </a:r>
          </a:p>
        </p:txBody>
      </p:sp>
      <p:sp>
        <p:nvSpPr>
          <p:cNvPr id="23" name="Oval 41">
            <a:extLst>
              <a:ext uri="{FF2B5EF4-FFF2-40B4-BE49-F238E27FC236}">
                <a16:creationId xmlns:a16="http://schemas.microsoft.com/office/drawing/2014/main" id="{650A3FD1-8F48-EE4A-BF81-E86E73CF4D8B}"/>
              </a:ext>
            </a:extLst>
          </p:cNvPr>
          <p:cNvSpPr>
            <a:spLocks noChangeArrowheads="1"/>
          </p:cNvSpPr>
          <p:nvPr userDrawn="1"/>
        </p:nvSpPr>
        <p:spPr bwMode="auto">
          <a:xfrm>
            <a:off x="9407546" y="2031864"/>
            <a:ext cx="1049910" cy="1049910"/>
          </a:xfrm>
          <a:prstGeom prst="ellipse">
            <a:avLst/>
          </a:prstGeom>
          <a:solidFill>
            <a:srgbClr val="F5C05B"/>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4" name="Text Placeholder 23">
            <a:extLst>
              <a:ext uri="{FF2B5EF4-FFF2-40B4-BE49-F238E27FC236}">
                <a16:creationId xmlns:a16="http://schemas.microsoft.com/office/drawing/2014/main" id="{D73425C0-FBE5-8C4D-8E8D-7E5C2C40B7AC}"/>
              </a:ext>
            </a:extLst>
          </p:cNvPr>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5E5E5E"/>
                </a:solidFill>
                <a:latin typeface="+mn-lt"/>
              </a:defRPr>
            </a:lvl1pPr>
          </a:lstStyle>
          <a:p>
            <a:pPr lvl="0"/>
            <a:r>
              <a:rPr lang="en-US" dirty="0"/>
              <a:t>Sub Title</a:t>
            </a:r>
          </a:p>
        </p:txBody>
      </p:sp>
      <p:sp>
        <p:nvSpPr>
          <p:cNvPr id="25" name="Text Placeholder 23">
            <a:extLst>
              <a:ext uri="{FF2B5EF4-FFF2-40B4-BE49-F238E27FC236}">
                <a16:creationId xmlns:a16="http://schemas.microsoft.com/office/drawing/2014/main" id="{BFE964B2-3B7F-6545-9A52-58961AFA0929}"/>
              </a:ext>
            </a:extLst>
          </p:cNvPr>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5E5E5E"/>
                </a:solidFill>
                <a:latin typeface="+mn-lt"/>
              </a:defRPr>
            </a:lvl1pPr>
          </a:lstStyle>
          <a:p>
            <a:pPr lvl="0"/>
            <a:r>
              <a:rPr lang="en-US" dirty="0"/>
              <a:t>Main Body Text</a:t>
            </a:r>
          </a:p>
        </p:txBody>
      </p:sp>
      <p:sp>
        <p:nvSpPr>
          <p:cNvPr id="28" name="Text Placeholder 23">
            <a:extLst>
              <a:ext uri="{FF2B5EF4-FFF2-40B4-BE49-F238E27FC236}">
                <a16:creationId xmlns:a16="http://schemas.microsoft.com/office/drawing/2014/main" id="{FBCA3BE8-C0E8-D64C-AC53-A1ECC93018A4}"/>
              </a:ext>
            </a:extLst>
          </p:cNvPr>
          <p:cNvSpPr>
            <a:spLocks noGrp="1"/>
          </p:cNvSpPr>
          <p:nvPr>
            <p:ph type="body" sz="quarter" idx="13" hasCustomPrompt="1"/>
          </p:nvPr>
        </p:nvSpPr>
        <p:spPr>
          <a:xfrm>
            <a:off x="-94025" y="900212"/>
            <a:ext cx="12192000" cy="704485"/>
          </a:xfrm>
        </p:spPr>
        <p:txBody>
          <a:bodyPr>
            <a:normAutofit/>
          </a:bodyPr>
          <a:lstStyle>
            <a:lvl1pPr marL="0" indent="0" algn="ctr">
              <a:buNone/>
              <a:defRPr sz="3600">
                <a:solidFill>
                  <a:srgbClr val="5E5E5E"/>
                </a:solidFill>
                <a:latin typeface="+mn-lt"/>
              </a:defRPr>
            </a:lvl1pPr>
          </a:lstStyle>
          <a:p>
            <a:pPr lvl="0"/>
            <a:r>
              <a:rPr lang="en-US" dirty="0"/>
              <a:t>TITLE</a:t>
            </a:r>
          </a:p>
        </p:txBody>
      </p:sp>
      <p:pic>
        <p:nvPicPr>
          <p:cNvPr id="31" name="Picture 30" descr="A picture containing drawing&#10;&#10;Description automatically generated">
            <a:extLst>
              <a:ext uri="{FF2B5EF4-FFF2-40B4-BE49-F238E27FC236}">
                <a16:creationId xmlns:a16="http://schemas.microsoft.com/office/drawing/2014/main" id="{CFB8BBE4-D85B-E24F-822C-567C20318B20}"/>
              </a:ext>
            </a:extLst>
          </p:cNvPr>
          <p:cNvPicPr>
            <a:picLocks noChangeAspect="1"/>
          </p:cNvPicPr>
          <p:nvPr userDrawn="1"/>
        </p:nvPicPr>
        <p:blipFill>
          <a:blip r:embed="rId2"/>
          <a:stretch>
            <a:fillRect/>
          </a:stretch>
        </p:blipFill>
        <p:spPr>
          <a:xfrm>
            <a:off x="6001975" y="6098205"/>
            <a:ext cx="203964" cy="269828"/>
          </a:xfrm>
          <a:prstGeom prst="rect">
            <a:avLst/>
          </a:prstGeom>
        </p:spPr>
      </p:pic>
      <p:sp>
        <p:nvSpPr>
          <p:cNvPr id="32" name="TextBox 31">
            <a:extLst>
              <a:ext uri="{FF2B5EF4-FFF2-40B4-BE49-F238E27FC236}">
                <a16:creationId xmlns:a16="http://schemas.microsoft.com/office/drawing/2014/main" id="{C7DA4D82-9E24-1145-A6D3-7B6CC85BB580}"/>
              </a:ext>
            </a:extLst>
          </p:cNvPr>
          <p:cNvSpPr txBox="1"/>
          <p:nvPr userDrawn="1"/>
        </p:nvSpPr>
        <p:spPr>
          <a:xfrm>
            <a:off x="-1" y="6385778"/>
            <a:ext cx="12191999" cy="246221"/>
          </a:xfrm>
          <a:prstGeom prst="rect">
            <a:avLst/>
          </a:prstGeom>
          <a:noFill/>
        </p:spPr>
        <p:txBody>
          <a:bodyPr wrap="square" rtlCol="0">
            <a:spAutoFit/>
          </a:bodyPr>
          <a:lstStyle/>
          <a:p>
            <a:pPr algn="ctr"/>
            <a:r>
              <a:rPr lang="en-US" sz="1000" dirty="0">
                <a:solidFill>
                  <a:srgbClr val="406F70"/>
                </a:solidFill>
              </a:rPr>
              <a:t>INNOVATION FOR THE FOOD SERVICE SECTOR</a:t>
            </a:r>
          </a:p>
        </p:txBody>
      </p:sp>
    </p:spTree>
    <p:extLst>
      <p:ext uri="{BB962C8B-B14F-4D97-AF65-F5344CB8AC3E}">
        <p14:creationId xmlns:p14="http://schemas.microsoft.com/office/powerpoint/2010/main" val="149323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041FA4-C8B8-5E47-8932-F4D63CB17F83}"/>
              </a:ext>
            </a:extLst>
          </p:cNvPr>
          <p:cNvSpPr/>
          <p:nvPr userDrawn="1"/>
        </p:nvSpPr>
        <p:spPr>
          <a:xfrm>
            <a:off x="4903304" y="1126433"/>
            <a:ext cx="7288696" cy="1302295"/>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BA71EA6-6A1C-8F4C-9C08-F81853612952}"/>
              </a:ext>
            </a:extLst>
          </p:cNvPr>
          <p:cNvSpPr/>
          <p:nvPr userDrawn="1"/>
        </p:nvSpPr>
        <p:spPr>
          <a:xfrm>
            <a:off x="4903304" y="2749824"/>
            <a:ext cx="7288696" cy="1302295"/>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579A9E6-E2C7-1549-9608-8E85C1B75E4C}"/>
              </a:ext>
            </a:extLst>
          </p:cNvPr>
          <p:cNvSpPr/>
          <p:nvPr userDrawn="1"/>
        </p:nvSpPr>
        <p:spPr>
          <a:xfrm>
            <a:off x="4903304" y="4373215"/>
            <a:ext cx="7288696" cy="1302295"/>
          </a:xfrm>
          <a:prstGeom prst="rect">
            <a:avLst/>
          </a:pr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BC4FC142-62E2-1E45-876B-A967920D3B56}"/>
              </a:ext>
            </a:extLst>
          </p:cNvPr>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144A9-B0E6-6F49-B680-F3939719C6F0}"/>
              </a:ext>
            </a:extLst>
          </p:cNvPr>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B7A1A1-D892-3340-8CEB-2DF3A1550FC6}"/>
              </a:ext>
            </a:extLst>
          </p:cNvPr>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A1431D8-C3DD-9341-960C-34C4CAAD5B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38" name="Text Placeholder 23">
            <a:extLst>
              <a:ext uri="{FF2B5EF4-FFF2-40B4-BE49-F238E27FC236}">
                <a16:creationId xmlns:a16="http://schemas.microsoft.com/office/drawing/2014/main" id="{2AF6C089-9985-F746-9018-EE98A4855044}"/>
              </a:ext>
            </a:extLst>
          </p:cNvPr>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39" name="Text Placeholder 25">
            <a:extLst>
              <a:ext uri="{FF2B5EF4-FFF2-40B4-BE49-F238E27FC236}">
                <a16:creationId xmlns:a16="http://schemas.microsoft.com/office/drawing/2014/main" id="{B2A5D283-F805-6143-BF44-B9512E1C8889}"/>
              </a:ext>
            </a:extLst>
          </p:cNvPr>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0" name="Text Placeholder 23">
            <a:extLst>
              <a:ext uri="{FF2B5EF4-FFF2-40B4-BE49-F238E27FC236}">
                <a16:creationId xmlns:a16="http://schemas.microsoft.com/office/drawing/2014/main" id="{98C034C7-2EE7-3B48-8585-70C8A1E4A1A9}"/>
              </a:ext>
            </a:extLst>
          </p:cNvPr>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1" name="Text Placeholder 2">
            <a:extLst>
              <a:ext uri="{FF2B5EF4-FFF2-40B4-BE49-F238E27FC236}">
                <a16:creationId xmlns:a16="http://schemas.microsoft.com/office/drawing/2014/main" id="{18B0D704-0A4B-7540-8B5A-071583897382}"/>
              </a:ext>
            </a:extLst>
          </p:cNvPr>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42" name="Straight Connector 41">
            <a:extLst>
              <a:ext uri="{FF2B5EF4-FFF2-40B4-BE49-F238E27FC236}">
                <a16:creationId xmlns:a16="http://schemas.microsoft.com/office/drawing/2014/main" id="{195CDBD2-6CDA-D842-B17F-E00799245D64}"/>
              </a:ext>
            </a:extLst>
          </p:cNvPr>
          <p:cNvCxnSpPr/>
          <p:nvPr userDrawn="1"/>
        </p:nvCxnSpPr>
        <p:spPr>
          <a:xfrm>
            <a:off x="417209" y="1920386"/>
            <a:ext cx="42875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AC0A8FBF-7591-294A-9D13-6ABE5E35D5A4}"/>
              </a:ext>
            </a:extLst>
          </p:cNvPr>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44" name="Text Placeholder 2">
            <a:extLst>
              <a:ext uri="{FF2B5EF4-FFF2-40B4-BE49-F238E27FC236}">
                <a16:creationId xmlns:a16="http://schemas.microsoft.com/office/drawing/2014/main" id="{87288F69-0531-1646-BBD8-87685C7490E6}"/>
              </a:ext>
            </a:extLst>
          </p:cNvPr>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5" name="Text Placeholder 23">
            <a:extLst>
              <a:ext uri="{FF2B5EF4-FFF2-40B4-BE49-F238E27FC236}">
                <a16:creationId xmlns:a16="http://schemas.microsoft.com/office/drawing/2014/main" id="{6E2B9549-34AD-1349-A68D-5CE33F7E3713}"/>
              </a:ext>
            </a:extLst>
          </p:cNvPr>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46" name="Text Placeholder 2">
            <a:extLst>
              <a:ext uri="{FF2B5EF4-FFF2-40B4-BE49-F238E27FC236}">
                <a16:creationId xmlns:a16="http://schemas.microsoft.com/office/drawing/2014/main" id="{736B4533-29F3-E248-9349-559972D09E51}"/>
              </a:ext>
            </a:extLst>
          </p:cNvPr>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49" name="Picture 48" descr="A picture containing drawing&#10;&#10;Description automatically generated">
            <a:extLst>
              <a:ext uri="{FF2B5EF4-FFF2-40B4-BE49-F238E27FC236}">
                <a16:creationId xmlns:a16="http://schemas.microsoft.com/office/drawing/2014/main" id="{682E996E-F346-BE49-88EE-7AA6024A86C0}"/>
              </a:ext>
            </a:extLst>
          </p:cNvPr>
          <p:cNvPicPr>
            <a:picLocks noChangeAspect="1"/>
          </p:cNvPicPr>
          <p:nvPr userDrawn="1"/>
        </p:nvPicPr>
        <p:blipFill>
          <a:blip r:embed="rId3"/>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0A9BBA1-6715-614A-9985-1B566C92464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dirty="0">
                <a:solidFill>
                  <a:srgbClr val="406F70"/>
                </a:solidFill>
              </a:rPr>
              <a:t>INNOVATION FOR THE FOOD SERVICE SECTOR</a:t>
            </a:r>
          </a:p>
        </p:txBody>
      </p:sp>
    </p:spTree>
    <p:extLst>
      <p:ext uri="{BB962C8B-B14F-4D97-AF65-F5344CB8AC3E}">
        <p14:creationId xmlns:p14="http://schemas.microsoft.com/office/powerpoint/2010/main" val="46789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bullets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041FA4-C8B8-5E47-8932-F4D63CB17F83}"/>
              </a:ext>
            </a:extLst>
          </p:cNvPr>
          <p:cNvSpPr/>
          <p:nvPr userDrawn="1"/>
        </p:nvSpPr>
        <p:spPr>
          <a:xfrm>
            <a:off x="4903304" y="439489"/>
            <a:ext cx="7288696" cy="1098000"/>
          </a:xfrm>
          <a:prstGeom prst="rect">
            <a:avLst/>
          </a:prstGeom>
          <a:solidFill>
            <a:srgbClr val="023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BA71EA6-6A1C-8F4C-9C08-F81853612952}"/>
              </a:ext>
            </a:extLst>
          </p:cNvPr>
          <p:cNvSpPr/>
          <p:nvPr userDrawn="1"/>
        </p:nvSpPr>
        <p:spPr>
          <a:xfrm>
            <a:off x="4903304" y="1613752"/>
            <a:ext cx="7288696" cy="1098001"/>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579A9E6-E2C7-1549-9608-8E85C1B75E4C}"/>
              </a:ext>
            </a:extLst>
          </p:cNvPr>
          <p:cNvSpPr/>
          <p:nvPr userDrawn="1"/>
        </p:nvSpPr>
        <p:spPr>
          <a:xfrm>
            <a:off x="4903304" y="2797973"/>
            <a:ext cx="7288696" cy="1098001"/>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BC4FC142-62E2-1E45-876B-A967920D3B56}"/>
              </a:ext>
            </a:extLst>
          </p:cNvPr>
          <p:cNvCxnSpPr>
            <a:cxnSpLocks/>
          </p:cNvCxnSpPr>
          <p:nvPr userDrawn="1"/>
        </p:nvCxnSpPr>
        <p:spPr>
          <a:xfrm>
            <a:off x="6175512" y="536598"/>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144A9-B0E6-6F49-B680-F3939719C6F0}"/>
              </a:ext>
            </a:extLst>
          </p:cNvPr>
          <p:cNvCxnSpPr>
            <a:cxnSpLocks/>
          </p:cNvCxnSpPr>
          <p:nvPr userDrawn="1"/>
        </p:nvCxnSpPr>
        <p:spPr>
          <a:xfrm>
            <a:off x="6175512" y="1715987"/>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B7A1A1-D892-3340-8CEB-2DF3A1550FC6}"/>
              </a:ext>
            </a:extLst>
          </p:cNvPr>
          <p:cNvCxnSpPr>
            <a:cxnSpLocks/>
          </p:cNvCxnSpPr>
          <p:nvPr userDrawn="1"/>
        </p:nvCxnSpPr>
        <p:spPr>
          <a:xfrm>
            <a:off x="6175512" y="2921147"/>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3">
            <a:extLst>
              <a:ext uri="{FF2B5EF4-FFF2-40B4-BE49-F238E27FC236}">
                <a16:creationId xmlns:a16="http://schemas.microsoft.com/office/drawing/2014/main" id="{98C034C7-2EE7-3B48-8585-70C8A1E4A1A9}"/>
              </a:ext>
            </a:extLst>
          </p:cNvPr>
          <p:cNvSpPr>
            <a:spLocks noGrp="1"/>
          </p:cNvSpPr>
          <p:nvPr>
            <p:ph type="body" sz="quarter" idx="15" hasCustomPrompt="1"/>
          </p:nvPr>
        </p:nvSpPr>
        <p:spPr>
          <a:xfrm>
            <a:off x="4975024" y="439489"/>
            <a:ext cx="1176670" cy="1090160"/>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1" name="Text Placeholder 2">
            <a:extLst>
              <a:ext uri="{FF2B5EF4-FFF2-40B4-BE49-F238E27FC236}">
                <a16:creationId xmlns:a16="http://schemas.microsoft.com/office/drawing/2014/main" id="{18B0D704-0A4B-7540-8B5A-071583897382}"/>
              </a:ext>
            </a:extLst>
          </p:cNvPr>
          <p:cNvSpPr>
            <a:spLocks noGrp="1"/>
          </p:cNvSpPr>
          <p:nvPr>
            <p:ph type="body" sz="quarter" idx="12" hasCustomPrompt="1"/>
          </p:nvPr>
        </p:nvSpPr>
        <p:spPr>
          <a:xfrm>
            <a:off x="6271051" y="439489"/>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3" name="Text Placeholder 23">
            <a:extLst>
              <a:ext uri="{FF2B5EF4-FFF2-40B4-BE49-F238E27FC236}">
                <a16:creationId xmlns:a16="http://schemas.microsoft.com/office/drawing/2014/main" id="{AC0A8FBF-7591-294A-9D13-6ABE5E35D5A4}"/>
              </a:ext>
            </a:extLst>
          </p:cNvPr>
          <p:cNvSpPr>
            <a:spLocks noGrp="1"/>
          </p:cNvSpPr>
          <p:nvPr>
            <p:ph type="body" sz="quarter" idx="16" hasCustomPrompt="1"/>
          </p:nvPr>
        </p:nvSpPr>
        <p:spPr>
          <a:xfrm>
            <a:off x="4998842" y="1604453"/>
            <a:ext cx="1176670" cy="1090160"/>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44" name="Text Placeholder 2">
            <a:extLst>
              <a:ext uri="{FF2B5EF4-FFF2-40B4-BE49-F238E27FC236}">
                <a16:creationId xmlns:a16="http://schemas.microsoft.com/office/drawing/2014/main" id="{87288F69-0531-1646-BBD8-87685C7490E6}"/>
              </a:ext>
            </a:extLst>
          </p:cNvPr>
          <p:cNvSpPr>
            <a:spLocks noGrp="1"/>
          </p:cNvSpPr>
          <p:nvPr>
            <p:ph type="body" sz="quarter" idx="17" hasCustomPrompt="1"/>
          </p:nvPr>
        </p:nvSpPr>
        <p:spPr>
          <a:xfrm>
            <a:off x="6294869" y="1604453"/>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5" name="Text Placeholder 23">
            <a:extLst>
              <a:ext uri="{FF2B5EF4-FFF2-40B4-BE49-F238E27FC236}">
                <a16:creationId xmlns:a16="http://schemas.microsoft.com/office/drawing/2014/main" id="{6E2B9549-34AD-1349-A68D-5CE33F7E3713}"/>
              </a:ext>
            </a:extLst>
          </p:cNvPr>
          <p:cNvSpPr>
            <a:spLocks noGrp="1"/>
          </p:cNvSpPr>
          <p:nvPr>
            <p:ph type="body" sz="quarter" idx="18" hasCustomPrompt="1"/>
          </p:nvPr>
        </p:nvSpPr>
        <p:spPr>
          <a:xfrm>
            <a:off x="4968894" y="2812405"/>
            <a:ext cx="1176670" cy="1090160"/>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46" name="Text Placeholder 2">
            <a:extLst>
              <a:ext uri="{FF2B5EF4-FFF2-40B4-BE49-F238E27FC236}">
                <a16:creationId xmlns:a16="http://schemas.microsoft.com/office/drawing/2014/main" id="{736B4533-29F3-E248-9349-559972D09E51}"/>
              </a:ext>
            </a:extLst>
          </p:cNvPr>
          <p:cNvSpPr>
            <a:spLocks noGrp="1"/>
          </p:cNvSpPr>
          <p:nvPr>
            <p:ph type="body" sz="quarter" idx="19" hasCustomPrompt="1"/>
          </p:nvPr>
        </p:nvSpPr>
        <p:spPr>
          <a:xfrm>
            <a:off x="6264921" y="2812405"/>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49" name="Picture 48" descr="A picture containing drawing&#10;&#10;Description automatically generated">
            <a:extLst>
              <a:ext uri="{FF2B5EF4-FFF2-40B4-BE49-F238E27FC236}">
                <a16:creationId xmlns:a16="http://schemas.microsoft.com/office/drawing/2014/main" id="{682E996E-F346-BE49-88EE-7AA6024A86C0}"/>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0A9BBA1-6715-614A-9985-1B566C92464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dirty="0">
                <a:solidFill>
                  <a:srgbClr val="406F70"/>
                </a:solidFill>
              </a:rPr>
              <a:t>INNOVATION FOR THE FOOD SERVICE SECTOR</a:t>
            </a:r>
          </a:p>
        </p:txBody>
      </p:sp>
      <p:sp>
        <p:nvSpPr>
          <p:cNvPr id="20" name="Rectangle 19">
            <a:extLst>
              <a:ext uri="{FF2B5EF4-FFF2-40B4-BE49-F238E27FC236}">
                <a16:creationId xmlns:a16="http://schemas.microsoft.com/office/drawing/2014/main" id="{89D5CFC2-CA11-4946-96EA-BBF15B8BED9E}"/>
              </a:ext>
            </a:extLst>
          </p:cNvPr>
          <p:cNvSpPr/>
          <p:nvPr userDrawn="1"/>
        </p:nvSpPr>
        <p:spPr>
          <a:xfrm>
            <a:off x="4903304" y="3986548"/>
            <a:ext cx="7288696" cy="1098001"/>
          </a:xfrm>
          <a:prstGeom prst="rect">
            <a:avLst/>
          </a:pr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DE2CAB76-71D5-E84F-8B5D-91F45213C64E}"/>
              </a:ext>
            </a:extLst>
          </p:cNvPr>
          <p:cNvCxnSpPr>
            <a:cxnSpLocks/>
          </p:cNvCxnSpPr>
          <p:nvPr userDrawn="1"/>
        </p:nvCxnSpPr>
        <p:spPr>
          <a:xfrm>
            <a:off x="6175512" y="4109722"/>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3">
            <a:extLst>
              <a:ext uri="{FF2B5EF4-FFF2-40B4-BE49-F238E27FC236}">
                <a16:creationId xmlns:a16="http://schemas.microsoft.com/office/drawing/2014/main" id="{E9ABC7B0-05FD-1B49-BAA6-3764B45D7AD2}"/>
              </a:ext>
            </a:extLst>
          </p:cNvPr>
          <p:cNvSpPr>
            <a:spLocks noGrp="1"/>
          </p:cNvSpPr>
          <p:nvPr>
            <p:ph type="body" sz="quarter" idx="20" hasCustomPrompt="1"/>
          </p:nvPr>
        </p:nvSpPr>
        <p:spPr>
          <a:xfrm>
            <a:off x="4968894" y="4000980"/>
            <a:ext cx="1176670" cy="1090160"/>
          </a:xfrm>
        </p:spPr>
        <p:txBody>
          <a:bodyPr anchor="ctr">
            <a:normAutofit/>
          </a:bodyPr>
          <a:lstStyle>
            <a:lvl1pPr marL="0" indent="0" algn="ctr">
              <a:buNone/>
              <a:defRPr sz="4800">
                <a:solidFill>
                  <a:schemeClr val="bg1"/>
                </a:solidFill>
                <a:latin typeface="+mn-lt"/>
              </a:defRPr>
            </a:lvl1pPr>
          </a:lstStyle>
          <a:p>
            <a:pPr lvl="0"/>
            <a:r>
              <a:rPr lang="en-US" dirty="0"/>
              <a:t>04</a:t>
            </a:r>
          </a:p>
        </p:txBody>
      </p:sp>
      <p:sp>
        <p:nvSpPr>
          <p:cNvPr id="23" name="Text Placeholder 2">
            <a:extLst>
              <a:ext uri="{FF2B5EF4-FFF2-40B4-BE49-F238E27FC236}">
                <a16:creationId xmlns:a16="http://schemas.microsoft.com/office/drawing/2014/main" id="{051B907D-CD1C-6145-B01E-6B18D6C908D9}"/>
              </a:ext>
            </a:extLst>
          </p:cNvPr>
          <p:cNvSpPr>
            <a:spLocks noGrp="1"/>
          </p:cNvSpPr>
          <p:nvPr>
            <p:ph type="body" sz="quarter" idx="21" hasCustomPrompt="1"/>
          </p:nvPr>
        </p:nvSpPr>
        <p:spPr>
          <a:xfrm>
            <a:off x="6264921" y="4000980"/>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5" name="Rectangle 24">
            <a:extLst>
              <a:ext uri="{FF2B5EF4-FFF2-40B4-BE49-F238E27FC236}">
                <a16:creationId xmlns:a16="http://schemas.microsoft.com/office/drawing/2014/main" id="{953401B6-6892-6C41-BA37-01F20A8CF56D}"/>
              </a:ext>
            </a:extLst>
          </p:cNvPr>
          <p:cNvSpPr/>
          <p:nvPr userDrawn="1"/>
        </p:nvSpPr>
        <p:spPr>
          <a:xfrm>
            <a:off x="4903304" y="5172096"/>
            <a:ext cx="7288696" cy="1098001"/>
          </a:xfrm>
          <a:prstGeom prst="rect">
            <a:avLst/>
          </a:prstGeom>
          <a:solidFill>
            <a:srgbClr val="CC9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8D68C47-6ADF-9246-9DFF-5138F133E22C}"/>
              </a:ext>
            </a:extLst>
          </p:cNvPr>
          <p:cNvCxnSpPr>
            <a:cxnSpLocks/>
          </p:cNvCxnSpPr>
          <p:nvPr userDrawn="1"/>
        </p:nvCxnSpPr>
        <p:spPr>
          <a:xfrm>
            <a:off x="6175512" y="5295270"/>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3">
            <a:extLst>
              <a:ext uri="{FF2B5EF4-FFF2-40B4-BE49-F238E27FC236}">
                <a16:creationId xmlns:a16="http://schemas.microsoft.com/office/drawing/2014/main" id="{716B544E-5728-BB4C-9524-2EAB46E1015B}"/>
              </a:ext>
            </a:extLst>
          </p:cNvPr>
          <p:cNvSpPr>
            <a:spLocks noGrp="1"/>
          </p:cNvSpPr>
          <p:nvPr>
            <p:ph type="body" sz="quarter" idx="22" hasCustomPrompt="1"/>
          </p:nvPr>
        </p:nvSpPr>
        <p:spPr>
          <a:xfrm>
            <a:off x="4968894" y="5186528"/>
            <a:ext cx="1176670" cy="1090160"/>
          </a:xfrm>
        </p:spPr>
        <p:txBody>
          <a:bodyPr anchor="ctr">
            <a:normAutofit/>
          </a:bodyPr>
          <a:lstStyle>
            <a:lvl1pPr marL="0" indent="0" algn="ctr">
              <a:buNone/>
              <a:defRPr sz="4800">
                <a:solidFill>
                  <a:schemeClr val="bg1"/>
                </a:solidFill>
                <a:latin typeface="+mn-lt"/>
              </a:defRPr>
            </a:lvl1pPr>
          </a:lstStyle>
          <a:p>
            <a:pPr lvl="0"/>
            <a:r>
              <a:rPr lang="en-US" dirty="0"/>
              <a:t>05</a:t>
            </a:r>
          </a:p>
        </p:txBody>
      </p:sp>
      <p:sp>
        <p:nvSpPr>
          <p:cNvPr id="28" name="Text Placeholder 2">
            <a:extLst>
              <a:ext uri="{FF2B5EF4-FFF2-40B4-BE49-F238E27FC236}">
                <a16:creationId xmlns:a16="http://schemas.microsoft.com/office/drawing/2014/main" id="{8105EB64-E6DD-3542-B0E0-27E3948B56C2}"/>
              </a:ext>
            </a:extLst>
          </p:cNvPr>
          <p:cNvSpPr>
            <a:spLocks noGrp="1"/>
          </p:cNvSpPr>
          <p:nvPr>
            <p:ph type="body" sz="quarter" idx="23" hasCustomPrompt="1"/>
          </p:nvPr>
        </p:nvSpPr>
        <p:spPr>
          <a:xfrm>
            <a:off x="6264921" y="5186528"/>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47" name="Picture 46">
            <a:extLst>
              <a:ext uri="{FF2B5EF4-FFF2-40B4-BE49-F238E27FC236}">
                <a16:creationId xmlns:a16="http://schemas.microsoft.com/office/drawing/2014/main" id="{6DF88DD9-3F34-4D4A-AA92-6686426D0F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694" t="6763" r="13475" b="6473"/>
          <a:stretch/>
        </p:blipFill>
        <p:spPr>
          <a:xfrm>
            <a:off x="3954456" y="349811"/>
            <a:ext cx="1176669" cy="6158378"/>
          </a:xfrm>
          <a:prstGeom prst="rect">
            <a:avLst/>
          </a:prstGeom>
        </p:spPr>
      </p:pic>
      <p:sp>
        <p:nvSpPr>
          <p:cNvPr id="48" name="Text Placeholder 23">
            <a:extLst>
              <a:ext uri="{FF2B5EF4-FFF2-40B4-BE49-F238E27FC236}">
                <a16:creationId xmlns:a16="http://schemas.microsoft.com/office/drawing/2014/main" id="{6F4F31AD-38E7-6E4D-B2CB-9C2775EDF623}"/>
              </a:ext>
            </a:extLst>
          </p:cNvPr>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51" name="Text Placeholder 25">
            <a:extLst>
              <a:ext uri="{FF2B5EF4-FFF2-40B4-BE49-F238E27FC236}">
                <a16:creationId xmlns:a16="http://schemas.microsoft.com/office/drawing/2014/main" id="{74BD144C-0351-8345-BFEC-9EFE627F0DBC}"/>
              </a:ext>
            </a:extLst>
          </p:cNvPr>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52" name="Straight Connector 51">
            <a:extLst>
              <a:ext uri="{FF2B5EF4-FFF2-40B4-BE49-F238E27FC236}">
                <a16:creationId xmlns:a16="http://schemas.microsoft.com/office/drawing/2014/main" id="{A4DE3B57-518B-0148-BA5D-1A4088609B8D}"/>
              </a:ext>
            </a:extLst>
          </p:cNvPr>
          <p:cNvCxnSpPr/>
          <p:nvPr userDrawn="1"/>
        </p:nvCxnSpPr>
        <p:spPr>
          <a:xfrm>
            <a:off x="417209" y="1920386"/>
            <a:ext cx="42875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372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dirty="0"/>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dirty="0"/>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dirty="0">
                <a:solidFill>
                  <a:srgbClr val="406F70"/>
                </a:solidFill>
              </a:rPr>
              <a:t>INNOVATION FOR THE FOOD SERVICE SECTOR</a:t>
            </a:r>
          </a:p>
        </p:txBody>
      </p:sp>
      <p:sp>
        <p:nvSpPr>
          <p:cNvPr id="51" name="Freeform 50">
            <a:extLst>
              <a:ext uri="{FF2B5EF4-FFF2-40B4-BE49-F238E27FC236}">
                <a16:creationId xmlns:a16="http://schemas.microsoft.com/office/drawing/2014/main" id="{9455F598-25EE-2E42-AE82-EC89029410A8}"/>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29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SUSTAIN</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SUSTAIN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7E2CB3AD-D17D-C74F-9E53-0AD5B51C1AF0}"/>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dirty="0"/>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dirty="0"/>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dirty="0">
                <a:solidFill>
                  <a:srgbClr val="406F70"/>
                </a:solidFill>
              </a:rPr>
              <a:t>INNOVATION FOR THE FOOD SERVICE SECTOR</a:t>
            </a:r>
          </a:p>
        </p:txBody>
      </p:sp>
    </p:spTree>
    <p:extLst>
      <p:ext uri="{BB962C8B-B14F-4D97-AF65-F5344CB8AC3E}">
        <p14:creationId xmlns:p14="http://schemas.microsoft.com/office/powerpoint/2010/main" val="4148160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laptop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8EC69-4DD2-7F42-A144-C9451D2F50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10D0C1DD-3955-1D42-9001-66E5125745E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pic>
        <p:nvPicPr>
          <p:cNvPr id="18" name="Picture 17" descr="A picture containing drawing&#10;&#10;Description automatically generated">
            <a:extLst>
              <a:ext uri="{FF2B5EF4-FFF2-40B4-BE49-F238E27FC236}">
                <a16:creationId xmlns:a16="http://schemas.microsoft.com/office/drawing/2014/main" id="{E8A5AE36-0F2E-124A-A3EF-EEA096924DFD}"/>
              </a:ext>
            </a:extLst>
          </p:cNvPr>
          <p:cNvPicPr>
            <a:picLocks noChangeAspect="1"/>
          </p:cNvPicPr>
          <p:nvPr userDrawn="1"/>
        </p:nvPicPr>
        <p:blipFill>
          <a:blip r:embed="rId3"/>
          <a:stretch>
            <a:fillRect/>
          </a:stretch>
        </p:blipFill>
        <p:spPr>
          <a:xfrm>
            <a:off x="589613" y="6202300"/>
            <a:ext cx="203964" cy="269828"/>
          </a:xfrm>
          <a:prstGeom prst="rect">
            <a:avLst/>
          </a:prstGeom>
        </p:spPr>
      </p:pic>
      <p:sp>
        <p:nvSpPr>
          <p:cNvPr id="19" name="TextBox 18">
            <a:extLst>
              <a:ext uri="{FF2B5EF4-FFF2-40B4-BE49-F238E27FC236}">
                <a16:creationId xmlns:a16="http://schemas.microsoft.com/office/drawing/2014/main" id="{11B8C116-FC38-814F-A747-07F740B0AFB5}"/>
              </a:ext>
            </a:extLst>
          </p:cNvPr>
          <p:cNvSpPr txBox="1"/>
          <p:nvPr userDrawn="1"/>
        </p:nvSpPr>
        <p:spPr>
          <a:xfrm>
            <a:off x="793577" y="6261968"/>
            <a:ext cx="10599865" cy="246221"/>
          </a:xfrm>
          <a:prstGeom prst="rect">
            <a:avLst/>
          </a:prstGeom>
          <a:noFill/>
        </p:spPr>
        <p:txBody>
          <a:bodyPr wrap="square" rtlCol="0">
            <a:spAutoFit/>
          </a:bodyPr>
          <a:lstStyle/>
          <a:p>
            <a:pPr algn="l"/>
            <a:r>
              <a:rPr lang="en-US" sz="1000" dirty="0">
                <a:solidFill>
                  <a:srgbClr val="406F70"/>
                </a:solidFill>
              </a:rPr>
              <a:t>INNOVATION FOR THE FOOD SERVICE SECTOR</a:t>
            </a:r>
          </a:p>
        </p:txBody>
      </p:sp>
      <p:cxnSp>
        <p:nvCxnSpPr>
          <p:cNvPr id="23" name="Straight Connector 22">
            <a:extLst>
              <a:ext uri="{FF2B5EF4-FFF2-40B4-BE49-F238E27FC236}">
                <a16:creationId xmlns:a16="http://schemas.microsoft.com/office/drawing/2014/main" id="{01291A2A-B2DE-DD43-840F-E28E154243DB}"/>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A6B308DE-2276-1643-BCF5-29D090A5AF04}"/>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25" name="Text Placeholder 25">
            <a:extLst>
              <a:ext uri="{FF2B5EF4-FFF2-40B4-BE49-F238E27FC236}">
                <a16:creationId xmlns:a16="http://schemas.microsoft.com/office/drawing/2014/main" id="{8069B3CA-B668-ED44-8A33-09E95C2CAA70}"/>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ptop with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BF31C-659C-884D-9FA3-2AE11699EA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4" name="Text Placeholder 23">
            <a:extLst>
              <a:ext uri="{FF2B5EF4-FFF2-40B4-BE49-F238E27FC236}">
                <a16:creationId xmlns:a16="http://schemas.microsoft.com/office/drawing/2014/main" id="{B1A085AB-3335-C14C-A1AB-2F1E08070A6F}"/>
              </a:ext>
            </a:extLst>
          </p:cNvPr>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5E5E5E"/>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7985ADB-EBD3-8D4F-8AA4-0CFC77281B08}"/>
              </a:ext>
            </a:extLst>
          </p:cNvPr>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19" name="Straight Connector 18">
            <a:extLst>
              <a:ext uri="{FF2B5EF4-FFF2-40B4-BE49-F238E27FC236}">
                <a16:creationId xmlns:a16="http://schemas.microsoft.com/office/drawing/2014/main" id="{90BFF758-75DB-D745-8BA2-793966FF3988}"/>
              </a:ext>
            </a:extLst>
          </p:cNvPr>
          <p:cNvCxnSpPr/>
          <p:nvPr userDrawn="1"/>
        </p:nvCxnSpPr>
        <p:spPr>
          <a:xfrm flipH="1">
            <a:off x="280404" y="945173"/>
            <a:ext cx="116231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0" name="Picture Placeholder 7">
            <a:extLst>
              <a:ext uri="{FF2B5EF4-FFF2-40B4-BE49-F238E27FC236}">
                <a16:creationId xmlns:a16="http://schemas.microsoft.com/office/drawing/2014/main" id="{9D0EE3FE-603F-234A-9467-CD7E8EB8D30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pic>
        <p:nvPicPr>
          <p:cNvPr id="23" name="Picture 22" descr="A picture containing drawing&#10;&#10;Description automatically generated">
            <a:extLst>
              <a:ext uri="{FF2B5EF4-FFF2-40B4-BE49-F238E27FC236}">
                <a16:creationId xmlns:a16="http://schemas.microsoft.com/office/drawing/2014/main" id="{240513B8-E3AB-3549-8AE8-90DD3C24118C}"/>
              </a:ext>
            </a:extLst>
          </p:cNvPr>
          <p:cNvPicPr>
            <a:picLocks noChangeAspect="1"/>
          </p:cNvPicPr>
          <p:nvPr userDrawn="1"/>
        </p:nvPicPr>
        <p:blipFill>
          <a:blip r:embed="rId3"/>
          <a:stretch>
            <a:fillRect/>
          </a:stretch>
        </p:blipFill>
        <p:spPr>
          <a:xfrm>
            <a:off x="6001975" y="6098205"/>
            <a:ext cx="203964" cy="269828"/>
          </a:xfrm>
          <a:prstGeom prst="rect">
            <a:avLst/>
          </a:prstGeom>
        </p:spPr>
      </p:pic>
      <p:sp>
        <p:nvSpPr>
          <p:cNvPr id="24" name="TextBox 23">
            <a:extLst>
              <a:ext uri="{FF2B5EF4-FFF2-40B4-BE49-F238E27FC236}">
                <a16:creationId xmlns:a16="http://schemas.microsoft.com/office/drawing/2014/main" id="{51BD872D-974D-8848-B07E-82A63089673F}"/>
              </a:ext>
            </a:extLst>
          </p:cNvPr>
          <p:cNvSpPr txBox="1"/>
          <p:nvPr userDrawn="1"/>
        </p:nvSpPr>
        <p:spPr>
          <a:xfrm>
            <a:off x="-1" y="6385778"/>
            <a:ext cx="12191999" cy="246221"/>
          </a:xfrm>
          <a:prstGeom prst="rect">
            <a:avLst/>
          </a:prstGeom>
          <a:noFill/>
        </p:spPr>
        <p:txBody>
          <a:bodyPr wrap="square" rtlCol="0">
            <a:spAutoFit/>
          </a:bodyPr>
          <a:lstStyle/>
          <a:p>
            <a:pPr algn="ctr"/>
            <a:r>
              <a:rPr lang="en-US" sz="1000" dirty="0">
                <a:solidFill>
                  <a:srgbClr val="406F70"/>
                </a:solidFill>
              </a:rPr>
              <a:t>INNOVATION FOR THE FOOD SERVICE SECTOR</a:t>
            </a:r>
          </a:p>
        </p:txBody>
      </p:sp>
    </p:spTree>
    <p:extLst>
      <p:ext uri="{BB962C8B-B14F-4D97-AF65-F5344CB8AC3E}">
        <p14:creationId xmlns:p14="http://schemas.microsoft.com/office/powerpoint/2010/main" val="3033096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ipho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C31BFF-79FC-F241-B04B-5AD2A7DF5C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11" name="Picture Placeholder 6">
            <a:extLst>
              <a:ext uri="{FF2B5EF4-FFF2-40B4-BE49-F238E27FC236}">
                <a16:creationId xmlns:a16="http://schemas.microsoft.com/office/drawing/2014/main" id="{C8DEF4C4-57D8-7742-9ABC-010C7DD3CAAA}"/>
              </a:ext>
            </a:extLst>
          </p:cNvPr>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2" name="Straight Connector 11">
            <a:extLst>
              <a:ext uri="{FF2B5EF4-FFF2-40B4-BE49-F238E27FC236}">
                <a16:creationId xmlns:a16="http://schemas.microsoft.com/office/drawing/2014/main" id="{F5A1CC7B-A5D0-3449-BDE4-751FF55A92EF}"/>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654CA222-30C6-D44A-8747-5CB022E2409C}"/>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15" name="Text Placeholder 25">
            <a:extLst>
              <a:ext uri="{FF2B5EF4-FFF2-40B4-BE49-F238E27FC236}">
                <a16:creationId xmlns:a16="http://schemas.microsoft.com/office/drawing/2014/main" id="{7A2E355A-8EB7-0B47-A4F4-CCB80CD2694F}"/>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23" name="Picture 22" descr="A picture containing drawing&#10;&#10;Description automatically generated">
            <a:extLst>
              <a:ext uri="{FF2B5EF4-FFF2-40B4-BE49-F238E27FC236}">
                <a16:creationId xmlns:a16="http://schemas.microsoft.com/office/drawing/2014/main" id="{A0567392-2EED-5D48-8138-1EDB4FCEFF43}"/>
              </a:ext>
            </a:extLst>
          </p:cNvPr>
          <p:cNvPicPr>
            <a:picLocks noChangeAspect="1"/>
          </p:cNvPicPr>
          <p:nvPr userDrawn="1"/>
        </p:nvPicPr>
        <p:blipFill>
          <a:blip r:embed="rId3"/>
          <a:stretch>
            <a:fillRect/>
          </a:stretch>
        </p:blipFill>
        <p:spPr>
          <a:xfrm>
            <a:off x="589613" y="6202300"/>
            <a:ext cx="203964" cy="269828"/>
          </a:xfrm>
          <a:prstGeom prst="rect">
            <a:avLst/>
          </a:prstGeom>
        </p:spPr>
      </p:pic>
      <p:sp>
        <p:nvSpPr>
          <p:cNvPr id="24" name="TextBox 23">
            <a:extLst>
              <a:ext uri="{FF2B5EF4-FFF2-40B4-BE49-F238E27FC236}">
                <a16:creationId xmlns:a16="http://schemas.microsoft.com/office/drawing/2014/main" id="{D203C31A-0EAA-554F-9679-A9D480BED23A}"/>
              </a:ext>
            </a:extLst>
          </p:cNvPr>
          <p:cNvSpPr txBox="1"/>
          <p:nvPr userDrawn="1"/>
        </p:nvSpPr>
        <p:spPr>
          <a:xfrm>
            <a:off x="793577" y="6261968"/>
            <a:ext cx="10599865" cy="246221"/>
          </a:xfrm>
          <a:prstGeom prst="rect">
            <a:avLst/>
          </a:prstGeom>
          <a:noFill/>
        </p:spPr>
        <p:txBody>
          <a:bodyPr wrap="square" rtlCol="0">
            <a:spAutoFit/>
          </a:bodyPr>
          <a:lstStyle/>
          <a:p>
            <a:pPr algn="l"/>
            <a:r>
              <a:rPr lang="en-US" sz="1000" dirty="0">
                <a:solidFill>
                  <a:srgbClr val="406F70"/>
                </a:solidFill>
              </a:rPr>
              <a:t>INNOVATION FOR THE FOOD SERVICE SECTOR</a:t>
            </a:r>
          </a:p>
        </p:txBody>
      </p:sp>
    </p:spTree>
    <p:extLst>
      <p:ext uri="{BB962C8B-B14F-4D97-AF65-F5344CB8AC3E}">
        <p14:creationId xmlns:p14="http://schemas.microsoft.com/office/powerpoint/2010/main" val="348042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8" name="Picture 17" descr="A picture containing drawing&#10;&#10;Description automatically generated">
            <a:extLst>
              <a:ext uri="{FF2B5EF4-FFF2-40B4-BE49-F238E27FC236}">
                <a16:creationId xmlns:a16="http://schemas.microsoft.com/office/drawing/2014/main" id="{2EBD905F-81BB-F044-902E-972357D73340}"/>
              </a:ext>
            </a:extLst>
          </p:cNvPr>
          <p:cNvPicPr>
            <a:picLocks noChangeAspect="1"/>
          </p:cNvPicPr>
          <p:nvPr userDrawn="1"/>
        </p:nvPicPr>
        <p:blipFill rotWithShape="1">
          <a:blip r:embed="rId2"/>
          <a:srcRect l="8694" t="1166" b="46610"/>
          <a:stretch/>
        </p:blipFill>
        <p:spPr>
          <a:xfrm flipH="1">
            <a:off x="3128465" y="-1"/>
            <a:ext cx="9072000" cy="6864407"/>
          </a:xfrm>
          <a:prstGeom prst="rect">
            <a:avLst/>
          </a:prstGeom>
        </p:spPr>
      </p:pic>
      <p:pic>
        <p:nvPicPr>
          <p:cNvPr id="21" name="Picture 20" descr="A close up of a logo&#10;&#10;Description automatically generated">
            <a:extLst>
              <a:ext uri="{FF2B5EF4-FFF2-40B4-BE49-F238E27FC236}">
                <a16:creationId xmlns:a16="http://schemas.microsoft.com/office/drawing/2014/main" id="{F5A16D0D-DB9E-644A-947C-B49B35974A1B}"/>
              </a:ext>
            </a:extLst>
          </p:cNvPr>
          <p:cNvPicPr>
            <a:picLocks noChangeAspect="1"/>
          </p:cNvPicPr>
          <p:nvPr userDrawn="1"/>
        </p:nvPicPr>
        <p:blipFill>
          <a:blip r:embed="rId3"/>
          <a:stretch>
            <a:fillRect/>
          </a:stretch>
        </p:blipFill>
        <p:spPr>
          <a:xfrm>
            <a:off x="467198" y="2046698"/>
            <a:ext cx="3195485" cy="3492333"/>
          </a:xfrm>
          <a:prstGeom prst="rect">
            <a:avLst/>
          </a:prstGeom>
        </p:spPr>
      </p:pic>
      <p:sp>
        <p:nvSpPr>
          <p:cNvPr id="22" name="Rectangle 21">
            <a:extLst>
              <a:ext uri="{FF2B5EF4-FFF2-40B4-BE49-F238E27FC236}">
                <a16:creationId xmlns:a16="http://schemas.microsoft.com/office/drawing/2014/main" id="{D9E30802-88E8-4644-A7B3-3FBCD6BDED1A}"/>
              </a:ext>
            </a:extLst>
          </p:cNvPr>
          <p:cNvSpPr/>
          <p:nvPr userDrawn="1"/>
        </p:nvSpPr>
        <p:spPr>
          <a:xfrm>
            <a:off x="8049719" y="5906125"/>
            <a:ext cx="4172262" cy="622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50CB1CAC-ECAD-A346-BA02-FD42DC988ACF}"/>
              </a:ext>
            </a:extLst>
          </p:cNvPr>
          <p:cNvSpPr txBox="1">
            <a:spLocks noGrp="1"/>
          </p:cNvSpPr>
          <p:nvPr userDrawn="1"/>
        </p:nvSpPr>
        <p:spPr bwMode="auto">
          <a:xfrm>
            <a:off x="9872225"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4" name="Picture 8">
            <a:extLst>
              <a:ext uri="{FF2B5EF4-FFF2-40B4-BE49-F238E27FC236}">
                <a16:creationId xmlns:a16="http://schemas.microsoft.com/office/drawing/2014/main" id="{6F4B87E8-CD08-6B4C-B1D1-D60E9D5B70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18356"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3">
            <a:extLst>
              <a:ext uri="{FF2B5EF4-FFF2-40B4-BE49-F238E27FC236}">
                <a16:creationId xmlns:a16="http://schemas.microsoft.com/office/drawing/2014/main" id="{5FBB1137-3A3C-1840-82F3-2167743311DA}"/>
              </a:ext>
            </a:extLst>
          </p:cNvPr>
          <p:cNvSpPr>
            <a:spLocks noGrp="1"/>
          </p:cNvSpPr>
          <p:nvPr>
            <p:ph type="body" sz="quarter" idx="19" hasCustomPrompt="1"/>
          </p:nvPr>
        </p:nvSpPr>
        <p:spPr>
          <a:xfrm>
            <a:off x="8274482" y="2573651"/>
            <a:ext cx="3195486" cy="731140"/>
          </a:xfr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28" name="Text Placeholder 23">
            <a:extLst>
              <a:ext uri="{FF2B5EF4-FFF2-40B4-BE49-F238E27FC236}">
                <a16:creationId xmlns:a16="http://schemas.microsoft.com/office/drawing/2014/main" id="{2F5CA955-0E42-604F-AAF7-C51BD5ACE297}"/>
              </a:ext>
            </a:extLst>
          </p:cNvPr>
          <p:cNvSpPr>
            <a:spLocks noGrp="1"/>
          </p:cNvSpPr>
          <p:nvPr>
            <p:ph type="body" sz="quarter" idx="20" hasCustomPrompt="1"/>
          </p:nvPr>
        </p:nvSpPr>
        <p:spPr>
          <a:xfrm>
            <a:off x="8274482" y="1764075"/>
            <a:ext cx="3195485" cy="837258"/>
          </a:xfr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Tree>
    <p:extLst>
      <p:ext uri="{BB962C8B-B14F-4D97-AF65-F5344CB8AC3E}">
        <p14:creationId xmlns:p14="http://schemas.microsoft.com/office/powerpoint/2010/main" val="604715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SUSTAIN</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A52E5665-819D-1B42-BA24-3F5B4CD1E4FA}"/>
              </a:ext>
            </a:extLst>
          </p:cNvPr>
          <p:cNvPicPr>
            <a:picLocks noChangeAspect="1"/>
          </p:cNvPicPr>
          <p:nvPr userDrawn="1"/>
        </p:nvPicPr>
        <p:blipFill rotWithShape="1">
          <a:blip r:embed="rId2"/>
          <a:srcRect l="27644" t="787" r="-18950" b="46989"/>
          <a:stretch/>
        </p:blipFill>
        <p:spPr>
          <a:xfrm>
            <a:off x="-6293" y="-6407"/>
            <a:ext cx="9072000" cy="6864407"/>
          </a:xfrm>
          <a:prstGeom prst="rect">
            <a:avLst/>
          </a:prstGeom>
        </p:spPr>
      </p:pic>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4"/>
          <a:stretch>
            <a:fillRect/>
          </a:stretch>
        </p:blipFill>
        <p:spPr>
          <a:xfrm>
            <a:off x="648324" y="535129"/>
            <a:ext cx="3197422" cy="3197422"/>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dirty="0"/>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dirty="0"/>
              <a:t>Heading </a:t>
            </a:r>
          </a:p>
        </p:txBody>
      </p:sp>
    </p:spTree>
    <p:extLst>
      <p:ext uri="{BB962C8B-B14F-4D97-AF65-F5344CB8AC3E}">
        <p14:creationId xmlns:p14="http://schemas.microsoft.com/office/powerpoint/2010/main" val="1871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with phot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A191C8A7-D781-AE42-8A87-BB0955E2B420}"/>
              </a:ext>
            </a:extLst>
          </p:cNvPr>
          <p:cNvSpPr/>
          <p:nvPr userDrawn="1"/>
        </p:nvSpPr>
        <p:spPr>
          <a:xfrm>
            <a:off x="-27541" y="11234"/>
            <a:ext cx="7658926" cy="4262853"/>
          </a:xfrm>
          <a:custGeom>
            <a:avLst/>
            <a:gdLst>
              <a:gd name="connsiteX0" fmla="*/ 0 w 7658926"/>
              <a:gd name="connsiteY0" fmla="*/ 0 h 4262853"/>
              <a:gd name="connsiteX1" fmla="*/ 7658926 w 7658926"/>
              <a:gd name="connsiteY1" fmla="*/ 0 h 4262853"/>
              <a:gd name="connsiteX2" fmla="*/ 7611483 w 7658926"/>
              <a:gd name="connsiteY2" fmla="*/ 193139 h 4262853"/>
              <a:gd name="connsiteX3" fmla="*/ 7025381 w 7658926"/>
              <a:gd name="connsiteY3" fmla="*/ 1559911 h 4262853"/>
              <a:gd name="connsiteX4" fmla="*/ 6883231 w 7658926"/>
              <a:gd name="connsiteY4" fmla="*/ 1780802 h 4262853"/>
              <a:gd name="connsiteX5" fmla="*/ 6886432 w 7658926"/>
              <a:gd name="connsiteY5" fmla="*/ 1780802 h 4262853"/>
              <a:gd name="connsiteX6" fmla="*/ 6771989 w 7658926"/>
              <a:gd name="connsiteY6" fmla="*/ 1949113 h 4262853"/>
              <a:gd name="connsiteX7" fmla="*/ 2847055 w 7658926"/>
              <a:gd name="connsiteY7" fmla="*/ 4238001 h 4262853"/>
              <a:gd name="connsiteX8" fmla="*/ 2354941 w 7658926"/>
              <a:gd name="connsiteY8" fmla="*/ 4262850 h 4262853"/>
              <a:gd name="connsiteX9" fmla="*/ 2354941 w 7658926"/>
              <a:gd name="connsiteY9" fmla="*/ 4262853 h 4262853"/>
              <a:gd name="connsiteX10" fmla="*/ 1648786 w 7658926"/>
              <a:gd name="connsiteY10" fmla="*/ 4262853 h 4262853"/>
              <a:gd name="connsiteX11" fmla="*/ 1648786 w 7658926"/>
              <a:gd name="connsiteY11" fmla="*/ 4262850 h 4262853"/>
              <a:gd name="connsiteX12" fmla="*/ 0 w 7658926"/>
              <a:gd name="connsiteY12" fmla="*/ 4262850 h 42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8926" h="4262853">
                <a:moveTo>
                  <a:pt x="0" y="0"/>
                </a:moveTo>
                <a:lnTo>
                  <a:pt x="7658926" y="0"/>
                </a:lnTo>
                <a:lnTo>
                  <a:pt x="7611483" y="193139"/>
                </a:lnTo>
                <a:cubicBezTo>
                  <a:pt x="7477741" y="678943"/>
                  <a:pt x="7279067" y="1137840"/>
                  <a:pt x="7025381" y="1559911"/>
                </a:cubicBezTo>
                <a:lnTo>
                  <a:pt x="6883231" y="1780802"/>
                </a:lnTo>
                <a:lnTo>
                  <a:pt x="6886432" y="1780802"/>
                </a:lnTo>
                <a:lnTo>
                  <a:pt x="6771989" y="1949113"/>
                </a:lnTo>
                <a:cubicBezTo>
                  <a:pt x="5876957" y="3207711"/>
                  <a:pt x="4465701" y="4073618"/>
                  <a:pt x="2847055" y="4238001"/>
                </a:cubicBezTo>
                <a:lnTo>
                  <a:pt x="2354941" y="4262850"/>
                </a:lnTo>
                <a:lnTo>
                  <a:pt x="2354941" y="4262853"/>
                </a:lnTo>
                <a:lnTo>
                  <a:pt x="1648786" y="4262853"/>
                </a:lnTo>
                <a:lnTo>
                  <a:pt x="1648786" y="4262850"/>
                </a:lnTo>
                <a:lnTo>
                  <a:pt x="0" y="4262850"/>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97040EF-11F0-0E46-B338-363C3B6FA559}"/>
              </a:ext>
            </a:extLst>
          </p:cNvPr>
          <p:cNvSpPr/>
          <p:nvPr userDrawn="1"/>
        </p:nvSpPr>
        <p:spPr>
          <a:xfrm flipH="1">
            <a:off x="-41674" y="4289077"/>
            <a:ext cx="7432133" cy="2568925"/>
          </a:xfrm>
          <a:custGeom>
            <a:avLst/>
            <a:gdLst>
              <a:gd name="connsiteX0" fmla="*/ 5292913 w 7432133"/>
              <a:gd name="connsiteY0" fmla="*/ 0 h 2568925"/>
              <a:gd name="connsiteX1" fmla="*/ 4586759 w 7432133"/>
              <a:gd name="connsiteY1" fmla="*/ 0 h 2568925"/>
              <a:gd name="connsiteX2" fmla="*/ 4586759 w 7432133"/>
              <a:gd name="connsiteY2" fmla="*/ 3 h 2568925"/>
              <a:gd name="connsiteX3" fmla="*/ 4094645 w 7432133"/>
              <a:gd name="connsiteY3" fmla="*/ 24852 h 2568925"/>
              <a:gd name="connsiteX4" fmla="*/ 39366 w 7432133"/>
              <a:gd name="connsiteY4" fmla="*/ 2505436 h 2568925"/>
              <a:gd name="connsiteX5" fmla="*/ 0 w 7432133"/>
              <a:gd name="connsiteY5" fmla="*/ 2568925 h 2568925"/>
              <a:gd name="connsiteX6" fmla="*/ 7432133 w 7432133"/>
              <a:gd name="connsiteY6" fmla="*/ 2568925 h 2568925"/>
              <a:gd name="connsiteX7" fmla="*/ 7432133 w 7432133"/>
              <a:gd name="connsiteY7" fmla="*/ 3 h 2568925"/>
              <a:gd name="connsiteX8" fmla="*/ 5292913 w 7432133"/>
              <a:gd name="connsiteY8" fmla="*/ 3 h 256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2133" h="2568925">
                <a:moveTo>
                  <a:pt x="5292913" y="0"/>
                </a:moveTo>
                <a:lnTo>
                  <a:pt x="4586759" y="0"/>
                </a:lnTo>
                <a:lnTo>
                  <a:pt x="4586759" y="3"/>
                </a:lnTo>
                <a:lnTo>
                  <a:pt x="4094645" y="24852"/>
                </a:lnTo>
                <a:cubicBezTo>
                  <a:pt x="2395066" y="197454"/>
                  <a:pt x="924135" y="1143487"/>
                  <a:pt x="39366" y="2505436"/>
                </a:cubicBezTo>
                <a:lnTo>
                  <a:pt x="0" y="2568925"/>
                </a:lnTo>
                <a:lnTo>
                  <a:pt x="7432133" y="2568925"/>
                </a:lnTo>
                <a:lnTo>
                  <a:pt x="7432133" y="3"/>
                </a:lnTo>
                <a:lnTo>
                  <a:pt x="5292913" y="3"/>
                </a:lnTo>
                <a:close/>
              </a:path>
            </a:pathLst>
          </a:cu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3"/>
          <a:stretch>
            <a:fillRect/>
          </a:stretch>
        </p:blipFill>
        <p:spPr>
          <a:xfrm>
            <a:off x="576713" y="475564"/>
            <a:ext cx="3331937" cy="3331937"/>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dirty="0"/>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dirty="0"/>
              <a:t>Heading </a:t>
            </a:r>
          </a:p>
        </p:txBody>
      </p:sp>
      <p:sp>
        <p:nvSpPr>
          <p:cNvPr id="16" name="Picture Placeholder 15">
            <a:extLst>
              <a:ext uri="{FF2B5EF4-FFF2-40B4-BE49-F238E27FC236}">
                <a16:creationId xmlns:a16="http://schemas.microsoft.com/office/drawing/2014/main" id="{D90EAE91-C045-9E4F-9447-55FDE253B75C}"/>
              </a:ext>
            </a:extLst>
          </p:cNvPr>
          <p:cNvSpPr>
            <a:spLocks noGrp="1"/>
          </p:cNvSpPr>
          <p:nvPr>
            <p:ph type="pic" sz="quarter" idx="21"/>
          </p:nvPr>
        </p:nvSpPr>
        <p:spPr>
          <a:xfrm>
            <a:off x="0" y="4274087"/>
            <a:ext cx="6986370" cy="2568923"/>
          </a:xfrm>
          <a:custGeom>
            <a:avLst/>
            <a:gdLst>
              <a:gd name="connsiteX0" fmla="*/ 1693458 w 6986370"/>
              <a:gd name="connsiteY0" fmla="*/ 0 h 2568923"/>
              <a:gd name="connsiteX1" fmla="*/ 2399612 w 6986370"/>
              <a:gd name="connsiteY1" fmla="*/ 0 h 2568923"/>
              <a:gd name="connsiteX2" fmla="*/ 2399612 w 6986370"/>
              <a:gd name="connsiteY2" fmla="*/ 3 h 2568923"/>
              <a:gd name="connsiteX3" fmla="*/ 2891726 w 6986370"/>
              <a:gd name="connsiteY3" fmla="*/ 24852 h 2568923"/>
              <a:gd name="connsiteX4" fmla="*/ 6947005 w 6986370"/>
              <a:gd name="connsiteY4" fmla="*/ 2505436 h 2568923"/>
              <a:gd name="connsiteX5" fmla="*/ 6986370 w 6986370"/>
              <a:gd name="connsiteY5" fmla="*/ 2568923 h 2568923"/>
              <a:gd name="connsiteX6" fmla="*/ 0 w 6986370"/>
              <a:gd name="connsiteY6" fmla="*/ 2568923 h 2568923"/>
              <a:gd name="connsiteX7" fmla="*/ 0 w 6986370"/>
              <a:gd name="connsiteY7" fmla="*/ 3 h 2568923"/>
              <a:gd name="connsiteX8" fmla="*/ 1693458 w 6986370"/>
              <a:gd name="connsiteY8" fmla="*/ 3 h 25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370" h="2568923">
                <a:moveTo>
                  <a:pt x="1693458" y="0"/>
                </a:moveTo>
                <a:lnTo>
                  <a:pt x="2399612" y="0"/>
                </a:lnTo>
                <a:lnTo>
                  <a:pt x="2399612" y="3"/>
                </a:lnTo>
                <a:lnTo>
                  <a:pt x="2891726" y="24852"/>
                </a:lnTo>
                <a:cubicBezTo>
                  <a:pt x="4591305" y="197454"/>
                  <a:pt x="6062236" y="1143487"/>
                  <a:pt x="6947005" y="2505436"/>
                </a:cubicBezTo>
                <a:lnTo>
                  <a:pt x="6986370" y="2568923"/>
                </a:lnTo>
                <a:lnTo>
                  <a:pt x="0" y="2568923"/>
                </a:lnTo>
                <a:lnTo>
                  <a:pt x="0" y="3"/>
                </a:lnTo>
                <a:lnTo>
                  <a:pt x="1693458" y="3"/>
                </a:lnTo>
                <a:close/>
              </a:path>
            </a:pathLst>
          </a:custGeom>
        </p:spPr>
        <p:txBody>
          <a:bodyPr wrap="square">
            <a:noAutofit/>
          </a:bodyPr>
          <a:lstStyle>
            <a:lvl1pPr marL="0" indent="0" algn="l">
              <a:buNone/>
              <a:defRPr>
                <a:solidFill>
                  <a:schemeClr val="bg1"/>
                </a:solidFill>
              </a:defRPr>
            </a:lvl1pPr>
          </a:lstStyle>
          <a:p>
            <a:endParaRPr lang="en-US" dirty="0"/>
          </a:p>
          <a:p>
            <a:endParaRPr lang="en-US" dirty="0"/>
          </a:p>
          <a:p>
            <a:r>
              <a:rPr lang="en-US" dirty="0"/>
              <a:t>   Click to add photo</a:t>
            </a:r>
          </a:p>
        </p:txBody>
      </p:sp>
    </p:spTree>
    <p:extLst>
      <p:ext uri="{BB962C8B-B14F-4D97-AF65-F5344CB8AC3E}">
        <p14:creationId xmlns:p14="http://schemas.microsoft.com/office/powerpoint/2010/main" val="100257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064E0019-97AC-2747-A525-042BEAE38629}"/>
              </a:ext>
            </a:extLst>
          </p:cNvPr>
          <p:cNvSpPr/>
          <p:nvPr userDrawn="1"/>
        </p:nvSpPr>
        <p:spPr>
          <a:xfrm>
            <a:off x="-1" y="0"/>
            <a:ext cx="10281663" cy="3774332"/>
          </a:xfrm>
          <a:custGeom>
            <a:avLst/>
            <a:gdLst>
              <a:gd name="connsiteX0" fmla="*/ 0 w 9340944"/>
              <a:gd name="connsiteY0" fmla="*/ 0 h 3429000"/>
              <a:gd name="connsiteX1" fmla="*/ 9340944 w 9340944"/>
              <a:gd name="connsiteY1" fmla="*/ 0 h 3429000"/>
              <a:gd name="connsiteX2" fmla="*/ 9234646 w 9340944"/>
              <a:gd name="connsiteY2" fmla="*/ 231978 h 3429000"/>
              <a:gd name="connsiteX3" fmla="*/ 9089396 w 9340944"/>
              <a:gd name="connsiteY3" fmla="*/ 510137 h 3429000"/>
              <a:gd name="connsiteX4" fmla="*/ 8947520 w 9340944"/>
              <a:gd name="connsiteY4" fmla="*/ 748674 h 3429000"/>
              <a:gd name="connsiteX5" fmla="*/ 8950715 w 9340944"/>
              <a:gd name="connsiteY5" fmla="*/ 748674 h 3429000"/>
              <a:gd name="connsiteX6" fmla="*/ 8836492 w 9340944"/>
              <a:gd name="connsiteY6" fmla="*/ 930430 h 3429000"/>
              <a:gd name="connsiteX7" fmla="*/ 4919127 w 9340944"/>
              <a:gd name="connsiteY7" fmla="*/ 3402163 h 3429000"/>
              <a:gd name="connsiteX8" fmla="*/ 4427962 w 9340944"/>
              <a:gd name="connsiteY8" fmla="*/ 3428997 h 3429000"/>
              <a:gd name="connsiteX9" fmla="*/ 4427962 w 9340944"/>
              <a:gd name="connsiteY9" fmla="*/ 3429000 h 3429000"/>
              <a:gd name="connsiteX10" fmla="*/ 3723169 w 9340944"/>
              <a:gd name="connsiteY10" fmla="*/ 3429000 h 3429000"/>
              <a:gd name="connsiteX11" fmla="*/ 3723169 w 9340944"/>
              <a:gd name="connsiteY11" fmla="*/ 3428997 h 3429000"/>
              <a:gd name="connsiteX12" fmla="*/ 0 w 9340944"/>
              <a:gd name="connsiteY12" fmla="*/ 3428997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40944" h="3429000">
                <a:moveTo>
                  <a:pt x="0" y="0"/>
                </a:moveTo>
                <a:lnTo>
                  <a:pt x="9340944" y="0"/>
                </a:lnTo>
                <a:lnTo>
                  <a:pt x="9234646" y="231978"/>
                </a:lnTo>
                <a:cubicBezTo>
                  <a:pt x="9188479" y="326231"/>
                  <a:pt x="9140035" y="418980"/>
                  <a:pt x="9089396" y="510137"/>
                </a:cubicBezTo>
                <a:lnTo>
                  <a:pt x="8947520" y="748674"/>
                </a:lnTo>
                <a:lnTo>
                  <a:pt x="8950715" y="748674"/>
                </a:lnTo>
                <a:lnTo>
                  <a:pt x="8836492" y="930430"/>
                </a:lnTo>
                <a:cubicBezTo>
                  <a:pt x="7943186" y="2289570"/>
                  <a:pt x="6534652" y="3224648"/>
                  <a:pt x="4919127" y="3402163"/>
                </a:cubicBezTo>
                <a:lnTo>
                  <a:pt x="4427962" y="3428997"/>
                </a:lnTo>
                <a:lnTo>
                  <a:pt x="4427962" y="3429000"/>
                </a:lnTo>
                <a:lnTo>
                  <a:pt x="3723169" y="3429000"/>
                </a:lnTo>
                <a:lnTo>
                  <a:pt x="3723169" y="3428997"/>
                </a:lnTo>
                <a:lnTo>
                  <a:pt x="0" y="3428997"/>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D7E9A38E-4ED8-5646-AC1B-12098108B7C7}"/>
              </a:ext>
            </a:extLst>
          </p:cNvPr>
          <p:cNvSpPr/>
          <p:nvPr userDrawn="1"/>
        </p:nvSpPr>
        <p:spPr>
          <a:xfrm>
            <a:off x="7327892" y="17310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CB98A5F8-83AA-5E44-B82C-227A8597E47E}"/>
              </a:ext>
            </a:extLst>
          </p:cNvPr>
          <p:cNvSpPr/>
          <p:nvPr userDrawn="1"/>
        </p:nvSpPr>
        <p:spPr>
          <a:xfrm>
            <a:off x="8447083" y="26139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D23400E6-04D3-B048-A9BE-B92A3459635D}"/>
              </a:ext>
            </a:extLst>
          </p:cNvPr>
          <p:cNvSpPr txBox="1">
            <a:spLocks noGrp="1"/>
          </p:cNvSpPr>
          <p:nvPr userDrawn="1"/>
        </p:nvSpPr>
        <p:spPr bwMode="auto">
          <a:xfrm>
            <a:off x="9295510" y="585363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a:extLst>
              <a:ext uri="{FF2B5EF4-FFF2-40B4-BE49-F238E27FC236}">
                <a16:creationId xmlns:a16="http://schemas.microsoft.com/office/drawing/2014/main" id="{6C6A9A91-D3B7-D941-914E-70D998F3B9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1641" y="585363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23">
            <a:extLst>
              <a:ext uri="{FF2B5EF4-FFF2-40B4-BE49-F238E27FC236}">
                <a16:creationId xmlns:a16="http://schemas.microsoft.com/office/drawing/2014/main" id="{8ABD4E3B-3D78-424B-A5A7-9DAFD6BE84F9}"/>
              </a:ext>
            </a:extLst>
          </p:cNvPr>
          <p:cNvSpPr>
            <a:spLocks noGrp="1"/>
          </p:cNvSpPr>
          <p:nvPr>
            <p:ph type="body" sz="quarter" idx="19" hasCustomPrompt="1"/>
          </p:nvPr>
        </p:nvSpPr>
        <p:spPr>
          <a:xfrm>
            <a:off x="576715" y="5353474"/>
            <a:ext cx="3195486" cy="731140"/>
          </a:xfrm>
        </p:spPr>
        <p:txBody>
          <a:bodyPr anchor="ctr">
            <a:normAutofit/>
          </a:bodyPr>
          <a:lstStyle>
            <a:lvl1pPr marL="0" indent="0" algn="l">
              <a:buNone/>
              <a:defRPr sz="2800" baseline="0">
                <a:solidFill>
                  <a:srgbClr val="406F70"/>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50113A10-A8EF-9E4E-BD98-8F9D6A81B3A5}"/>
              </a:ext>
            </a:extLst>
          </p:cNvPr>
          <p:cNvSpPr>
            <a:spLocks noGrp="1"/>
          </p:cNvSpPr>
          <p:nvPr>
            <p:ph type="body" sz="quarter" idx="20" hasCustomPrompt="1"/>
          </p:nvPr>
        </p:nvSpPr>
        <p:spPr>
          <a:xfrm>
            <a:off x="576715" y="4543898"/>
            <a:ext cx="3195485" cy="837258"/>
          </a:xfrm>
        </p:spPr>
        <p:txBody>
          <a:bodyPr anchor="ctr">
            <a:normAutofit/>
          </a:bodyPr>
          <a:lstStyle>
            <a:lvl1pPr marL="0" indent="0" algn="l">
              <a:buNone/>
              <a:defRPr sz="5000" baseline="0">
                <a:solidFill>
                  <a:srgbClr val="406F70"/>
                </a:solidFill>
                <a:latin typeface="+mn-lt"/>
              </a:defRPr>
            </a:lvl1pPr>
          </a:lstStyle>
          <a:p>
            <a:pPr lvl="0"/>
            <a:r>
              <a:rPr lang="en-US" dirty="0"/>
              <a:t>Heading </a:t>
            </a:r>
          </a:p>
        </p:txBody>
      </p:sp>
      <p:pic>
        <p:nvPicPr>
          <p:cNvPr id="6" name="Picture 5" descr="A picture containing drawing&#10;&#10;Description automatically generated">
            <a:extLst>
              <a:ext uri="{FF2B5EF4-FFF2-40B4-BE49-F238E27FC236}">
                <a16:creationId xmlns:a16="http://schemas.microsoft.com/office/drawing/2014/main" id="{D7A795C8-927A-CE44-AC9B-101D55A2CEC0}"/>
              </a:ext>
            </a:extLst>
          </p:cNvPr>
          <p:cNvPicPr>
            <a:picLocks noChangeAspect="1"/>
          </p:cNvPicPr>
          <p:nvPr userDrawn="1"/>
        </p:nvPicPr>
        <p:blipFill>
          <a:blip r:embed="rId3"/>
          <a:stretch>
            <a:fillRect/>
          </a:stretch>
        </p:blipFill>
        <p:spPr>
          <a:xfrm>
            <a:off x="863900" y="769566"/>
            <a:ext cx="5225801" cy="2008168"/>
          </a:xfrm>
          <a:prstGeom prst="rect">
            <a:avLst/>
          </a:prstGeom>
        </p:spPr>
      </p:pic>
    </p:spTree>
    <p:extLst>
      <p:ext uri="{BB962C8B-B14F-4D97-AF65-F5344CB8AC3E}">
        <p14:creationId xmlns:p14="http://schemas.microsoft.com/office/powerpoint/2010/main" val="34581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3767471" y="1014696"/>
            <a:ext cx="7886801" cy="697353"/>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3777521" y="2542563"/>
            <a:ext cx="787675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8" name="Picture 17" descr="A picture containing drawing&#10;&#10;Description automatically generated">
            <a:extLst>
              <a:ext uri="{FF2B5EF4-FFF2-40B4-BE49-F238E27FC236}">
                <a16:creationId xmlns:a16="http://schemas.microsoft.com/office/drawing/2014/main" id="{2B9B6365-5C1A-AB4B-BBCC-D464627B8A80}"/>
              </a:ext>
            </a:extLst>
          </p:cNvPr>
          <p:cNvPicPr>
            <a:picLocks noChangeAspect="1"/>
          </p:cNvPicPr>
          <p:nvPr userDrawn="1"/>
        </p:nvPicPr>
        <p:blipFill>
          <a:blip r:embed="rId2"/>
          <a:stretch>
            <a:fillRect/>
          </a:stretch>
        </p:blipFill>
        <p:spPr>
          <a:xfrm>
            <a:off x="11450309" y="6221191"/>
            <a:ext cx="203964" cy="269828"/>
          </a:xfrm>
          <a:prstGeom prst="rect">
            <a:avLst/>
          </a:prstGeom>
        </p:spPr>
      </p:pic>
      <p:sp>
        <p:nvSpPr>
          <p:cNvPr id="19" name="TextBox 18">
            <a:extLst>
              <a:ext uri="{FF2B5EF4-FFF2-40B4-BE49-F238E27FC236}">
                <a16:creationId xmlns:a16="http://schemas.microsoft.com/office/drawing/2014/main" id="{BC032534-BC87-5D4F-B26D-CF89E2F3C640}"/>
              </a:ext>
            </a:extLst>
          </p:cNvPr>
          <p:cNvSpPr txBox="1"/>
          <p:nvPr userDrawn="1"/>
        </p:nvSpPr>
        <p:spPr>
          <a:xfrm>
            <a:off x="8701210" y="6244798"/>
            <a:ext cx="2749099" cy="246221"/>
          </a:xfrm>
          <a:prstGeom prst="rect">
            <a:avLst/>
          </a:prstGeom>
          <a:noFill/>
        </p:spPr>
        <p:txBody>
          <a:bodyPr wrap="square" rtlCol="0">
            <a:spAutoFit/>
          </a:bodyPr>
          <a:lstStyle/>
          <a:p>
            <a:pPr algn="r"/>
            <a:r>
              <a:rPr lang="en-US" sz="1000" dirty="0">
                <a:solidFill>
                  <a:srgbClr val="406F70"/>
                </a:solidFill>
              </a:rPr>
              <a:t>INNOVATION FOR THE FOOD SERVICE SECTOR</a:t>
            </a:r>
          </a:p>
        </p:txBody>
      </p:sp>
      <p:pic>
        <p:nvPicPr>
          <p:cNvPr id="7" name="Picture 6" descr="A picture containing drawing&#10;&#10;Description automatically generated">
            <a:extLst>
              <a:ext uri="{FF2B5EF4-FFF2-40B4-BE49-F238E27FC236}">
                <a16:creationId xmlns:a16="http://schemas.microsoft.com/office/drawing/2014/main" id="{87F97D81-6562-A840-B079-58506E6A2E1B}"/>
              </a:ext>
            </a:extLst>
          </p:cNvPr>
          <p:cNvPicPr>
            <a:picLocks noChangeAspect="1"/>
          </p:cNvPicPr>
          <p:nvPr userDrawn="1"/>
        </p:nvPicPr>
        <p:blipFill rotWithShape="1">
          <a:blip r:embed="rId2"/>
          <a:srcRect t="57450"/>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A97CE00F-DEB2-AE46-9EA9-6615CC1CFAD6}"/>
              </a:ext>
            </a:extLst>
          </p:cNvPr>
          <p:cNvPicPr>
            <a:picLocks noChangeAspect="1"/>
          </p:cNvPicPr>
          <p:nvPr userDrawn="1"/>
        </p:nvPicPr>
        <p:blipFill>
          <a:blip r:embed="rId3"/>
          <a:stretch>
            <a:fillRect/>
          </a:stretch>
        </p:blipFill>
        <p:spPr>
          <a:xfrm>
            <a:off x="407237" y="365395"/>
            <a:ext cx="1826297" cy="1995953"/>
          </a:xfrm>
          <a:prstGeom prst="rect">
            <a:avLst/>
          </a:prstGeom>
        </p:spPr>
      </p:pic>
      <p:sp>
        <p:nvSpPr>
          <p:cNvPr id="10" name="Text Placeholder 25">
            <a:extLst>
              <a:ext uri="{FF2B5EF4-FFF2-40B4-BE49-F238E27FC236}">
                <a16:creationId xmlns:a16="http://schemas.microsoft.com/office/drawing/2014/main" id="{8258470A-9031-F643-91F2-83EDE010FF47}"/>
              </a:ext>
            </a:extLst>
          </p:cNvPr>
          <p:cNvSpPr>
            <a:spLocks noGrp="1"/>
          </p:cNvSpPr>
          <p:nvPr>
            <p:ph type="body" sz="quarter" idx="17" hasCustomPrompt="1"/>
          </p:nvPr>
        </p:nvSpPr>
        <p:spPr>
          <a:xfrm>
            <a:off x="2818151" y="2726744"/>
            <a:ext cx="7876753" cy="3173773"/>
          </a:xfrm>
        </p:spPr>
        <p:txBody>
          <a:bodyPr>
            <a:noAutofit/>
          </a:bodyPr>
          <a:lstStyle>
            <a:lvl1pPr marL="0" indent="0" algn="just">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4804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Photo Slide">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A3B193AB-B400-AD45-A369-DD189568AA43}"/>
              </a:ext>
            </a:extLst>
          </p:cNvPr>
          <p:cNvSpPr>
            <a:spLocks noGrp="1"/>
          </p:cNvSpPr>
          <p:nvPr>
            <p:ph type="body" sz="quarter" idx="13" hasCustomPrompt="1"/>
          </p:nvPr>
        </p:nvSpPr>
        <p:spPr>
          <a:xfrm>
            <a:off x="509666" y="3961597"/>
            <a:ext cx="4077324" cy="1912390"/>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34" name="Picture Placeholder 33">
            <a:extLst>
              <a:ext uri="{FF2B5EF4-FFF2-40B4-BE49-F238E27FC236}">
                <a16:creationId xmlns:a16="http://schemas.microsoft.com/office/drawing/2014/main" id="{ECDCE132-A25C-3647-8519-2E32D62863AD}"/>
              </a:ext>
            </a:extLst>
          </p:cNvPr>
          <p:cNvSpPr>
            <a:spLocks noGrp="1"/>
          </p:cNvSpPr>
          <p:nvPr>
            <p:ph type="pic" sz="quarter" idx="15"/>
          </p:nvPr>
        </p:nvSpPr>
        <p:spPr>
          <a:xfrm>
            <a:off x="0" y="0"/>
            <a:ext cx="12069770" cy="3585092"/>
          </a:xfrm>
          <a:custGeom>
            <a:avLst/>
            <a:gdLst>
              <a:gd name="connsiteX0" fmla="*/ 1295503 w 12069770"/>
              <a:gd name="connsiteY0" fmla="*/ 0 h 3585092"/>
              <a:gd name="connsiteX1" fmla="*/ 12069770 w 12069770"/>
              <a:gd name="connsiteY1" fmla="*/ 0 h 3585092"/>
              <a:gd name="connsiteX2" fmla="*/ 11966788 w 12069770"/>
              <a:gd name="connsiteY2" fmla="*/ 207716 h 3585092"/>
              <a:gd name="connsiteX3" fmla="*/ 11800766 w 12069770"/>
              <a:gd name="connsiteY3" fmla="*/ 501567 h 3585092"/>
              <a:gd name="connsiteX4" fmla="*/ 11638600 w 12069770"/>
              <a:gd name="connsiteY4" fmla="*/ 753560 h 3585092"/>
              <a:gd name="connsiteX5" fmla="*/ 11642252 w 12069770"/>
              <a:gd name="connsiteY5" fmla="*/ 753560 h 3585092"/>
              <a:gd name="connsiteX6" fmla="*/ 11511695 w 12069770"/>
              <a:gd name="connsiteY6" fmla="*/ 945570 h 3585092"/>
              <a:gd name="connsiteX7" fmla="*/ 10877562 w 12069770"/>
              <a:gd name="connsiteY7" fmla="*/ 1703644 h 3585092"/>
              <a:gd name="connsiteX8" fmla="*/ 10825384 w 12069770"/>
              <a:gd name="connsiteY8" fmla="*/ 1754215 h 3585092"/>
              <a:gd name="connsiteX9" fmla="*/ 10084820 w 12069770"/>
              <a:gd name="connsiteY9" fmla="*/ 1754215 h 3585092"/>
              <a:gd name="connsiteX10" fmla="*/ 10084820 w 12069770"/>
              <a:gd name="connsiteY10" fmla="*/ 1754214 h 3585092"/>
              <a:gd name="connsiteX11" fmla="*/ 9900759 w 12069770"/>
              <a:gd name="connsiteY11" fmla="*/ 1754214 h 3585092"/>
              <a:gd name="connsiteX12" fmla="*/ 9900759 w 12069770"/>
              <a:gd name="connsiteY12" fmla="*/ 1754215 h 3585092"/>
              <a:gd name="connsiteX13" fmla="*/ 9772488 w 12069770"/>
              <a:gd name="connsiteY13" fmla="*/ 1760692 h 3585092"/>
              <a:gd name="connsiteX14" fmla="*/ 8715470 w 12069770"/>
              <a:gd name="connsiteY14" fmla="*/ 2407263 h 3585092"/>
              <a:gd name="connsiteX15" fmla="*/ 8703558 w 12069770"/>
              <a:gd name="connsiteY15" fmla="*/ 2426474 h 3585092"/>
              <a:gd name="connsiteX16" fmla="*/ 8698760 w 12069770"/>
              <a:gd name="connsiteY16" fmla="*/ 2433765 h 3585092"/>
              <a:gd name="connsiteX17" fmla="*/ 8486717 w 12069770"/>
              <a:gd name="connsiteY17" fmla="*/ 3049938 h 3585092"/>
              <a:gd name="connsiteX18" fmla="*/ 8486225 w 12069770"/>
              <a:gd name="connsiteY18" fmla="*/ 3059687 h 3585092"/>
              <a:gd name="connsiteX19" fmla="*/ 8915326 w 12069770"/>
              <a:gd name="connsiteY19" fmla="*/ 3059687 h 3585092"/>
              <a:gd name="connsiteX20" fmla="*/ 8685199 w 12069770"/>
              <a:gd name="connsiteY20" fmla="*/ 3157222 h 3585092"/>
              <a:gd name="connsiteX21" fmla="*/ 7034118 w 12069770"/>
              <a:gd name="connsiteY21" fmla="*/ 3556741 h 3585092"/>
              <a:gd name="connsiteX22" fmla="*/ 6472713 w 12069770"/>
              <a:gd name="connsiteY22" fmla="*/ 3585089 h 3585092"/>
              <a:gd name="connsiteX23" fmla="*/ 6472713 w 12069770"/>
              <a:gd name="connsiteY23" fmla="*/ 3585092 h 3585092"/>
              <a:gd name="connsiteX24" fmla="*/ 5667129 w 12069770"/>
              <a:gd name="connsiteY24" fmla="*/ 3585092 h 3585092"/>
              <a:gd name="connsiteX25" fmla="*/ 5667129 w 12069770"/>
              <a:gd name="connsiteY25" fmla="*/ 3585089 h 3585092"/>
              <a:gd name="connsiteX26" fmla="*/ 0 w 12069770"/>
              <a:gd name="connsiteY26" fmla="*/ 3585089 h 3585092"/>
              <a:gd name="connsiteX27" fmla="*/ 0 w 12069770"/>
              <a:gd name="connsiteY27" fmla="*/ 2287533 h 3585092"/>
              <a:gd name="connsiteX28" fmla="*/ 51672 w 12069770"/>
              <a:gd name="connsiteY28" fmla="*/ 2123653 h 3585092"/>
              <a:gd name="connsiteX29" fmla="*/ 666110 w 12069770"/>
              <a:gd name="connsiteY29" fmla="*/ 845602 h 3585092"/>
              <a:gd name="connsiteX30" fmla="*/ 687111 w 12069770"/>
              <a:gd name="connsiteY30" fmla="*/ 813690 h 3585092"/>
              <a:gd name="connsiteX31" fmla="*/ 739246 w 12069770"/>
              <a:gd name="connsiteY31" fmla="*/ 729608 h 3585092"/>
              <a:gd name="connsiteX32" fmla="*/ 1148300 w 12069770"/>
              <a:gd name="connsiteY32" fmla="*/ 170002 h 358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69770" h="3585092">
                <a:moveTo>
                  <a:pt x="1295503" y="0"/>
                </a:moveTo>
                <a:lnTo>
                  <a:pt x="12069770" y="0"/>
                </a:lnTo>
                <a:lnTo>
                  <a:pt x="11966788" y="207716"/>
                </a:lnTo>
                <a:cubicBezTo>
                  <a:pt x="11914018" y="307286"/>
                  <a:pt x="11858647" y="405267"/>
                  <a:pt x="11800766" y="501567"/>
                </a:cubicBezTo>
                <a:lnTo>
                  <a:pt x="11638600" y="753560"/>
                </a:lnTo>
                <a:lnTo>
                  <a:pt x="11642252" y="753560"/>
                </a:lnTo>
                <a:lnTo>
                  <a:pt x="11511695" y="945570"/>
                </a:lnTo>
                <a:cubicBezTo>
                  <a:pt x="11320247" y="1214785"/>
                  <a:pt x="11108095" y="1468251"/>
                  <a:pt x="10877562" y="1703644"/>
                </a:cubicBezTo>
                <a:lnTo>
                  <a:pt x="10825384" y="1754215"/>
                </a:lnTo>
                <a:lnTo>
                  <a:pt x="10084820" y="1754215"/>
                </a:lnTo>
                <a:lnTo>
                  <a:pt x="10084820" y="1754214"/>
                </a:lnTo>
                <a:lnTo>
                  <a:pt x="9900759" y="1754214"/>
                </a:lnTo>
                <a:lnTo>
                  <a:pt x="9900759" y="1754215"/>
                </a:lnTo>
                <a:lnTo>
                  <a:pt x="9772488" y="1760692"/>
                </a:lnTo>
                <a:cubicBezTo>
                  <a:pt x="9329489" y="1805681"/>
                  <a:pt x="8946087" y="2052267"/>
                  <a:pt x="8715470" y="2407263"/>
                </a:cubicBezTo>
                <a:lnTo>
                  <a:pt x="8703558" y="2426474"/>
                </a:lnTo>
                <a:lnTo>
                  <a:pt x="8698760" y="2433765"/>
                </a:lnTo>
                <a:cubicBezTo>
                  <a:pt x="8584286" y="2615693"/>
                  <a:pt x="8509546" y="2825143"/>
                  <a:pt x="8486717" y="3049938"/>
                </a:cubicBezTo>
                <a:lnTo>
                  <a:pt x="8486225" y="3059687"/>
                </a:lnTo>
                <a:lnTo>
                  <a:pt x="8915326" y="3059687"/>
                </a:lnTo>
                <a:lnTo>
                  <a:pt x="8685199" y="3157222"/>
                </a:lnTo>
                <a:cubicBezTo>
                  <a:pt x="8165111" y="3361381"/>
                  <a:pt x="7611167" y="3498138"/>
                  <a:pt x="7034118" y="3556741"/>
                </a:cubicBezTo>
                <a:lnTo>
                  <a:pt x="6472713" y="3585089"/>
                </a:lnTo>
                <a:lnTo>
                  <a:pt x="6472713" y="3585092"/>
                </a:lnTo>
                <a:lnTo>
                  <a:pt x="5667129" y="3585092"/>
                </a:lnTo>
                <a:lnTo>
                  <a:pt x="5667129" y="3585089"/>
                </a:lnTo>
                <a:lnTo>
                  <a:pt x="0" y="3585089"/>
                </a:lnTo>
                <a:lnTo>
                  <a:pt x="0" y="2287533"/>
                </a:lnTo>
                <a:lnTo>
                  <a:pt x="51672" y="2123653"/>
                </a:lnTo>
                <a:cubicBezTo>
                  <a:pt x="208567" y="1671963"/>
                  <a:pt x="415601" y="1243726"/>
                  <a:pt x="666110" y="845602"/>
                </a:cubicBezTo>
                <a:lnTo>
                  <a:pt x="687111" y="813690"/>
                </a:lnTo>
                <a:lnTo>
                  <a:pt x="739246" y="729608"/>
                </a:lnTo>
                <a:cubicBezTo>
                  <a:pt x="865415" y="535393"/>
                  <a:pt x="1002031" y="348593"/>
                  <a:pt x="1148300" y="170002"/>
                </a:cubicBezTo>
                <a:close/>
              </a:path>
            </a:pathLst>
          </a:custGeom>
          <a:ln>
            <a:noFill/>
          </a:ln>
        </p:spPr>
        <p:txBody>
          <a:bodyPr wrap="square">
            <a:noAutofit/>
          </a:bodyPr>
          <a:lstStyle>
            <a:lvl1pPr marL="0" indent="0" algn="ctr">
              <a:buNone/>
              <a:defRPr>
                <a:solidFill>
                  <a:srgbClr val="5E5E5E"/>
                </a:solidFill>
              </a:defRPr>
            </a:lvl1pPr>
          </a:lstStyle>
          <a:p>
            <a:endParaRPr lang="en-US" dirty="0"/>
          </a:p>
          <a:p>
            <a:endParaRPr lang="en-US" dirty="0"/>
          </a:p>
          <a:p>
            <a:r>
              <a:rPr lang="en-US" dirty="0"/>
              <a:t>Click to add photo</a:t>
            </a:r>
          </a:p>
        </p:txBody>
      </p:sp>
      <p:sp>
        <p:nvSpPr>
          <p:cNvPr id="35" name="Freeform 34">
            <a:extLst>
              <a:ext uri="{FF2B5EF4-FFF2-40B4-BE49-F238E27FC236}">
                <a16:creationId xmlns:a16="http://schemas.microsoft.com/office/drawing/2014/main" id="{23A91863-5EA5-034B-9D61-FC2D65837866}"/>
              </a:ext>
            </a:extLst>
          </p:cNvPr>
          <p:cNvSpPr/>
          <p:nvPr userDrawn="1"/>
        </p:nvSpPr>
        <p:spPr>
          <a:xfrm>
            <a:off x="8456245" y="176782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AC3A166-E984-FF4B-AACA-2FC67E1BA6F5}"/>
              </a:ext>
            </a:extLst>
          </p:cNvPr>
          <p:cNvSpPr/>
          <p:nvPr userDrawn="1"/>
        </p:nvSpPr>
        <p:spPr>
          <a:xfrm>
            <a:off x="9575436" y="265067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CA54045-4139-6141-AA47-E151A66C30C6}"/>
              </a:ext>
            </a:extLst>
          </p:cNvPr>
          <p:cNvCxnSpPr>
            <a:cxnSpLocks/>
          </p:cNvCxnSpPr>
          <p:nvPr userDrawn="1"/>
        </p:nvCxnSpPr>
        <p:spPr>
          <a:xfrm>
            <a:off x="4796852" y="3807502"/>
            <a:ext cx="0" cy="2353455"/>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37" name="Text Placeholder 25">
            <a:extLst>
              <a:ext uri="{FF2B5EF4-FFF2-40B4-BE49-F238E27FC236}">
                <a16:creationId xmlns:a16="http://schemas.microsoft.com/office/drawing/2014/main" id="{E9FDD1ED-6E32-0045-8A11-815BC4878797}"/>
              </a:ext>
            </a:extLst>
          </p:cNvPr>
          <p:cNvSpPr>
            <a:spLocks noGrp="1"/>
          </p:cNvSpPr>
          <p:nvPr>
            <p:ph type="body" sz="quarter" idx="17" hasCustomPrompt="1"/>
          </p:nvPr>
        </p:nvSpPr>
        <p:spPr>
          <a:xfrm>
            <a:off x="5006714" y="3962385"/>
            <a:ext cx="6859047" cy="1911602"/>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8" name="Picture 37" descr="A picture containing drawing&#10;&#10;Description automatically generated">
            <a:extLst>
              <a:ext uri="{FF2B5EF4-FFF2-40B4-BE49-F238E27FC236}">
                <a16:creationId xmlns:a16="http://schemas.microsoft.com/office/drawing/2014/main" id="{440F79AD-8017-C741-B39C-D97128D38C32}"/>
              </a:ext>
            </a:extLst>
          </p:cNvPr>
          <p:cNvPicPr>
            <a:picLocks noChangeAspect="1"/>
          </p:cNvPicPr>
          <p:nvPr userDrawn="1"/>
        </p:nvPicPr>
        <p:blipFill>
          <a:blip r:embed="rId2"/>
          <a:stretch>
            <a:fillRect/>
          </a:stretch>
        </p:blipFill>
        <p:spPr>
          <a:xfrm>
            <a:off x="589613" y="6202300"/>
            <a:ext cx="203964" cy="269828"/>
          </a:xfrm>
          <a:prstGeom prst="rect">
            <a:avLst/>
          </a:prstGeom>
        </p:spPr>
      </p:pic>
      <p:sp>
        <p:nvSpPr>
          <p:cNvPr id="39" name="TextBox 38">
            <a:extLst>
              <a:ext uri="{FF2B5EF4-FFF2-40B4-BE49-F238E27FC236}">
                <a16:creationId xmlns:a16="http://schemas.microsoft.com/office/drawing/2014/main" id="{53D6BF0D-DCCB-2048-9949-C20605E3FD77}"/>
              </a:ext>
            </a:extLst>
          </p:cNvPr>
          <p:cNvSpPr txBox="1"/>
          <p:nvPr userDrawn="1"/>
        </p:nvSpPr>
        <p:spPr>
          <a:xfrm>
            <a:off x="793577" y="6261968"/>
            <a:ext cx="10599865" cy="246221"/>
          </a:xfrm>
          <a:prstGeom prst="rect">
            <a:avLst/>
          </a:prstGeom>
          <a:noFill/>
        </p:spPr>
        <p:txBody>
          <a:bodyPr wrap="square" rtlCol="0">
            <a:spAutoFit/>
          </a:bodyPr>
          <a:lstStyle/>
          <a:p>
            <a:pPr algn="l"/>
            <a:r>
              <a:rPr lang="en-US" sz="1000" dirty="0">
                <a:solidFill>
                  <a:srgbClr val="406F70"/>
                </a:solidFill>
              </a:rPr>
              <a:t>INNOVATION FOR THE FOOD SERVICE SECTOR</a:t>
            </a:r>
          </a:p>
        </p:txBody>
      </p:sp>
    </p:spTree>
    <p:extLst>
      <p:ext uri="{BB962C8B-B14F-4D97-AF65-F5344CB8AC3E}">
        <p14:creationId xmlns:p14="http://schemas.microsoft.com/office/powerpoint/2010/main" val="110784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hotos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dirty="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r">
              <a:buNone/>
              <a:defRPr sz="3600">
                <a:solidFill>
                  <a:srgbClr val="5E5E5E"/>
                </a:solidFill>
                <a:latin typeface="+mn-lt"/>
              </a:defRPr>
            </a:lvl1pPr>
          </a:lstStyle>
          <a:p>
            <a:pPr lvl="0"/>
            <a:r>
              <a:rPr lang="en-US" dirty="0"/>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a:off x="0" y="-14989"/>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dirty="0"/>
          </a:p>
          <a:p>
            <a:endParaRPr lang="en-US" dirty="0"/>
          </a:p>
          <a:p>
            <a:endParaRPr lang="en-US" dirty="0"/>
          </a:p>
          <a:p>
            <a:endParaRPr lang="en-US" dirty="0"/>
          </a:p>
          <a:p>
            <a:r>
              <a:rPr lang="en-US" dirty="0"/>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a:off x="2085425" y="41097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3204616" y="49926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7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9/24/2021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82" r:id="rId4"/>
    <p:sldLayoutId id="2147483684" r:id="rId5"/>
    <p:sldLayoutId id="2147483687" r:id="rId6"/>
    <p:sldLayoutId id="2147483671" r:id="rId7"/>
    <p:sldLayoutId id="2147483652" r:id="rId8"/>
    <p:sldLayoutId id="2147483653" r:id="rId9"/>
    <p:sldLayoutId id="2147483678" r:id="rId10"/>
    <p:sldLayoutId id="2147483679" r:id="rId11"/>
    <p:sldLayoutId id="2147483680" r:id="rId12"/>
    <p:sldLayoutId id="2147483673" r:id="rId13"/>
    <p:sldLayoutId id="2147483676" r:id="rId14"/>
    <p:sldLayoutId id="2147483677" r:id="rId15"/>
    <p:sldLayoutId id="2147483685" r:id="rId16"/>
    <p:sldLayoutId id="2147483686" r:id="rId17"/>
    <p:sldLayoutId id="2147483688" r:id="rId18"/>
    <p:sldLayoutId id="2147483672" r:id="rId19"/>
    <p:sldLayoutId id="2147483670" r:id="rId20"/>
    <p:sldLayoutId id="2147483664" r:id="rId21"/>
    <p:sldLayoutId id="2147483674" r:id="rId22"/>
    <p:sldLayoutId id="2147483675" r:id="rId23"/>
    <p:sldLayoutId id="2147483683" r:id="rId24"/>
    <p:sldLayoutId id="2147483656" r:id="rId25"/>
    <p:sldLayoutId id="2147483657" r:id="rId26"/>
    <p:sldLayoutId id="214748365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hyperlink" Target="http://theforum.sph.harvard.edu/events/why-we-overeat/"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www.camile.ie/" TargetMode="External"/><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hyperlink" Target="https://www.foodinnovation.how/wp-content/uploads/2021/07/5.-Camile-Thai.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nielsen.com/content/dam/nielsenglobal/eu/nielseninsights/pdfs/Nielsen%20Global%20New%20Product%20Innovation%20Report%20June%202015.pdf" TargetMode="External"/><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Walnuts_for_sale.JPG" TargetMode="External"/><Relationship Id="rId2" Type="http://schemas.openxmlformats.org/officeDocument/2006/relationships/image" Target="../media/image21.JPG"/><Relationship Id="rId1" Type="http://schemas.openxmlformats.org/officeDocument/2006/relationships/slideLayout" Target="../slideLayouts/slideLayout15.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medicinenet.com/prevention/article.htm"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hyperlink" Target="http://www.nutrientsreview.com/glossary/papain" TargetMode="External"/><Relationship Id="rId3" Type="http://schemas.openxmlformats.org/officeDocument/2006/relationships/hyperlink" Target="http://www.nutrientsreview.com/vitamins" TargetMode="External"/><Relationship Id="rId7" Type="http://schemas.openxmlformats.org/officeDocument/2006/relationships/hyperlink" Target="http://www.nutrientsreview.com/glossary/bromelain" TargetMode="External"/><Relationship Id="rId12" Type="http://schemas.openxmlformats.org/officeDocument/2006/relationships/hyperlink" Target="http://www.nutrientsreview.com/carbs/fiber-prebiotics.html" TargetMode="External"/><Relationship Id="rId2" Type="http://schemas.openxmlformats.org/officeDocument/2006/relationships/hyperlink" Target="http://www.nutrientsreview.com/minerals" TargetMode="External"/><Relationship Id="rId1" Type="http://schemas.openxmlformats.org/officeDocument/2006/relationships/slideLayout" Target="../slideLayouts/slideLayout15.xml"/><Relationship Id="rId6" Type="http://schemas.openxmlformats.org/officeDocument/2006/relationships/hyperlink" Target="http://www.nutrientsreview.com/phytonutrients/polyphenols-curcumin.html" TargetMode="External"/><Relationship Id="rId11" Type="http://schemas.openxmlformats.org/officeDocument/2006/relationships/hyperlink" Target="http://www.nutrientsreview.com/lipids/carotenoids-lycopene.html" TargetMode="External"/><Relationship Id="rId5" Type="http://schemas.openxmlformats.org/officeDocument/2006/relationships/hyperlink" Target="http://www.nutrientsreview.com/phytonutrients/allicin.html" TargetMode="External"/><Relationship Id="rId10" Type="http://schemas.openxmlformats.org/officeDocument/2006/relationships/hyperlink" Target="http://www.nutrientsreview.com/phytonutrients/polyphenols-resveratrol.html" TargetMode="External"/><Relationship Id="rId4" Type="http://schemas.openxmlformats.org/officeDocument/2006/relationships/hyperlink" Target="http://www.nutrientsreview.com/glossary/dietary-supplements" TargetMode="External"/><Relationship Id="rId9" Type="http://schemas.openxmlformats.org/officeDocument/2006/relationships/hyperlink" Target="http://www.nutrientsreview.com/phytonutrient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oodinnovation.how/wp-content/uploads/2021/07/SUSTAIN-Compendium_Page_59-212x300.jpg" TargetMode="External"/><Relationship Id="rId2" Type="http://schemas.openxmlformats.org/officeDocument/2006/relationships/hyperlink" Target="https://www.hospitalitynet.org/opinion/4066190.html" TargetMode="External"/><Relationship Id="rId1" Type="http://schemas.openxmlformats.org/officeDocument/2006/relationships/slideLayout" Target="../slideLayouts/slideLayout14.xml"/><Relationship Id="rId6" Type="http://schemas.openxmlformats.org/officeDocument/2006/relationships/hyperlink" Target="https://www.sweetbeat.ie/collections/food-to-go/products/buddha-bowl" TargetMode="External"/><Relationship Id="rId5" Type="http://schemas.openxmlformats.org/officeDocument/2006/relationships/hyperlink" Target="https://www.sweetbeat.ie/collections/food-to-go/products/sweet-beat-super-salad" TargetMode="Externa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hyperlink" Target="https://www.re-integrate.org/business-and-faith/business-arrow-up/" TargetMode="External"/><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vitalhealthgroup.ie/shop"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theconversation.com/could-some-types-of-sugar-actually-be-good-for-you-55330" TargetMode="External"/><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2.xml"/><Relationship Id="rId1" Type="http://schemas.openxmlformats.org/officeDocument/2006/relationships/video" Target="https://www.youtube.com/embed/fVAEgzXXLVs?feature=oembed" TargetMode="External"/><Relationship Id="rId4" Type="http://schemas.openxmlformats.org/officeDocument/2006/relationships/hyperlink" Target="https://www.youtube.com/watch?v=fVAEgzXXLV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chefbrianmcdermott.com/"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2.xml"/><Relationship Id="rId1" Type="http://schemas.openxmlformats.org/officeDocument/2006/relationships/video" Target="https://www.youtube.com/embed/Hy3-QHhzvPE?feature=oembed" TargetMode="External"/><Relationship Id="rId4" Type="http://schemas.openxmlformats.org/officeDocument/2006/relationships/hyperlink" Target="https://www.youtube.com/watch?v=Hy3-QHhzvPE&amp;t=108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hyperlink" Target="https://www.prescouter.com/2018/04/natural-alternatives-chemical-food-preservatives/" TargetMode="External"/><Relationship Id="rId2" Type="http://schemas.openxmlformats.org/officeDocument/2006/relationships/hyperlink" Target="https://prescouter.com/2018/02/nanocellulose-applications-packaging/" TargetMode="Externa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2.xml"/><Relationship Id="rId1" Type="http://schemas.openxmlformats.org/officeDocument/2006/relationships/video" Target="https://www.youtube.com/embed/liOI5FsOUBc?feature=oembed" TargetMode="External"/><Relationship Id="rId4" Type="http://schemas.openxmlformats.org/officeDocument/2006/relationships/hyperlink" Target="https://www.youtube.com/watch?v=liOI5FsOUBc"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hyperlink" Target="https://www.foodinnovation.how/wp-content/uploads/2021/08/52-Kocbek.pdf" TargetMode="External"/><Relationship Id="rId2" Type="http://schemas.openxmlformats.org/officeDocument/2006/relationships/hyperlink" Target="https://kocbek.si/en/" TargetMode="Externa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lobalizationandhealth.biomedcentral.com/articles/10.1186/s12992-021-00667-7" TargetMode="Externa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2.xml"/><Relationship Id="rId1" Type="http://schemas.openxmlformats.org/officeDocument/2006/relationships/video" Target="https://www.youtube.com/embed/_3UUR6FWCPA?feature=oembed" TargetMode="External"/><Relationship Id="rId4" Type="http://schemas.openxmlformats.org/officeDocument/2006/relationships/hyperlink" Target="https://www.youtube.com/watch?v=_3UUR6FWCPA"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2.xml"/><Relationship Id="rId1" Type="http://schemas.openxmlformats.org/officeDocument/2006/relationships/video" Target="https://www.youtube.com/embed/T4PFt4czJw0?feature=oembed" TargetMode="External"/><Relationship Id="rId4" Type="http://schemas.openxmlformats.org/officeDocument/2006/relationships/hyperlink" Target="https://www.youtube.com/watch?v=T4PFt4czJw0"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F4C7CE-415E-B446-A374-02A0FC4D1E84}"/>
              </a:ext>
            </a:extLst>
          </p:cNvPr>
          <p:cNvSpPr>
            <a:spLocks noGrp="1"/>
          </p:cNvSpPr>
          <p:nvPr>
            <p:ph type="body" sz="quarter" idx="19"/>
          </p:nvPr>
        </p:nvSpPr>
        <p:spPr>
          <a:xfrm>
            <a:off x="576714" y="4791710"/>
            <a:ext cx="3832725" cy="1375409"/>
          </a:xfrm>
        </p:spPr>
        <p:txBody>
          <a:bodyPr>
            <a:normAutofit fontScale="92500" lnSpcReduction="10000"/>
          </a:bodyPr>
          <a:lstStyle/>
          <a:p>
            <a:r>
              <a:rPr lang="en-US" dirty="0"/>
              <a:t>Innovate your Food Service Business through Improving your Nutritional Offering Ingredients</a:t>
            </a:r>
          </a:p>
        </p:txBody>
      </p:sp>
      <p:sp>
        <p:nvSpPr>
          <p:cNvPr id="5" name="Text Placeholder 4">
            <a:extLst>
              <a:ext uri="{FF2B5EF4-FFF2-40B4-BE49-F238E27FC236}">
                <a16:creationId xmlns:a16="http://schemas.microsoft.com/office/drawing/2014/main" id="{C334D751-361D-314B-9BE7-2E8A64BE0AC2}"/>
              </a:ext>
            </a:extLst>
          </p:cNvPr>
          <p:cNvSpPr>
            <a:spLocks noGrp="1"/>
          </p:cNvSpPr>
          <p:nvPr>
            <p:ph type="body" sz="quarter" idx="20"/>
          </p:nvPr>
        </p:nvSpPr>
        <p:spPr>
          <a:xfrm>
            <a:off x="576715" y="3975417"/>
            <a:ext cx="3195485" cy="837258"/>
          </a:xfrm>
        </p:spPr>
        <p:txBody>
          <a:bodyPr/>
          <a:lstStyle/>
          <a:p>
            <a:r>
              <a:rPr lang="en-US" dirty="0"/>
              <a:t>MODULE 3</a:t>
            </a:r>
          </a:p>
        </p:txBody>
      </p:sp>
      <p:pic>
        <p:nvPicPr>
          <p:cNvPr id="6" name="Picture 5" descr="A picture containing person, holding, indoor, hand&#10;&#10;Description automatically generated">
            <a:extLst>
              <a:ext uri="{FF2B5EF4-FFF2-40B4-BE49-F238E27FC236}">
                <a16:creationId xmlns:a16="http://schemas.microsoft.com/office/drawing/2014/main" id="{5301411B-83D8-9C47-B90F-3A1D1253C5FD}"/>
              </a:ext>
            </a:extLst>
          </p:cNvPr>
          <p:cNvPicPr>
            <a:picLocks noChangeAspect="1"/>
          </p:cNvPicPr>
          <p:nvPr/>
        </p:nvPicPr>
        <p:blipFill rotWithShape="1">
          <a:blip r:embed="rId2"/>
          <a:srcRect r="14095"/>
          <a:stretch/>
        </p:blipFill>
        <p:spPr>
          <a:xfrm>
            <a:off x="1945532" y="-444608"/>
            <a:ext cx="10246468" cy="8299665"/>
          </a:xfrm>
          <a:prstGeom prst="rect">
            <a:avLst/>
          </a:prstGeom>
        </p:spPr>
      </p:pic>
    </p:spTree>
    <p:extLst>
      <p:ext uri="{BB962C8B-B14F-4D97-AF65-F5344CB8AC3E}">
        <p14:creationId xmlns:p14="http://schemas.microsoft.com/office/powerpoint/2010/main" val="250316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AB8047-1FD1-408B-A039-736CEE77DE51}"/>
              </a:ext>
            </a:extLst>
          </p:cNvPr>
          <p:cNvSpPr>
            <a:spLocks noGrp="1"/>
          </p:cNvSpPr>
          <p:nvPr>
            <p:ph type="body" sz="quarter" idx="19"/>
          </p:nvPr>
        </p:nvSpPr>
        <p:spPr>
          <a:xfrm>
            <a:off x="579603" y="652821"/>
            <a:ext cx="8857251" cy="794979"/>
          </a:xfrm>
        </p:spPr>
        <p:txBody>
          <a:bodyPr/>
          <a:lstStyle/>
          <a:p>
            <a:r>
              <a:rPr lang="en-US" b="1" dirty="0">
                <a:solidFill>
                  <a:srgbClr val="085156"/>
                </a:solidFill>
              </a:rPr>
              <a:t>What causes Obesity…</a:t>
            </a:r>
            <a:endParaRPr lang="en-IE" b="1" dirty="0">
              <a:solidFill>
                <a:srgbClr val="085156"/>
              </a:solidFill>
            </a:endParaRPr>
          </a:p>
        </p:txBody>
      </p:sp>
      <p:sp>
        <p:nvSpPr>
          <p:cNvPr id="3" name="Text Placeholder 2">
            <a:extLst>
              <a:ext uri="{FF2B5EF4-FFF2-40B4-BE49-F238E27FC236}">
                <a16:creationId xmlns:a16="http://schemas.microsoft.com/office/drawing/2014/main" id="{AAF17EA9-6990-4A24-9860-D266D3595285}"/>
              </a:ext>
            </a:extLst>
          </p:cNvPr>
          <p:cNvSpPr>
            <a:spLocks noGrp="1"/>
          </p:cNvSpPr>
          <p:nvPr>
            <p:ph type="body" sz="quarter" idx="20"/>
          </p:nvPr>
        </p:nvSpPr>
        <p:spPr>
          <a:xfrm>
            <a:off x="690880" y="1651728"/>
            <a:ext cx="11209019" cy="3554544"/>
          </a:xfrm>
        </p:spPr>
        <p:txBody>
          <a:bodyPr/>
          <a:lstStyle/>
          <a:p>
            <a:r>
              <a:rPr lang="en-IE" altLang="en-US" sz="2400" b="1" dirty="0">
                <a:solidFill>
                  <a:srgbClr val="085156"/>
                </a:solidFill>
                <a:cs typeface="Arial" panose="020B0604020202020204" pitchFamily="34" charset="0"/>
              </a:rPr>
              <a:t>The key causes of obesity are  ... </a:t>
            </a:r>
          </a:p>
          <a:p>
            <a:pPr marL="342900" indent="-342900">
              <a:buFont typeface="Arial" panose="020B0604020202020204" pitchFamily="34" charset="0"/>
              <a:buChar char="•"/>
            </a:pPr>
            <a:r>
              <a:rPr lang="en-IE" altLang="en-US" sz="2400" dirty="0">
                <a:solidFill>
                  <a:srgbClr val="406F70"/>
                </a:solidFill>
                <a:cs typeface="Arial" panose="020B0604020202020204" pitchFamily="34" charset="0"/>
              </a:rPr>
              <a:t>Increased consumption of energy-dense foods high in saturated fats and sugars.  </a:t>
            </a:r>
          </a:p>
          <a:p>
            <a:pPr marL="342900" indent="-342900">
              <a:buFont typeface="Arial" panose="020B0604020202020204" pitchFamily="34" charset="0"/>
              <a:buChar char="•"/>
            </a:pPr>
            <a:r>
              <a:rPr lang="en-IE" altLang="en-US" dirty="0">
                <a:solidFill>
                  <a:srgbClr val="406F70"/>
                </a:solidFill>
                <a:cs typeface="Arial" panose="020B0604020202020204" pitchFamily="34" charset="0"/>
              </a:rPr>
              <a:t>R</a:t>
            </a:r>
            <a:r>
              <a:rPr lang="en-IE" altLang="en-US" sz="2400" dirty="0">
                <a:solidFill>
                  <a:srgbClr val="406F70"/>
                </a:solidFill>
                <a:cs typeface="Arial" panose="020B0604020202020204" pitchFamily="34" charset="0"/>
              </a:rPr>
              <a:t>educed physical activity. </a:t>
            </a:r>
          </a:p>
          <a:p>
            <a:endParaRPr lang="en-IE" altLang="en-US" sz="800" dirty="0">
              <a:solidFill>
                <a:srgbClr val="406F70"/>
              </a:solidFill>
              <a:cs typeface="Arial" panose="020B0604020202020204" pitchFamily="34" charset="0"/>
            </a:endParaRPr>
          </a:p>
          <a:p>
            <a:pPr>
              <a:lnSpc>
                <a:spcPct val="0"/>
              </a:lnSpc>
            </a:pPr>
            <a:r>
              <a:rPr lang="en-IE" altLang="en-US" sz="2400" b="1" dirty="0">
                <a:solidFill>
                  <a:srgbClr val="085156"/>
                </a:solidFill>
                <a:cs typeface="Arial" panose="020B0604020202020204" pitchFamily="34" charset="0"/>
              </a:rPr>
              <a:t>Our food environment is also a key determinant …</a:t>
            </a:r>
          </a:p>
          <a:p>
            <a:pPr algn="just"/>
            <a:r>
              <a:rPr lang="en-IE" altLang="en-US" sz="2400" dirty="0">
                <a:solidFill>
                  <a:srgbClr val="406F70"/>
                </a:solidFill>
                <a:cs typeface="Arial" panose="020B0604020202020204" pitchFamily="34" charset="0"/>
              </a:rPr>
              <a:t>The Harvard School of Public Health Food Environment conducted fascinating research into  understanding how the food environment influences our weight.  Download their </a:t>
            </a:r>
            <a:r>
              <a:rPr lang="en-IE" altLang="en-US" sz="2400" b="1" dirty="0">
                <a:solidFill>
                  <a:srgbClr val="085156"/>
                </a:solidFill>
                <a:cs typeface="Arial" panose="020B0604020202020204" pitchFamily="34" charset="0"/>
              </a:rPr>
              <a:t>Research by Setting Summary </a:t>
            </a:r>
            <a:r>
              <a:rPr lang="en-IE" altLang="en-US" sz="2400" dirty="0">
                <a:solidFill>
                  <a:srgbClr val="406F70"/>
                </a:solidFill>
                <a:cs typeface="Arial" panose="020B0604020202020204" pitchFamily="34" charset="0"/>
              </a:rPr>
              <a:t>– which looks at risk factors in Families, Workplaces, Schools, Neighbourhoods, Lack of Access to Supermarkets, Greater Access to Convenience Stores and  Fast Food. </a:t>
            </a:r>
          </a:p>
          <a:p>
            <a:endParaRPr lang="en-IE" dirty="0"/>
          </a:p>
        </p:txBody>
      </p:sp>
      <p:sp>
        <p:nvSpPr>
          <p:cNvPr id="4" name="TextBox 3">
            <a:extLst>
              <a:ext uri="{FF2B5EF4-FFF2-40B4-BE49-F238E27FC236}">
                <a16:creationId xmlns:a16="http://schemas.microsoft.com/office/drawing/2014/main" id="{99FE410B-548D-4A3A-8EBA-6EAFA281627E}"/>
              </a:ext>
            </a:extLst>
          </p:cNvPr>
          <p:cNvSpPr txBox="1"/>
          <p:nvPr/>
        </p:nvSpPr>
        <p:spPr>
          <a:xfrm>
            <a:off x="3974592" y="5613400"/>
            <a:ext cx="8037068" cy="984885"/>
          </a:xfrm>
          <a:prstGeom prst="rect">
            <a:avLst/>
          </a:prstGeom>
          <a:noFill/>
        </p:spPr>
        <p:txBody>
          <a:bodyPr wrap="square" rtlCol="0">
            <a:spAutoFit/>
          </a:bodyPr>
          <a:lstStyle/>
          <a:p>
            <a:r>
              <a:rPr lang="en-IE" altLang="en-US" sz="2000" b="1" dirty="0">
                <a:solidFill>
                  <a:srgbClr val="085156"/>
                </a:solidFill>
                <a:highlight>
                  <a:srgbClr val="F5C05B"/>
                </a:highlight>
                <a:cs typeface="Arial" panose="020B0604020202020204" pitchFamily="34" charset="0"/>
              </a:rPr>
              <a:t>DOWNLOAD</a:t>
            </a:r>
            <a:r>
              <a:rPr lang="en-IE" altLang="en-US" sz="2000" dirty="0">
                <a:solidFill>
                  <a:srgbClr val="F5A326"/>
                </a:solidFill>
                <a:cs typeface="Arial" panose="020B0604020202020204" pitchFamily="34" charset="0"/>
              </a:rPr>
              <a:t> - The Forum at Harvard School of Public Health’s webcast  “</a:t>
            </a:r>
            <a:r>
              <a:rPr lang="en-IE" altLang="ja-JP" sz="2000" dirty="0">
                <a:solidFill>
                  <a:srgbClr val="F5A326"/>
                </a:solidFill>
                <a:cs typeface="Arial" panose="020B0604020202020204" pitchFamily="34" charset="0"/>
                <a:hlinkClick r:id="rId2"/>
              </a:rPr>
              <a:t>Why We Overeat: The Toxic Food Environment and Obesity</a:t>
            </a:r>
            <a:r>
              <a:rPr lang="en-IE" altLang="ja-JP" sz="2000" dirty="0">
                <a:solidFill>
                  <a:srgbClr val="F5A326"/>
                </a:solidFill>
                <a:cs typeface="Arial" panose="020B0604020202020204" pitchFamily="34" charset="0"/>
              </a:rPr>
              <a:t>.</a:t>
            </a:r>
            <a:r>
              <a:rPr lang="en-IE" altLang="en-US" sz="2000" dirty="0">
                <a:solidFill>
                  <a:srgbClr val="F5A326"/>
                </a:solidFill>
                <a:cs typeface="Arial" panose="020B0604020202020204" pitchFamily="34" charset="0"/>
              </a:rPr>
              <a:t>”</a:t>
            </a:r>
          </a:p>
          <a:p>
            <a:endParaRPr lang="en-IE" dirty="0"/>
          </a:p>
        </p:txBody>
      </p:sp>
    </p:spTree>
    <p:extLst>
      <p:ext uri="{BB962C8B-B14F-4D97-AF65-F5344CB8AC3E}">
        <p14:creationId xmlns:p14="http://schemas.microsoft.com/office/powerpoint/2010/main" val="2779728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1F358-A792-418E-AAF7-39C663CD2CC6}"/>
              </a:ext>
            </a:extLst>
          </p:cNvPr>
          <p:cNvSpPr>
            <a:spLocks noGrp="1"/>
          </p:cNvSpPr>
          <p:nvPr>
            <p:ph type="body" sz="quarter" idx="14"/>
          </p:nvPr>
        </p:nvSpPr>
        <p:spPr>
          <a:xfrm>
            <a:off x="684287" y="3236316"/>
            <a:ext cx="3408830" cy="429235"/>
          </a:xfrm>
        </p:spPr>
        <p:txBody>
          <a:bodyPr>
            <a:normAutofit fontScale="92500" lnSpcReduction="20000"/>
          </a:bodyPr>
          <a:lstStyle/>
          <a:p>
            <a:r>
              <a:rPr lang="en-US" b="1" u="sng" dirty="0">
                <a:solidFill>
                  <a:srgbClr val="085156"/>
                </a:solidFill>
              </a:rPr>
              <a:t>Healthy Living</a:t>
            </a:r>
            <a:endParaRPr lang="en-IE" b="1" u="sng" dirty="0">
              <a:solidFill>
                <a:srgbClr val="085156"/>
              </a:solidFill>
            </a:endParaRPr>
          </a:p>
        </p:txBody>
      </p:sp>
      <p:sp>
        <p:nvSpPr>
          <p:cNvPr id="3" name="Text Placeholder 2">
            <a:extLst>
              <a:ext uri="{FF2B5EF4-FFF2-40B4-BE49-F238E27FC236}">
                <a16:creationId xmlns:a16="http://schemas.microsoft.com/office/drawing/2014/main" id="{9848DCFC-C9C3-408C-9B8F-1F69B384592C}"/>
              </a:ext>
            </a:extLst>
          </p:cNvPr>
          <p:cNvSpPr>
            <a:spLocks noGrp="1"/>
          </p:cNvSpPr>
          <p:nvPr>
            <p:ph type="body" sz="quarter" idx="15"/>
          </p:nvPr>
        </p:nvSpPr>
        <p:spPr>
          <a:xfrm>
            <a:off x="499127" y="3865375"/>
            <a:ext cx="3593990" cy="3070918"/>
          </a:xfrm>
        </p:spPr>
        <p:txBody>
          <a:bodyPr>
            <a:normAutofit fontScale="40000" lnSpcReduction="20000"/>
          </a:bodyPr>
          <a:lstStyle/>
          <a:p>
            <a:pPr>
              <a:lnSpc>
                <a:spcPct val="120000"/>
              </a:lnSpc>
            </a:pPr>
            <a:r>
              <a:rPr lang="en-IE" altLang="en-US" sz="6000" dirty="0">
                <a:solidFill>
                  <a:srgbClr val="085156"/>
                </a:solidFill>
                <a:cs typeface="Arial" panose="020B0604020202020204" pitchFamily="34" charset="0"/>
              </a:rPr>
              <a:t>This is as much about stripping away the artificial and unnecessary ingredients as it is about adding more ‘good stuff’. Pure and natural products are the order of the day.</a:t>
            </a:r>
          </a:p>
          <a:p>
            <a:endParaRPr lang="en-IE" dirty="0"/>
          </a:p>
        </p:txBody>
      </p:sp>
      <p:sp>
        <p:nvSpPr>
          <p:cNvPr id="4" name="Text Placeholder 3">
            <a:extLst>
              <a:ext uri="{FF2B5EF4-FFF2-40B4-BE49-F238E27FC236}">
                <a16:creationId xmlns:a16="http://schemas.microsoft.com/office/drawing/2014/main" id="{D38DB6FD-CC25-4B58-80A2-2A4C4608E0B8}"/>
              </a:ext>
            </a:extLst>
          </p:cNvPr>
          <p:cNvSpPr>
            <a:spLocks noGrp="1"/>
          </p:cNvSpPr>
          <p:nvPr>
            <p:ph type="body" sz="quarter" idx="16"/>
          </p:nvPr>
        </p:nvSpPr>
        <p:spPr>
          <a:xfrm>
            <a:off x="4512216" y="3236316"/>
            <a:ext cx="3408830" cy="429235"/>
          </a:xfrm>
        </p:spPr>
        <p:txBody>
          <a:bodyPr>
            <a:normAutofit fontScale="92500" lnSpcReduction="20000"/>
          </a:bodyPr>
          <a:lstStyle/>
          <a:p>
            <a:r>
              <a:rPr lang="en-US" b="1" u="sng" dirty="0">
                <a:solidFill>
                  <a:srgbClr val="406F70"/>
                </a:solidFill>
              </a:rPr>
              <a:t>Using Technology</a:t>
            </a:r>
            <a:endParaRPr lang="en-IE" b="1" u="sng" dirty="0">
              <a:solidFill>
                <a:srgbClr val="406F70"/>
              </a:solidFill>
            </a:endParaRPr>
          </a:p>
        </p:txBody>
      </p:sp>
      <p:sp>
        <p:nvSpPr>
          <p:cNvPr id="5" name="Text Placeholder 4">
            <a:extLst>
              <a:ext uri="{FF2B5EF4-FFF2-40B4-BE49-F238E27FC236}">
                <a16:creationId xmlns:a16="http://schemas.microsoft.com/office/drawing/2014/main" id="{9C9E766E-5497-4453-B3DB-C7B048B2C699}"/>
              </a:ext>
            </a:extLst>
          </p:cNvPr>
          <p:cNvSpPr>
            <a:spLocks noGrp="1"/>
          </p:cNvSpPr>
          <p:nvPr>
            <p:ph type="body" sz="quarter" idx="17"/>
          </p:nvPr>
        </p:nvSpPr>
        <p:spPr>
          <a:xfrm>
            <a:off x="4365266" y="3787082"/>
            <a:ext cx="3593990" cy="2057905"/>
          </a:xfrm>
        </p:spPr>
        <p:txBody>
          <a:bodyPr>
            <a:noAutofit/>
          </a:bodyPr>
          <a:lstStyle/>
          <a:p>
            <a:pPr algn="ctr">
              <a:defRPr/>
            </a:pPr>
            <a:r>
              <a:rPr lang="en-IE" dirty="0">
                <a:solidFill>
                  <a:srgbClr val="406F70"/>
                </a:solidFill>
                <a:ea typeface="ＭＳ Ｐゴシック" charset="0"/>
                <a:cs typeface="Arial"/>
              </a:rPr>
              <a:t>Consumers are making use of technologies that manage and measure many aspects of their lifestyle, from water intake, to sleeping, to sugar levels.</a:t>
            </a:r>
            <a:r>
              <a:rPr lang="en-IE" dirty="0">
                <a:solidFill>
                  <a:schemeClr val="bg1"/>
                </a:solidFill>
                <a:ea typeface="ＭＳ Ｐゴシック" charset="0"/>
                <a:cs typeface="Arial"/>
              </a:rPr>
              <a:t>.</a:t>
            </a:r>
            <a:endParaRPr lang="en-IE" dirty="0"/>
          </a:p>
        </p:txBody>
      </p:sp>
      <p:sp>
        <p:nvSpPr>
          <p:cNvPr id="6" name="Text Placeholder 5">
            <a:extLst>
              <a:ext uri="{FF2B5EF4-FFF2-40B4-BE49-F238E27FC236}">
                <a16:creationId xmlns:a16="http://schemas.microsoft.com/office/drawing/2014/main" id="{5B6CB2CF-DE40-49D3-B3EC-A9B22B4E27F5}"/>
              </a:ext>
            </a:extLst>
          </p:cNvPr>
          <p:cNvSpPr>
            <a:spLocks noGrp="1"/>
          </p:cNvSpPr>
          <p:nvPr>
            <p:ph type="body" sz="quarter" idx="18"/>
          </p:nvPr>
        </p:nvSpPr>
        <p:spPr>
          <a:xfrm>
            <a:off x="8228086" y="3236316"/>
            <a:ext cx="3408830" cy="429235"/>
          </a:xfrm>
        </p:spPr>
        <p:txBody>
          <a:bodyPr>
            <a:normAutofit fontScale="92500" lnSpcReduction="20000"/>
          </a:bodyPr>
          <a:lstStyle/>
          <a:p>
            <a:r>
              <a:rPr lang="en-US" b="1" u="sng" dirty="0">
                <a:solidFill>
                  <a:srgbClr val="F5C05B"/>
                </a:solidFill>
              </a:rPr>
              <a:t>Achieving Balance</a:t>
            </a:r>
            <a:endParaRPr lang="en-IE" b="1" u="sng" dirty="0">
              <a:solidFill>
                <a:srgbClr val="F5C05B"/>
              </a:solidFill>
            </a:endParaRPr>
          </a:p>
        </p:txBody>
      </p:sp>
      <p:sp>
        <p:nvSpPr>
          <p:cNvPr id="7" name="Text Placeholder 6">
            <a:extLst>
              <a:ext uri="{FF2B5EF4-FFF2-40B4-BE49-F238E27FC236}">
                <a16:creationId xmlns:a16="http://schemas.microsoft.com/office/drawing/2014/main" id="{F926FAB6-F084-4FA1-9742-67EDC38CF587}"/>
              </a:ext>
            </a:extLst>
          </p:cNvPr>
          <p:cNvSpPr>
            <a:spLocks noGrp="1"/>
          </p:cNvSpPr>
          <p:nvPr>
            <p:ph type="body" sz="quarter" idx="19"/>
          </p:nvPr>
        </p:nvSpPr>
        <p:spPr>
          <a:xfrm>
            <a:off x="8118282" y="3787082"/>
            <a:ext cx="3593990" cy="2414935"/>
          </a:xfrm>
        </p:spPr>
        <p:txBody>
          <a:bodyPr>
            <a:normAutofit fontScale="92500"/>
          </a:bodyPr>
          <a:lstStyle/>
          <a:p>
            <a:pPr algn="ctr"/>
            <a:r>
              <a:rPr lang="en-IE" altLang="en-US" sz="2600" dirty="0">
                <a:solidFill>
                  <a:srgbClr val="F5C05B"/>
                </a:solidFill>
                <a:cs typeface="Arial" panose="020B0604020202020204" pitchFamily="34" charset="0"/>
              </a:rPr>
              <a:t>Balance is increasingly top of consumers’ agendas. Boundaries between emotional and physical wellbeing blur as people aspire to a holistic ideal of healthy mind and body.</a:t>
            </a:r>
          </a:p>
          <a:p>
            <a:pPr algn="ctr"/>
            <a:endParaRPr lang="en-IE" altLang="en-US" sz="2600" dirty="0">
              <a:solidFill>
                <a:srgbClr val="000000"/>
              </a:solidFill>
              <a:latin typeface="Arial" panose="020B0604020202020204" pitchFamily="34" charset="0"/>
              <a:cs typeface="Arial" panose="020B0604020202020204" pitchFamily="34" charset="0"/>
            </a:endParaRPr>
          </a:p>
          <a:p>
            <a:endParaRPr lang="en-IE" dirty="0"/>
          </a:p>
        </p:txBody>
      </p:sp>
      <p:sp>
        <p:nvSpPr>
          <p:cNvPr id="8" name="Text Placeholder 7">
            <a:extLst>
              <a:ext uri="{FF2B5EF4-FFF2-40B4-BE49-F238E27FC236}">
                <a16:creationId xmlns:a16="http://schemas.microsoft.com/office/drawing/2014/main" id="{B9762A7D-C122-443A-9A17-73073E262139}"/>
              </a:ext>
            </a:extLst>
          </p:cNvPr>
          <p:cNvSpPr>
            <a:spLocks noGrp="1"/>
          </p:cNvSpPr>
          <p:nvPr>
            <p:ph type="body" sz="quarter" idx="13"/>
          </p:nvPr>
        </p:nvSpPr>
        <p:spPr>
          <a:xfrm>
            <a:off x="375920" y="335280"/>
            <a:ext cx="11594834" cy="1247030"/>
          </a:xfrm>
        </p:spPr>
        <p:txBody>
          <a:bodyPr>
            <a:normAutofit fontScale="85000" lnSpcReduction="20000"/>
          </a:bodyPr>
          <a:lstStyle/>
          <a:p>
            <a:r>
              <a:rPr lang="en-US" b="1" dirty="0">
                <a:solidFill>
                  <a:srgbClr val="085156"/>
                </a:solidFill>
              </a:rPr>
              <a:t>As food service businesses, we have a role to play.  </a:t>
            </a:r>
          </a:p>
          <a:p>
            <a:r>
              <a:rPr lang="en-US" b="1" dirty="0">
                <a:solidFill>
                  <a:srgbClr val="085156"/>
                </a:solidFill>
              </a:rPr>
              <a:t>If we align to Health &amp; Wellbeing </a:t>
            </a:r>
            <a:r>
              <a:rPr lang="en-US" b="1" dirty="0">
                <a:solidFill>
                  <a:srgbClr val="F5C05B"/>
                </a:solidFill>
              </a:rPr>
              <a:t>Top Trends</a:t>
            </a:r>
            <a:r>
              <a:rPr lang="en-US" dirty="0">
                <a:solidFill>
                  <a:srgbClr val="F5C05B"/>
                </a:solidFill>
              </a:rPr>
              <a:t>, </a:t>
            </a:r>
            <a:r>
              <a:rPr lang="en-US" b="1" dirty="0">
                <a:solidFill>
                  <a:srgbClr val="085156"/>
                </a:solidFill>
              </a:rPr>
              <a:t>we also expose a growing market opportunity</a:t>
            </a:r>
            <a:endParaRPr lang="en-IE" b="1" dirty="0">
              <a:solidFill>
                <a:srgbClr val="085156"/>
              </a:solidFill>
            </a:endParaRPr>
          </a:p>
        </p:txBody>
      </p:sp>
    </p:spTree>
    <p:extLst>
      <p:ext uri="{BB962C8B-B14F-4D97-AF65-F5344CB8AC3E}">
        <p14:creationId xmlns:p14="http://schemas.microsoft.com/office/powerpoint/2010/main" val="227902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733DB-2AA1-4990-9C3B-05C115F50D26}"/>
              </a:ext>
            </a:extLst>
          </p:cNvPr>
          <p:cNvSpPr>
            <a:spLocks noGrp="1"/>
          </p:cNvSpPr>
          <p:nvPr>
            <p:ph type="body" sz="quarter" idx="19"/>
          </p:nvPr>
        </p:nvSpPr>
        <p:spPr>
          <a:xfrm>
            <a:off x="646104" y="370188"/>
            <a:ext cx="8857251" cy="1766183"/>
          </a:xfrm>
        </p:spPr>
        <p:txBody>
          <a:bodyPr>
            <a:normAutofit fontScale="77500" lnSpcReduction="20000"/>
          </a:bodyPr>
          <a:lstStyle/>
          <a:p>
            <a:pPr algn="ctr">
              <a:spcBef>
                <a:spcPct val="50000"/>
              </a:spcBef>
              <a:defRPr/>
            </a:pPr>
            <a:r>
              <a:rPr lang="en-IE" sz="5100" b="1" dirty="0">
                <a:ea typeface="Geneva" pitchFamily="-48" charset="-128"/>
                <a:cs typeface="Arial" pitchFamily="34" charset="0"/>
              </a:rPr>
              <a:t>Health and Wellbeing, </a:t>
            </a:r>
            <a:r>
              <a:rPr lang="en-IE" sz="5100" b="1" dirty="0">
                <a:solidFill>
                  <a:srgbClr val="F5C05B"/>
                </a:solidFill>
                <a:ea typeface="Geneva" pitchFamily="-48" charset="-128"/>
                <a:cs typeface="Arial" pitchFamily="34" charset="0"/>
              </a:rPr>
              <a:t>THE TOP TRENDS </a:t>
            </a:r>
          </a:p>
          <a:p>
            <a:pPr algn="ctr">
              <a:spcBef>
                <a:spcPct val="50000"/>
              </a:spcBef>
              <a:defRPr/>
            </a:pPr>
            <a:r>
              <a:rPr lang="en-IE" sz="4100" b="1" dirty="0">
                <a:ea typeface="Geneva" pitchFamily="-48" charset="-128"/>
                <a:cs typeface="Arial" pitchFamily="34" charset="0"/>
              </a:rPr>
              <a:t>How can you interpret these trends to innovate your food business ?  </a:t>
            </a:r>
            <a:endParaRPr lang="en-IE" dirty="0"/>
          </a:p>
        </p:txBody>
      </p:sp>
      <p:sp>
        <p:nvSpPr>
          <p:cNvPr id="3" name="TextBox 2">
            <a:extLst>
              <a:ext uri="{FF2B5EF4-FFF2-40B4-BE49-F238E27FC236}">
                <a16:creationId xmlns:a16="http://schemas.microsoft.com/office/drawing/2014/main" id="{C108FACC-6F91-42BB-A91A-505316DD206B}"/>
              </a:ext>
            </a:extLst>
          </p:cNvPr>
          <p:cNvSpPr txBox="1"/>
          <p:nvPr/>
        </p:nvSpPr>
        <p:spPr>
          <a:xfrm>
            <a:off x="731520" y="2108400"/>
            <a:ext cx="2899807" cy="3970318"/>
          </a:xfrm>
          <a:prstGeom prst="rect">
            <a:avLst/>
          </a:prstGeom>
          <a:solidFill>
            <a:srgbClr val="406F70"/>
          </a:solidFill>
        </p:spPr>
        <p:txBody>
          <a:bodyPr wrap="square" rtlCol="0">
            <a:spAutoFit/>
          </a:bodyPr>
          <a:lstStyle/>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r>
              <a:rPr lang="en-US" dirty="0">
                <a:solidFill>
                  <a:srgbClr val="F5C05B"/>
                </a:solidFill>
              </a:rPr>
              <a:t>Pare back Ingredients, processes or packaging to emphasise the naturalness of your Product? </a:t>
            </a: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IE" dirty="0">
              <a:solidFill>
                <a:srgbClr val="F5C05B"/>
              </a:solidFill>
            </a:endParaRPr>
          </a:p>
        </p:txBody>
      </p:sp>
      <p:pic>
        <p:nvPicPr>
          <p:cNvPr id="7" name="Picture 6">
            <a:extLst>
              <a:ext uri="{FF2B5EF4-FFF2-40B4-BE49-F238E27FC236}">
                <a16:creationId xmlns:a16="http://schemas.microsoft.com/office/drawing/2014/main" id="{8B786464-A0C1-4D8C-BC79-DC3089055FAE}"/>
              </a:ext>
            </a:extLst>
          </p:cNvPr>
          <p:cNvPicPr>
            <a:picLocks noChangeAspect="1"/>
          </p:cNvPicPr>
          <p:nvPr/>
        </p:nvPicPr>
        <p:blipFill rotWithShape="1">
          <a:blip r:embed="rId2"/>
          <a:srcRect l="3669" t="3398" r="3758" b="61227"/>
          <a:stretch/>
        </p:blipFill>
        <p:spPr>
          <a:xfrm>
            <a:off x="998798" y="2332869"/>
            <a:ext cx="2365249" cy="1288555"/>
          </a:xfrm>
          <a:prstGeom prst="rect">
            <a:avLst/>
          </a:prstGeom>
        </p:spPr>
      </p:pic>
      <p:sp>
        <p:nvSpPr>
          <p:cNvPr id="8" name="TextBox 7">
            <a:extLst>
              <a:ext uri="{FF2B5EF4-FFF2-40B4-BE49-F238E27FC236}">
                <a16:creationId xmlns:a16="http://schemas.microsoft.com/office/drawing/2014/main" id="{97EAB8E6-CF8B-4404-BD8E-40122BF650AE}"/>
              </a:ext>
            </a:extLst>
          </p:cNvPr>
          <p:cNvSpPr txBox="1"/>
          <p:nvPr/>
        </p:nvSpPr>
        <p:spPr>
          <a:xfrm>
            <a:off x="4124652" y="2102911"/>
            <a:ext cx="2899807" cy="3970318"/>
          </a:xfrm>
          <a:prstGeom prst="rect">
            <a:avLst/>
          </a:prstGeom>
          <a:solidFill>
            <a:srgbClr val="406F70"/>
          </a:solidFill>
        </p:spPr>
        <p:txBody>
          <a:bodyPr wrap="square" rtlCol="0">
            <a:spAutoFit/>
          </a:bodyPr>
          <a:lstStyle/>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r>
              <a:rPr lang="en-US" dirty="0">
                <a:solidFill>
                  <a:srgbClr val="F5C05B"/>
                </a:solidFill>
              </a:rPr>
              <a:t>Leverage technology to help consumers make the most of your product &amp; service, and to understand it’s health and energy benefits for adults and children alike!</a:t>
            </a:r>
          </a:p>
          <a:p>
            <a:pPr algn="ctr"/>
            <a:endParaRPr lang="en-US" dirty="0">
              <a:solidFill>
                <a:srgbClr val="F5C05B"/>
              </a:solidFill>
            </a:endParaRPr>
          </a:p>
          <a:p>
            <a:pPr algn="ctr"/>
            <a:endParaRPr lang="en-IE" dirty="0">
              <a:solidFill>
                <a:srgbClr val="F5C05B"/>
              </a:solidFill>
            </a:endParaRPr>
          </a:p>
        </p:txBody>
      </p:sp>
      <p:pic>
        <p:nvPicPr>
          <p:cNvPr id="5" name="Picture 4">
            <a:extLst>
              <a:ext uri="{FF2B5EF4-FFF2-40B4-BE49-F238E27FC236}">
                <a16:creationId xmlns:a16="http://schemas.microsoft.com/office/drawing/2014/main" id="{9784E44F-84AF-4C5A-B9C5-EEFD7011CCF8}"/>
              </a:ext>
            </a:extLst>
          </p:cNvPr>
          <p:cNvPicPr>
            <a:picLocks noChangeAspect="1"/>
          </p:cNvPicPr>
          <p:nvPr/>
        </p:nvPicPr>
        <p:blipFill rotWithShape="1">
          <a:blip r:embed="rId3"/>
          <a:srcRect l="4303" t="3474" r="1430" b="68945"/>
          <a:stretch/>
        </p:blipFill>
        <p:spPr>
          <a:xfrm>
            <a:off x="4370289" y="2332868"/>
            <a:ext cx="2408532" cy="1288555"/>
          </a:xfrm>
          <a:prstGeom prst="rect">
            <a:avLst/>
          </a:prstGeom>
        </p:spPr>
      </p:pic>
      <p:sp>
        <p:nvSpPr>
          <p:cNvPr id="10" name="TextBox 9">
            <a:extLst>
              <a:ext uri="{FF2B5EF4-FFF2-40B4-BE49-F238E27FC236}">
                <a16:creationId xmlns:a16="http://schemas.microsoft.com/office/drawing/2014/main" id="{B9AAA889-5B17-4874-AD08-74CD423192E1}"/>
              </a:ext>
            </a:extLst>
          </p:cNvPr>
          <p:cNvSpPr txBox="1"/>
          <p:nvPr/>
        </p:nvSpPr>
        <p:spPr>
          <a:xfrm>
            <a:off x="7493400" y="2103727"/>
            <a:ext cx="2899807" cy="3970318"/>
          </a:xfrm>
          <a:prstGeom prst="rect">
            <a:avLst/>
          </a:prstGeom>
          <a:solidFill>
            <a:srgbClr val="406F70"/>
          </a:solidFill>
        </p:spPr>
        <p:txBody>
          <a:bodyPr wrap="square" rtlCol="0">
            <a:spAutoFit/>
          </a:bodyPr>
          <a:lstStyle/>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endParaRPr lang="en-US" dirty="0">
              <a:solidFill>
                <a:srgbClr val="F5C05B"/>
              </a:solidFill>
            </a:endParaRPr>
          </a:p>
          <a:p>
            <a:pPr algn="ctr"/>
            <a:r>
              <a:rPr lang="en-US" dirty="0">
                <a:solidFill>
                  <a:srgbClr val="F5C05B"/>
                </a:solidFill>
              </a:rPr>
              <a:t>Make your product </a:t>
            </a:r>
            <a:r>
              <a:rPr lang="en-US" dirty="0" err="1">
                <a:solidFill>
                  <a:srgbClr val="F5C05B"/>
                </a:solidFill>
              </a:rPr>
              <a:t>customisable</a:t>
            </a:r>
            <a:r>
              <a:rPr lang="en-US" dirty="0">
                <a:solidFill>
                  <a:srgbClr val="F5C05B"/>
                </a:solidFill>
              </a:rPr>
              <a:t>, and suitable for a variety of diets and lifestyles? How can it contribute to a holistically balanced lifestyle? </a:t>
            </a:r>
          </a:p>
          <a:p>
            <a:pPr algn="ctr"/>
            <a:endParaRPr lang="en-US" dirty="0">
              <a:solidFill>
                <a:srgbClr val="F5C05B"/>
              </a:solidFill>
            </a:endParaRPr>
          </a:p>
          <a:p>
            <a:pPr algn="ctr"/>
            <a:endParaRPr lang="en-US" dirty="0">
              <a:solidFill>
                <a:srgbClr val="F5C05B"/>
              </a:solidFill>
            </a:endParaRPr>
          </a:p>
        </p:txBody>
      </p:sp>
      <p:pic>
        <p:nvPicPr>
          <p:cNvPr id="9" name="Picture 8">
            <a:extLst>
              <a:ext uri="{FF2B5EF4-FFF2-40B4-BE49-F238E27FC236}">
                <a16:creationId xmlns:a16="http://schemas.microsoft.com/office/drawing/2014/main" id="{0307104E-84C6-47F8-8574-CDFE9B93B185}"/>
              </a:ext>
            </a:extLst>
          </p:cNvPr>
          <p:cNvPicPr>
            <a:picLocks noChangeAspect="1"/>
          </p:cNvPicPr>
          <p:nvPr/>
        </p:nvPicPr>
        <p:blipFill rotWithShape="1">
          <a:blip r:embed="rId4"/>
          <a:srcRect l="3286" t="3467" r="2445" b="66826"/>
          <a:stretch/>
        </p:blipFill>
        <p:spPr>
          <a:xfrm>
            <a:off x="7786388" y="2360325"/>
            <a:ext cx="2408533" cy="1261099"/>
          </a:xfrm>
          <a:prstGeom prst="rect">
            <a:avLst/>
          </a:prstGeom>
        </p:spPr>
      </p:pic>
    </p:spTree>
    <p:extLst>
      <p:ext uri="{BB962C8B-B14F-4D97-AF65-F5344CB8AC3E}">
        <p14:creationId xmlns:p14="http://schemas.microsoft.com/office/powerpoint/2010/main" val="3161570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DA55C00C-E729-4097-A699-292F5884CE3F}"/>
              </a:ext>
            </a:extLst>
          </p:cNvPr>
          <p:cNvPicPr>
            <a:picLocks noChangeAspect="1"/>
          </p:cNvPicPr>
          <p:nvPr/>
        </p:nvPicPr>
        <p:blipFill>
          <a:blip r:embed="rId2"/>
          <a:stretch>
            <a:fillRect/>
          </a:stretch>
        </p:blipFill>
        <p:spPr>
          <a:xfrm>
            <a:off x="0" y="0"/>
            <a:ext cx="7686675" cy="2101594"/>
          </a:xfrm>
          <a:prstGeom prst="rect">
            <a:avLst/>
          </a:prstGeom>
        </p:spPr>
      </p:pic>
      <p:sp>
        <p:nvSpPr>
          <p:cNvPr id="2" name="Text Placeholder 1">
            <a:extLst>
              <a:ext uri="{FF2B5EF4-FFF2-40B4-BE49-F238E27FC236}">
                <a16:creationId xmlns:a16="http://schemas.microsoft.com/office/drawing/2014/main" id="{5DE04810-4B8F-4139-A4B8-A065560ABD28}"/>
              </a:ext>
            </a:extLst>
          </p:cNvPr>
          <p:cNvSpPr>
            <a:spLocks noGrp="1"/>
          </p:cNvSpPr>
          <p:nvPr>
            <p:ph type="body" sz="quarter" idx="19"/>
          </p:nvPr>
        </p:nvSpPr>
        <p:spPr>
          <a:xfrm>
            <a:off x="579603" y="2004713"/>
            <a:ext cx="8857251" cy="700387"/>
          </a:xfrm>
        </p:spPr>
        <p:txBody>
          <a:bodyPr/>
          <a:lstStyle/>
          <a:p>
            <a:r>
              <a:rPr lang="en-US" dirty="0"/>
              <a:t>A Case study demonstrating the </a:t>
            </a:r>
            <a:r>
              <a:rPr lang="en-US" b="1" dirty="0"/>
              <a:t>3 top trends </a:t>
            </a:r>
            <a:endParaRPr lang="en-IE" b="1" dirty="0"/>
          </a:p>
        </p:txBody>
      </p:sp>
      <p:sp>
        <p:nvSpPr>
          <p:cNvPr id="3" name="Text Placeholder 2">
            <a:extLst>
              <a:ext uri="{FF2B5EF4-FFF2-40B4-BE49-F238E27FC236}">
                <a16:creationId xmlns:a16="http://schemas.microsoft.com/office/drawing/2014/main" id="{10AE8B8C-9A9C-408A-AEE6-366D9764AAE6}"/>
              </a:ext>
            </a:extLst>
          </p:cNvPr>
          <p:cNvSpPr>
            <a:spLocks noGrp="1"/>
          </p:cNvSpPr>
          <p:nvPr>
            <p:ph type="body" sz="quarter" idx="20"/>
          </p:nvPr>
        </p:nvSpPr>
        <p:spPr>
          <a:xfrm>
            <a:off x="451104" y="2497836"/>
            <a:ext cx="11570208" cy="3676339"/>
          </a:xfrm>
        </p:spPr>
        <p:txBody>
          <a:bodyPr/>
          <a:lstStyle/>
          <a:p>
            <a:r>
              <a:rPr lang="en-US" sz="22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Camile Thai is innovating the fast-food world by demonstrating that take-away or delivery of ‘fast-food’ can also be </a:t>
            </a:r>
            <a:r>
              <a:rPr lang="en-US" sz="2200" b="1"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healthy food </a:t>
            </a:r>
            <a:r>
              <a:rPr lang="en-US" sz="22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and can be produced in a sustainable and ethical manner. The restaurant chain through its development strategy has supported their franchisees every step of the way to deliver a quality and consistent product. No matter in what location, they are all aligned with the same principles of locally sourced produce, hand-made aromatic sauces and </a:t>
            </a:r>
            <a:r>
              <a:rPr lang="en-US" sz="2200" b="1"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made to order </a:t>
            </a:r>
            <a:r>
              <a:rPr lang="en-US" sz="22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dishes of ‘</a:t>
            </a:r>
            <a:r>
              <a:rPr lang="en-US" sz="2200" i="1"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good mood Thai food’</a:t>
            </a:r>
            <a:r>
              <a:rPr lang="en-US" sz="22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 </a:t>
            </a:r>
          </a:p>
          <a:p>
            <a:r>
              <a:rPr lang="en-US" sz="22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Through </a:t>
            </a:r>
            <a:r>
              <a:rPr lang="en-US" sz="2200" b="1" dirty="0" err="1">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digitalisation</a:t>
            </a:r>
            <a:r>
              <a:rPr lang="en-US" sz="22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 they are going that one step further and promoting health through the use of their App.  Here, they provide calorie and macronutrient counts, which are lab tested and certified by Nutritionists.  Their website is very much health and nutrition focused</a:t>
            </a:r>
            <a:r>
              <a:rPr lang="en-US" sz="2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r>
              <a:rPr lang="en-IE" sz="1800" b="1" dirty="0">
                <a:solidFill>
                  <a:srgbClr val="085156"/>
                </a:solidFill>
                <a:highlight>
                  <a:srgbClr val="F5C05B"/>
                </a:highlight>
              </a:rPr>
              <a:t>VISIT</a:t>
            </a:r>
            <a:r>
              <a:rPr lang="en-IE" sz="1800" dirty="0">
                <a:solidFill>
                  <a:srgbClr val="085156"/>
                </a:solidFill>
              </a:rPr>
              <a:t> </a:t>
            </a:r>
            <a:r>
              <a:rPr lang="en-IE" sz="1600" dirty="0">
                <a:solidFill>
                  <a:srgbClr val="085156"/>
                </a:solidFill>
                <a:hlinkClick r:id="rId3"/>
              </a:rPr>
              <a:t>https://www.camile.ie/</a:t>
            </a:r>
            <a:endParaRPr lang="en-IE" sz="1600" dirty="0">
              <a:solidFill>
                <a:srgbClr val="085156"/>
              </a:solidFill>
            </a:endParaRPr>
          </a:p>
          <a:p>
            <a:r>
              <a:rPr lang="en-IE" sz="1800" b="1" dirty="0">
                <a:solidFill>
                  <a:srgbClr val="085156"/>
                </a:solidFill>
                <a:highlight>
                  <a:srgbClr val="F5C05B"/>
                </a:highlight>
              </a:rPr>
              <a:t>READ THE FULL STORY</a:t>
            </a:r>
            <a:r>
              <a:rPr lang="en-IE" sz="1800" b="1" dirty="0">
                <a:solidFill>
                  <a:srgbClr val="085156"/>
                </a:solidFill>
              </a:rPr>
              <a:t> </a:t>
            </a:r>
            <a:r>
              <a:rPr lang="en-IE" sz="1800" b="1" dirty="0">
                <a:solidFill>
                  <a:srgbClr val="085156"/>
                </a:solidFill>
                <a:hlinkClick r:id="rId4"/>
              </a:rPr>
              <a:t>https://www.foodinnovation.how/wp-content/uploads/2021/07/5.-Camile-Thai.pdf</a:t>
            </a:r>
            <a:endParaRPr lang="en-IE" sz="1800" b="1" dirty="0">
              <a:solidFill>
                <a:srgbClr val="085156"/>
              </a:solidFill>
            </a:endParaRPr>
          </a:p>
          <a:p>
            <a:endParaRPr lang="en-IE" sz="1800" b="1" dirty="0">
              <a:solidFill>
                <a:srgbClr val="085156"/>
              </a:solidFill>
            </a:endParaRPr>
          </a:p>
        </p:txBody>
      </p:sp>
      <p:sp>
        <p:nvSpPr>
          <p:cNvPr id="7" name="TextBox 6">
            <a:extLst>
              <a:ext uri="{FF2B5EF4-FFF2-40B4-BE49-F238E27FC236}">
                <a16:creationId xmlns:a16="http://schemas.microsoft.com/office/drawing/2014/main" id="{420FA56C-2146-4EA4-8966-FF40FA3AC945}"/>
              </a:ext>
            </a:extLst>
          </p:cNvPr>
          <p:cNvSpPr txBox="1"/>
          <p:nvPr/>
        </p:nvSpPr>
        <p:spPr>
          <a:xfrm>
            <a:off x="8793872" y="602247"/>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3135872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een celery smoothie">
            <a:extLst>
              <a:ext uri="{FF2B5EF4-FFF2-40B4-BE49-F238E27FC236}">
                <a16:creationId xmlns:a16="http://schemas.microsoft.com/office/drawing/2014/main" id="{EB9F2198-61E1-43D9-BAEE-A4939FA0E1FC}"/>
              </a:ext>
            </a:extLst>
          </p:cNvPr>
          <p:cNvPicPr>
            <a:picLocks noGrp="1" noChangeAspect="1"/>
          </p:cNvPicPr>
          <p:nvPr>
            <p:ph type="pic" sz="quarter" idx="18"/>
          </p:nvPr>
        </p:nvPicPr>
        <p:blipFill rotWithShape="1">
          <a:blip r:embed="rId2"/>
          <a:srcRect l="-1974" r="14331"/>
          <a:stretch/>
        </p:blipFill>
        <p:spPr>
          <a:xfrm flipH="1">
            <a:off x="6440555" y="6385"/>
            <a:ext cx="5883967" cy="6261962"/>
          </a:xfrm>
        </p:spPr>
      </p:pic>
      <p:sp>
        <p:nvSpPr>
          <p:cNvPr id="3" name="Text Placeholder 2">
            <a:extLst>
              <a:ext uri="{FF2B5EF4-FFF2-40B4-BE49-F238E27FC236}">
                <a16:creationId xmlns:a16="http://schemas.microsoft.com/office/drawing/2014/main" id="{200A37C3-7FEF-455D-95AA-3A1F82254D22}"/>
              </a:ext>
            </a:extLst>
          </p:cNvPr>
          <p:cNvSpPr>
            <a:spLocks noGrp="1"/>
          </p:cNvSpPr>
          <p:nvPr>
            <p:ph type="body" sz="quarter" idx="19"/>
          </p:nvPr>
        </p:nvSpPr>
        <p:spPr>
          <a:xfrm>
            <a:off x="357809" y="304144"/>
            <a:ext cx="6082747" cy="697353"/>
          </a:xfrm>
        </p:spPr>
        <p:txBody>
          <a:bodyPr>
            <a:noAutofit/>
          </a:bodyPr>
          <a:lstStyle/>
          <a:p>
            <a:r>
              <a:rPr lang="en-US" b="1" dirty="0">
                <a:solidFill>
                  <a:srgbClr val="406F70"/>
                </a:solidFill>
              </a:rPr>
              <a:t>Why focus on a Healthy Menu?</a:t>
            </a:r>
            <a:endParaRPr lang="en-IE" b="1" dirty="0">
              <a:solidFill>
                <a:srgbClr val="406F70"/>
              </a:solidFill>
            </a:endParaRPr>
          </a:p>
        </p:txBody>
      </p:sp>
      <p:sp>
        <p:nvSpPr>
          <p:cNvPr id="4" name="Text Placeholder 3">
            <a:extLst>
              <a:ext uri="{FF2B5EF4-FFF2-40B4-BE49-F238E27FC236}">
                <a16:creationId xmlns:a16="http://schemas.microsoft.com/office/drawing/2014/main" id="{C0097424-07E2-4A9C-976F-ADC56B17BC14}"/>
              </a:ext>
            </a:extLst>
          </p:cNvPr>
          <p:cNvSpPr>
            <a:spLocks noGrp="1"/>
          </p:cNvSpPr>
          <p:nvPr>
            <p:ph type="body" sz="quarter" idx="20"/>
          </p:nvPr>
        </p:nvSpPr>
        <p:spPr>
          <a:xfrm>
            <a:off x="206998" y="1603419"/>
            <a:ext cx="6384367" cy="4601760"/>
          </a:xfrm>
        </p:spPr>
        <p:txBody>
          <a:bodyPr/>
          <a:lstStyle/>
          <a:p>
            <a:pPr>
              <a:spcBef>
                <a:spcPts val="0"/>
              </a:spcBef>
            </a:pPr>
            <a:r>
              <a:rPr lang="en-IE" altLang="en-US" sz="2400" dirty="0">
                <a:solidFill>
                  <a:srgbClr val="085156"/>
                </a:solidFill>
                <a:cs typeface="Arial" panose="020B0604020202020204" pitchFamily="34" charset="0"/>
              </a:rPr>
              <a:t>According to </a:t>
            </a:r>
            <a:r>
              <a:rPr lang="en-IE" altLang="en-US" sz="2400" dirty="0">
                <a:solidFill>
                  <a:srgbClr val="085156"/>
                </a:solidFill>
                <a:cs typeface="Arial" panose="020B0604020202020204" pitchFamily="34" charset="0"/>
                <a:hlinkClick r:id="rId3">
                  <a:extLst>
                    <a:ext uri="{A12FA001-AC4F-418D-AE19-62706E023703}">
                      <ahyp:hlinkClr xmlns:ahyp="http://schemas.microsoft.com/office/drawing/2018/hyperlinkcolor" val="tx"/>
                    </a:ext>
                  </a:extLst>
                </a:hlinkClick>
              </a:rPr>
              <a:t>Nielsen</a:t>
            </a:r>
            <a:r>
              <a:rPr lang="en-IE" altLang="en-US" sz="2400" dirty="0">
                <a:solidFill>
                  <a:srgbClr val="085156"/>
                </a:solidFill>
                <a:cs typeface="Arial" panose="020B0604020202020204" pitchFamily="34" charset="0"/>
              </a:rPr>
              <a:t>: Consumers are attempting to take charge of their health.  Nearly half (49%) of global respondents in Nielsen’s Global Health &amp; Wellness Survey consider themselves overweight, and a similar percentage (50%) is actively trying to lose weight. </a:t>
            </a:r>
          </a:p>
          <a:p>
            <a:pPr algn="ctr">
              <a:spcBef>
                <a:spcPts val="0"/>
              </a:spcBef>
            </a:pPr>
            <a:r>
              <a:rPr lang="en-IE" altLang="en-US" dirty="0">
                <a:solidFill>
                  <a:srgbClr val="085156"/>
                </a:solidFill>
                <a:cs typeface="Arial" panose="020B0604020202020204" pitchFamily="34" charset="0"/>
              </a:rPr>
              <a:t>T</a:t>
            </a:r>
            <a:r>
              <a:rPr lang="en-IE" altLang="en-US" sz="2400" dirty="0">
                <a:solidFill>
                  <a:srgbClr val="085156"/>
                </a:solidFill>
                <a:cs typeface="Arial" panose="020B0604020202020204" pitchFamily="34" charset="0"/>
              </a:rPr>
              <a:t>hey’re looking for help from food and beverage manufacturers and the food service industry to make healthier choices!</a:t>
            </a:r>
          </a:p>
          <a:p>
            <a:pPr algn="ctr">
              <a:spcBef>
                <a:spcPct val="50000"/>
              </a:spcBef>
            </a:pPr>
            <a:r>
              <a:rPr lang="en-IE" altLang="en-US" sz="2300" b="1" dirty="0">
                <a:solidFill>
                  <a:srgbClr val="085156"/>
                </a:solidFill>
                <a:cs typeface="Arial" panose="020B0604020202020204" pitchFamily="34" charset="0"/>
              </a:rPr>
              <a:t>In the sections that follow, we bring you on a learning journey of ways you can innovate your food service through </a:t>
            </a:r>
            <a:r>
              <a:rPr lang="en-GB" altLang="en-US" sz="2300" b="1" dirty="0">
                <a:solidFill>
                  <a:srgbClr val="085156"/>
                </a:solidFill>
                <a:cs typeface="Arial" panose="020B0604020202020204" pitchFamily="34" charset="0"/>
              </a:rPr>
              <a:t>Improving Nutrition &amp; the Function of Ingredients in the food you serve.</a:t>
            </a:r>
          </a:p>
          <a:p>
            <a:pPr algn="ctr">
              <a:spcBef>
                <a:spcPct val="50000"/>
              </a:spcBef>
            </a:pPr>
            <a:endParaRPr lang="en-IE" altLang="en-US" sz="2300" b="1" dirty="0">
              <a:solidFill>
                <a:srgbClr val="085156"/>
              </a:solidFill>
              <a:cs typeface="Arial" panose="020B0604020202020204" pitchFamily="34" charset="0"/>
            </a:endParaRPr>
          </a:p>
          <a:p>
            <a:endParaRPr lang="en-IE" dirty="0"/>
          </a:p>
        </p:txBody>
      </p:sp>
    </p:spTree>
    <p:extLst>
      <p:ext uri="{BB962C8B-B14F-4D97-AF65-F5344CB8AC3E}">
        <p14:creationId xmlns:p14="http://schemas.microsoft.com/office/powerpoint/2010/main" val="2006269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5D979F-ED94-46FA-8F49-75D6444F1538}"/>
              </a:ext>
            </a:extLst>
          </p:cNvPr>
          <p:cNvSpPr>
            <a:spLocks noGrp="1"/>
          </p:cNvSpPr>
          <p:nvPr>
            <p:ph type="body" sz="quarter" idx="14"/>
          </p:nvPr>
        </p:nvSpPr>
        <p:spPr>
          <a:xfrm>
            <a:off x="10436813" y="4092611"/>
            <a:ext cx="657446" cy="597399"/>
          </a:xfrm>
        </p:spPr>
        <p:txBody>
          <a:bodyPr>
            <a:normAutofit fontScale="47500" lnSpcReduction="20000"/>
          </a:bodyPr>
          <a:lstStyle/>
          <a:p>
            <a:endParaRPr lang="en-IE" dirty="0"/>
          </a:p>
        </p:txBody>
      </p:sp>
      <p:sp>
        <p:nvSpPr>
          <p:cNvPr id="3" name="Text Placeholder 2">
            <a:extLst>
              <a:ext uri="{FF2B5EF4-FFF2-40B4-BE49-F238E27FC236}">
                <a16:creationId xmlns:a16="http://schemas.microsoft.com/office/drawing/2014/main" id="{30B06D72-E232-49BA-9CD1-B29A53565E04}"/>
              </a:ext>
            </a:extLst>
          </p:cNvPr>
          <p:cNvSpPr>
            <a:spLocks noGrp="1"/>
          </p:cNvSpPr>
          <p:nvPr>
            <p:ph type="body" sz="quarter" idx="15"/>
          </p:nvPr>
        </p:nvSpPr>
        <p:spPr>
          <a:xfrm>
            <a:off x="1932327" y="1308495"/>
            <a:ext cx="777853" cy="638175"/>
          </a:xfrm>
        </p:spPr>
        <p:txBody>
          <a:bodyPr>
            <a:normAutofit fontScale="47500" lnSpcReduction="20000"/>
          </a:bodyPr>
          <a:lstStyle/>
          <a:p>
            <a:endParaRPr lang="en-IE" dirty="0"/>
          </a:p>
        </p:txBody>
      </p:sp>
      <p:sp>
        <p:nvSpPr>
          <p:cNvPr id="4" name="Text Placeholder 3">
            <a:extLst>
              <a:ext uri="{FF2B5EF4-FFF2-40B4-BE49-F238E27FC236}">
                <a16:creationId xmlns:a16="http://schemas.microsoft.com/office/drawing/2014/main" id="{C98044A5-393D-4464-92CA-BEC406085B0A}"/>
              </a:ext>
            </a:extLst>
          </p:cNvPr>
          <p:cNvSpPr>
            <a:spLocks noGrp="1"/>
          </p:cNvSpPr>
          <p:nvPr>
            <p:ph type="body" sz="quarter" idx="13"/>
          </p:nvPr>
        </p:nvSpPr>
        <p:spPr>
          <a:xfrm>
            <a:off x="2283054" y="662164"/>
            <a:ext cx="8551113" cy="4752975"/>
          </a:xfrm>
        </p:spPr>
        <p:txBody>
          <a:bodyPr>
            <a:normAutofit/>
          </a:bodyPr>
          <a:lstStyle/>
          <a:p>
            <a:pPr>
              <a:lnSpc>
                <a:spcPct val="120000"/>
              </a:lnSpc>
              <a:spcAft>
                <a:spcPts val="1200"/>
              </a:spcAft>
            </a:pPr>
            <a:r>
              <a:rPr lang="en-IE" sz="2400" dirty="0">
                <a:solidFill>
                  <a:srgbClr val="F5C05B"/>
                </a:solidFill>
                <a:effectLst/>
                <a:ea typeface="Times New Roman" panose="02020603050405020304" pitchFamily="18" charset="0"/>
              </a:rPr>
              <a:t>Nutrients are the nourishing substances in food that are essential for the </a:t>
            </a:r>
            <a:r>
              <a:rPr lang="en-IE" sz="2400" u="sng" dirty="0">
                <a:solidFill>
                  <a:srgbClr val="F5C05B"/>
                </a:solidFill>
                <a:effectLst/>
                <a:ea typeface="Times New Roman" panose="02020603050405020304" pitchFamily="18" charset="0"/>
              </a:rPr>
              <a:t>growth, development and maintenance of body functions</a:t>
            </a:r>
            <a:r>
              <a:rPr lang="en-IE" sz="2400" dirty="0">
                <a:solidFill>
                  <a:srgbClr val="F5C05B"/>
                </a:solidFill>
                <a:effectLst/>
                <a:ea typeface="Times New Roman" panose="02020603050405020304" pitchFamily="18" charset="0"/>
              </a:rPr>
              <a:t>. Essential meaning that if a nutrient is not present, aspects of function and therefore human health decline. When nutrient intake does not regularly meet the nutrient needs dictated by the cell activity, the metabolic processes slow down or even stop.</a:t>
            </a:r>
          </a:p>
          <a:p>
            <a:pPr>
              <a:lnSpc>
                <a:spcPts val="1680"/>
              </a:lnSpc>
            </a:pPr>
            <a:r>
              <a:rPr lang="en-IE" sz="2800" b="1" i="1" dirty="0">
                <a:solidFill>
                  <a:srgbClr val="F5C05B"/>
                </a:solidFill>
                <a:effectLst/>
                <a:latin typeface="Arial" panose="020B0604020202020204" pitchFamily="34" charset="0"/>
                <a:ea typeface="Times New Roman" panose="02020603050405020304" pitchFamily="18" charset="0"/>
              </a:rPr>
              <a:t>	                      </a:t>
            </a:r>
            <a:r>
              <a:rPr lang="en-IE" sz="1800" b="1" i="1" dirty="0">
                <a:solidFill>
                  <a:srgbClr val="F5C05B"/>
                </a:solidFill>
                <a:effectLst/>
                <a:latin typeface="Arial" panose="020B0604020202020204" pitchFamily="34" charset="0"/>
                <a:ea typeface="Times New Roman" panose="02020603050405020304" pitchFamily="18" charset="0"/>
              </a:rPr>
              <a:t>- Perspectives in Nutrition, Wardlow and </a:t>
            </a:r>
            <a:r>
              <a:rPr lang="en-IE" sz="1800" b="1" i="1" dirty="0" err="1">
                <a:solidFill>
                  <a:srgbClr val="F5C05B"/>
                </a:solidFill>
                <a:effectLst/>
                <a:latin typeface="Arial" panose="020B0604020202020204" pitchFamily="34" charset="0"/>
                <a:ea typeface="Times New Roman" panose="02020603050405020304" pitchFamily="18" charset="0"/>
              </a:rPr>
              <a:t>Insel</a:t>
            </a:r>
            <a:endParaRPr lang="en-IE" sz="1800" dirty="0"/>
          </a:p>
        </p:txBody>
      </p:sp>
      <p:sp>
        <p:nvSpPr>
          <p:cNvPr id="5" name="TextBox 4">
            <a:extLst>
              <a:ext uri="{FF2B5EF4-FFF2-40B4-BE49-F238E27FC236}">
                <a16:creationId xmlns:a16="http://schemas.microsoft.com/office/drawing/2014/main" id="{627C5D98-7CCC-488E-9A05-EF31A2C8845E}"/>
              </a:ext>
            </a:extLst>
          </p:cNvPr>
          <p:cNvSpPr txBox="1"/>
          <p:nvPr/>
        </p:nvSpPr>
        <p:spPr>
          <a:xfrm>
            <a:off x="176980" y="142224"/>
            <a:ext cx="6461760" cy="646331"/>
          </a:xfrm>
          <a:prstGeom prst="rect">
            <a:avLst/>
          </a:prstGeom>
          <a:noFill/>
        </p:spPr>
        <p:txBody>
          <a:bodyPr wrap="square" rtlCol="0">
            <a:spAutoFit/>
          </a:bodyPr>
          <a:lstStyle/>
          <a:p>
            <a:r>
              <a:rPr lang="en-IE" sz="3600" dirty="0">
                <a:solidFill>
                  <a:schemeClr val="bg1"/>
                </a:solidFill>
              </a:rPr>
              <a:t>Nutrients are our friends!</a:t>
            </a:r>
          </a:p>
        </p:txBody>
      </p:sp>
    </p:spTree>
    <p:extLst>
      <p:ext uri="{BB962C8B-B14F-4D97-AF65-F5344CB8AC3E}">
        <p14:creationId xmlns:p14="http://schemas.microsoft.com/office/powerpoint/2010/main" val="80902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1C82CF-DBEB-42A4-9485-83DADCB7DBB4}"/>
              </a:ext>
            </a:extLst>
          </p:cNvPr>
          <p:cNvSpPr>
            <a:spLocks noGrp="1"/>
          </p:cNvSpPr>
          <p:nvPr>
            <p:ph type="body" sz="quarter" idx="14"/>
          </p:nvPr>
        </p:nvSpPr>
        <p:spPr/>
        <p:txBody>
          <a:bodyPr/>
          <a:lstStyle/>
          <a:p>
            <a:endParaRPr lang="en-US" dirty="0"/>
          </a:p>
          <a:p>
            <a:endParaRPr lang="en-IE" dirty="0"/>
          </a:p>
        </p:txBody>
      </p:sp>
      <p:sp>
        <p:nvSpPr>
          <p:cNvPr id="5" name="Text Placeholder 1">
            <a:extLst>
              <a:ext uri="{FF2B5EF4-FFF2-40B4-BE49-F238E27FC236}">
                <a16:creationId xmlns:a16="http://schemas.microsoft.com/office/drawing/2014/main" id="{D7CB228B-8EB0-4A11-87BF-788921650FFB}"/>
              </a:ext>
            </a:extLst>
          </p:cNvPr>
          <p:cNvSpPr>
            <a:spLocks noGrp="1"/>
          </p:cNvSpPr>
          <p:nvPr>
            <p:ph type="body" sz="quarter" idx="17"/>
          </p:nvPr>
        </p:nvSpPr>
        <p:spPr>
          <a:xfrm>
            <a:off x="2493963" y="3146425"/>
            <a:ext cx="7877175" cy="3173413"/>
          </a:xfrm>
        </p:spPr>
        <p:txBody>
          <a:bodyPr/>
          <a:lstStyle/>
          <a:p>
            <a:pPr algn="l"/>
            <a:r>
              <a:rPr lang="en-US" sz="4800" b="1" dirty="0">
                <a:solidFill>
                  <a:srgbClr val="F5C05B"/>
                </a:solidFill>
              </a:rPr>
              <a:t>2. Get to know Functional Foods and Nutraceuticals</a:t>
            </a:r>
            <a:endParaRPr lang="en-IE" dirty="0"/>
          </a:p>
        </p:txBody>
      </p:sp>
      <p:sp>
        <p:nvSpPr>
          <p:cNvPr id="4" name="TextBox 3">
            <a:extLst>
              <a:ext uri="{FF2B5EF4-FFF2-40B4-BE49-F238E27FC236}">
                <a16:creationId xmlns:a16="http://schemas.microsoft.com/office/drawing/2014/main" id="{542F63BA-3BCC-4549-BFC7-A967C5B07B00}"/>
              </a:ext>
            </a:extLst>
          </p:cNvPr>
          <p:cNvSpPr txBox="1"/>
          <p:nvPr/>
        </p:nvSpPr>
        <p:spPr>
          <a:xfrm>
            <a:off x="8631936" y="390144"/>
            <a:ext cx="2828544" cy="646331"/>
          </a:xfrm>
          <a:prstGeom prst="rect">
            <a:avLst/>
          </a:prstGeom>
          <a:noFill/>
        </p:spPr>
        <p:txBody>
          <a:bodyPr wrap="square" rtlCol="0">
            <a:spAutoFit/>
          </a:bodyPr>
          <a:lstStyle/>
          <a:p>
            <a:r>
              <a:rPr lang="en-US" sz="3600" b="1" dirty="0">
                <a:solidFill>
                  <a:srgbClr val="085156"/>
                </a:solidFill>
              </a:rPr>
              <a:t>MODULE 3</a:t>
            </a:r>
            <a:endParaRPr lang="en-IE" sz="3600" b="1" dirty="0">
              <a:solidFill>
                <a:srgbClr val="085156"/>
              </a:solidFill>
            </a:endParaRPr>
          </a:p>
        </p:txBody>
      </p:sp>
    </p:spTree>
    <p:extLst>
      <p:ext uri="{BB962C8B-B14F-4D97-AF65-F5344CB8AC3E}">
        <p14:creationId xmlns:p14="http://schemas.microsoft.com/office/powerpoint/2010/main" val="4122323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3262E-63FB-44EC-B7D9-5CEC47A5D5F9}"/>
              </a:ext>
            </a:extLst>
          </p:cNvPr>
          <p:cNvSpPr>
            <a:spLocks noGrp="1"/>
          </p:cNvSpPr>
          <p:nvPr>
            <p:ph type="body" sz="quarter" idx="19"/>
          </p:nvPr>
        </p:nvSpPr>
        <p:spPr>
          <a:xfrm>
            <a:off x="2773179" y="676716"/>
            <a:ext cx="8775233" cy="1160989"/>
          </a:xfrm>
        </p:spPr>
        <p:txBody>
          <a:bodyPr>
            <a:noAutofit/>
          </a:bodyPr>
          <a:lstStyle/>
          <a:p>
            <a:pPr algn="l"/>
            <a:r>
              <a:rPr lang="en-US" b="1" dirty="0"/>
              <a:t>Functional foods</a:t>
            </a:r>
            <a:endParaRPr lang="en-IE" b="1" dirty="0"/>
          </a:p>
        </p:txBody>
      </p:sp>
      <p:sp>
        <p:nvSpPr>
          <p:cNvPr id="3" name="Text Placeholder 2">
            <a:extLst>
              <a:ext uri="{FF2B5EF4-FFF2-40B4-BE49-F238E27FC236}">
                <a16:creationId xmlns:a16="http://schemas.microsoft.com/office/drawing/2014/main" id="{81F5BD60-4A6A-42D7-AAF5-8F387788B61B}"/>
              </a:ext>
            </a:extLst>
          </p:cNvPr>
          <p:cNvSpPr>
            <a:spLocks noGrp="1"/>
          </p:cNvSpPr>
          <p:nvPr>
            <p:ph type="body" sz="quarter" idx="20"/>
          </p:nvPr>
        </p:nvSpPr>
        <p:spPr>
          <a:xfrm>
            <a:off x="396240" y="2189730"/>
            <a:ext cx="11562080" cy="3991554"/>
          </a:xfrm>
        </p:spPr>
        <p:txBody>
          <a:bodyPr/>
          <a:lstStyle/>
          <a:p>
            <a:pPr algn="l"/>
            <a:r>
              <a:rPr lang="en-GB" b="0" i="0" dirty="0">
                <a:solidFill>
                  <a:srgbClr val="085156"/>
                </a:solidFill>
                <a:effectLst/>
              </a:rPr>
              <a:t>One familiar functional food example is oatmeal, which contains soluble fibre. This sort of fibre can help lower cholesterol levels and support heart health. Foods  and beverages classified as functional include the following examples:</a:t>
            </a:r>
          </a:p>
          <a:p>
            <a:pPr algn="l">
              <a:buFont typeface="Arial" panose="020B0604020202020204" pitchFamily="34" charset="0"/>
              <a:buChar char="•"/>
            </a:pPr>
            <a:r>
              <a:rPr lang="en-GB" b="1" i="0" dirty="0">
                <a:solidFill>
                  <a:srgbClr val="085156"/>
                </a:solidFill>
                <a:effectLst/>
              </a:rPr>
              <a:t>Whole or conventional foods</a:t>
            </a:r>
            <a:r>
              <a:rPr lang="en-GB" b="0" i="0" dirty="0">
                <a:solidFill>
                  <a:srgbClr val="085156"/>
                </a:solidFill>
                <a:effectLst/>
              </a:rPr>
              <a:t>: including grains, fruit, vegetables, nuts</a:t>
            </a:r>
          </a:p>
          <a:p>
            <a:pPr algn="l">
              <a:buFont typeface="Arial" panose="020B0604020202020204" pitchFamily="34" charset="0"/>
              <a:buChar char="•"/>
            </a:pPr>
            <a:r>
              <a:rPr lang="en-GB" b="1" i="0" dirty="0">
                <a:solidFill>
                  <a:srgbClr val="085156"/>
                </a:solidFill>
                <a:effectLst/>
              </a:rPr>
              <a:t>Modified foods</a:t>
            </a:r>
            <a:r>
              <a:rPr lang="en-GB" b="0" i="0" dirty="0">
                <a:solidFill>
                  <a:srgbClr val="085156"/>
                </a:solidFill>
                <a:effectLst/>
              </a:rPr>
              <a:t>: including fortified, enriched, or enhanced foods such as yogurt, milk, and orange juice</a:t>
            </a:r>
          </a:p>
          <a:p>
            <a:pPr algn="l">
              <a:buFont typeface="Arial" panose="020B0604020202020204" pitchFamily="34" charset="0"/>
              <a:buChar char="•"/>
            </a:pPr>
            <a:r>
              <a:rPr lang="en-GB" b="1" i="0" dirty="0">
                <a:solidFill>
                  <a:srgbClr val="085156"/>
                </a:solidFill>
                <a:effectLst/>
              </a:rPr>
              <a:t>Food ingredients</a:t>
            </a:r>
            <a:r>
              <a:rPr lang="en-GB" b="0" i="0" dirty="0">
                <a:solidFill>
                  <a:srgbClr val="085156"/>
                </a:solidFill>
                <a:effectLst/>
              </a:rPr>
              <a:t>: includes isolated or synthesized food ingredients such as those that provide prebiotic effects </a:t>
            </a:r>
          </a:p>
          <a:p>
            <a:pPr algn="l"/>
            <a:endParaRPr lang="en-GB" sz="800" b="0" i="0" dirty="0">
              <a:solidFill>
                <a:srgbClr val="085156"/>
              </a:solidFill>
              <a:effectLst/>
            </a:endParaRPr>
          </a:p>
          <a:p>
            <a:r>
              <a:rPr lang="en-US" b="1" i="0" dirty="0">
                <a:solidFill>
                  <a:srgbClr val="085156"/>
                </a:solidFill>
                <a:effectLst/>
              </a:rPr>
              <a:t>Let’s look at some examples of key ingredients to add this food functionality….</a:t>
            </a:r>
          </a:p>
        </p:txBody>
      </p:sp>
    </p:spTree>
    <p:extLst>
      <p:ext uri="{BB962C8B-B14F-4D97-AF65-F5344CB8AC3E}">
        <p14:creationId xmlns:p14="http://schemas.microsoft.com/office/powerpoint/2010/main" val="1649407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3262E-63FB-44EC-B7D9-5CEC47A5D5F9}"/>
              </a:ext>
            </a:extLst>
          </p:cNvPr>
          <p:cNvSpPr>
            <a:spLocks noGrp="1"/>
          </p:cNvSpPr>
          <p:nvPr>
            <p:ph type="body" sz="quarter" idx="19"/>
          </p:nvPr>
        </p:nvSpPr>
        <p:spPr>
          <a:xfrm>
            <a:off x="2773179" y="297221"/>
            <a:ext cx="8775233" cy="1160989"/>
          </a:xfrm>
        </p:spPr>
        <p:txBody>
          <a:bodyPr>
            <a:noAutofit/>
          </a:bodyPr>
          <a:lstStyle/>
          <a:p>
            <a:pPr algn="l"/>
            <a:r>
              <a:rPr lang="en-US" b="1" dirty="0">
                <a:solidFill>
                  <a:srgbClr val="F5C05B"/>
                </a:solidFill>
              </a:rPr>
              <a:t>Get to know Functional foods</a:t>
            </a:r>
            <a:endParaRPr lang="en-IE" b="1" dirty="0">
              <a:solidFill>
                <a:srgbClr val="F5C05B"/>
              </a:solidFill>
            </a:endParaRPr>
          </a:p>
        </p:txBody>
      </p:sp>
      <p:sp>
        <p:nvSpPr>
          <p:cNvPr id="3" name="Text Placeholder 2">
            <a:extLst>
              <a:ext uri="{FF2B5EF4-FFF2-40B4-BE49-F238E27FC236}">
                <a16:creationId xmlns:a16="http://schemas.microsoft.com/office/drawing/2014/main" id="{81F5BD60-4A6A-42D7-AAF5-8F387788B61B}"/>
              </a:ext>
            </a:extLst>
          </p:cNvPr>
          <p:cNvSpPr>
            <a:spLocks noGrp="1"/>
          </p:cNvSpPr>
          <p:nvPr>
            <p:ph type="body" sz="quarter" idx="20"/>
          </p:nvPr>
        </p:nvSpPr>
        <p:spPr>
          <a:xfrm>
            <a:off x="431800" y="2047490"/>
            <a:ext cx="11328400" cy="3991554"/>
          </a:xfrm>
        </p:spPr>
        <p:txBody>
          <a:bodyPr/>
          <a:lstStyle/>
          <a:p>
            <a:pPr algn="just"/>
            <a:r>
              <a:rPr lang="en-GB" b="0" i="0" dirty="0">
                <a:solidFill>
                  <a:srgbClr val="085156"/>
                </a:solidFill>
                <a:effectLst/>
              </a:rPr>
              <a:t>Functional foods are </a:t>
            </a:r>
            <a:r>
              <a:rPr lang="en-GB" b="1" i="0" dirty="0">
                <a:solidFill>
                  <a:srgbClr val="085156"/>
                </a:solidFill>
                <a:effectLst/>
              </a:rPr>
              <a:t>natural foods </a:t>
            </a:r>
            <a:r>
              <a:rPr lang="en-GB" b="0" i="0" dirty="0">
                <a:solidFill>
                  <a:srgbClr val="085156"/>
                </a:solidFill>
                <a:effectLst/>
              </a:rPr>
              <a:t>enriched with additive minerals, vitamins or healthy fats through the aptly named process of 'nutrification’. A functional food is a food claimed to have an additional function (often one related to health promotion or disease prevention) by adding new ingredients or more of existing ingredients e.g. added vitamins and minerals.  Think of milk fortified with vitamin D and yogurt with probiotics.</a:t>
            </a:r>
          </a:p>
          <a:p>
            <a:pPr algn="just"/>
            <a:r>
              <a:rPr lang="en-GB" b="0" i="0" dirty="0">
                <a:solidFill>
                  <a:srgbClr val="085156"/>
                </a:solidFill>
                <a:effectLst/>
              </a:rPr>
              <a:t>However, most food is considered functional due to the fact that physical benefits such as protein for muscle function or carbohydrates for energy can be derived from their ingredients.  What separates truly </a:t>
            </a:r>
            <a:r>
              <a:rPr lang="en-GB" b="1" i="0" dirty="0">
                <a:solidFill>
                  <a:srgbClr val="085156"/>
                </a:solidFill>
                <a:effectLst/>
              </a:rPr>
              <a:t>exceptional functional foods </a:t>
            </a:r>
            <a:r>
              <a:rPr lang="en-GB" b="0" i="0" dirty="0">
                <a:solidFill>
                  <a:srgbClr val="085156"/>
                </a:solidFill>
                <a:effectLst/>
              </a:rPr>
              <a:t>from the others is an impressive </a:t>
            </a:r>
            <a:r>
              <a:rPr lang="en-GB" b="1" i="0" dirty="0">
                <a:solidFill>
                  <a:srgbClr val="085156"/>
                </a:solidFill>
                <a:effectLst/>
              </a:rPr>
              <a:t>nutrient profile. </a:t>
            </a:r>
            <a:r>
              <a:rPr lang="en-GB" b="0" i="0" dirty="0">
                <a:solidFill>
                  <a:srgbClr val="085156"/>
                </a:solidFill>
                <a:effectLst/>
              </a:rPr>
              <a:t>In other words, the vitamins and minerals that nourish at the cellular level can truly feed the body deeply, and the resulting effect on overall health when combined with a well-balanced diet is enjoye</a:t>
            </a:r>
            <a:r>
              <a:rPr lang="en-GB" dirty="0">
                <a:solidFill>
                  <a:srgbClr val="085156"/>
                </a:solidFill>
              </a:rPr>
              <a:t>d. </a:t>
            </a:r>
            <a:endParaRPr lang="en-US" sz="800" b="0" i="0" dirty="0">
              <a:solidFill>
                <a:srgbClr val="085156"/>
              </a:solidFill>
              <a:effectLst/>
            </a:endParaRPr>
          </a:p>
          <a:p>
            <a:endParaRPr lang="en-US" b="1" i="0" dirty="0">
              <a:solidFill>
                <a:srgbClr val="085156"/>
              </a:solidFill>
              <a:effectLst/>
            </a:endParaRPr>
          </a:p>
        </p:txBody>
      </p:sp>
    </p:spTree>
    <p:extLst>
      <p:ext uri="{BB962C8B-B14F-4D97-AF65-F5344CB8AC3E}">
        <p14:creationId xmlns:p14="http://schemas.microsoft.com/office/powerpoint/2010/main" val="4195454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3262E-63FB-44EC-B7D9-5CEC47A5D5F9}"/>
              </a:ext>
            </a:extLst>
          </p:cNvPr>
          <p:cNvSpPr>
            <a:spLocks noGrp="1"/>
          </p:cNvSpPr>
          <p:nvPr>
            <p:ph type="body" sz="quarter" idx="19"/>
          </p:nvPr>
        </p:nvSpPr>
        <p:spPr>
          <a:xfrm>
            <a:off x="2773179" y="472141"/>
            <a:ext cx="8775233" cy="1160989"/>
          </a:xfrm>
        </p:spPr>
        <p:txBody>
          <a:bodyPr>
            <a:noAutofit/>
          </a:bodyPr>
          <a:lstStyle/>
          <a:p>
            <a:pPr algn="l"/>
            <a:r>
              <a:rPr lang="en-US" b="1" dirty="0"/>
              <a:t>Examples of Functional Foods</a:t>
            </a:r>
            <a:endParaRPr lang="en-IE" b="1" dirty="0"/>
          </a:p>
        </p:txBody>
      </p:sp>
      <p:sp>
        <p:nvSpPr>
          <p:cNvPr id="3" name="Text Placeholder 2">
            <a:extLst>
              <a:ext uri="{FF2B5EF4-FFF2-40B4-BE49-F238E27FC236}">
                <a16:creationId xmlns:a16="http://schemas.microsoft.com/office/drawing/2014/main" id="{81F5BD60-4A6A-42D7-AAF5-8F387788B61B}"/>
              </a:ext>
            </a:extLst>
          </p:cNvPr>
          <p:cNvSpPr>
            <a:spLocks noGrp="1"/>
          </p:cNvSpPr>
          <p:nvPr>
            <p:ph type="body" sz="quarter" idx="20"/>
          </p:nvPr>
        </p:nvSpPr>
        <p:spPr>
          <a:xfrm>
            <a:off x="243840" y="2154583"/>
            <a:ext cx="7112000" cy="3991554"/>
          </a:xfrm>
        </p:spPr>
        <p:txBody>
          <a:bodyPr/>
          <a:lstStyle/>
          <a:p>
            <a:pPr algn="just"/>
            <a:r>
              <a:rPr lang="en-GB" dirty="0">
                <a:solidFill>
                  <a:srgbClr val="406F70"/>
                </a:solidFill>
              </a:rPr>
              <a:t>N</a:t>
            </a:r>
            <a:r>
              <a:rPr lang="en-GB" b="0" i="0" dirty="0">
                <a:solidFill>
                  <a:srgbClr val="406F70"/>
                </a:solidFill>
                <a:effectLst/>
              </a:rPr>
              <a:t>uts have an </a:t>
            </a:r>
            <a:r>
              <a:rPr lang="en-GB" i="0" strike="noStrike" dirty="0">
                <a:solidFill>
                  <a:srgbClr val="406F70"/>
                </a:solidFill>
                <a:effectLst/>
              </a:rPr>
              <a:t>impressive list of health benefits</a:t>
            </a:r>
            <a:r>
              <a:rPr lang="en-GB" b="1" strike="noStrike" dirty="0">
                <a:solidFill>
                  <a:srgbClr val="406F70"/>
                </a:solidFill>
              </a:rPr>
              <a:t>. </a:t>
            </a:r>
            <a:r>
              <a:rPr lang="en-GB" b="0" i="0" dirty="0">
                <a:solidFill>
                  <a:srgbClr val="406F70"/>
                </a:solidFill>
                <a:effectLst/>
              </a:rPr>
              <a:t>Beyond being nutritious as an additional ingredient, nuts also provide higher levels of omega-3 fatty acids. </a:t>
            </a:r>
          </a:p>
          <a:p>
            <a:pPr algn="just"/>
            <a:r>
              <a:rPr lang="en-GB" b="0" i="0" dirty="0">
                <a:solidFill>
                  <a:srgbClr val="406F70"/>
                </a:solidFill>
                <a:effectLst/>
              </a:rPr>
              <a:t>Most nuts also have higher amounts of fibre, vitamin E, and other important minerals. They can assist in weight loss, protect the heart, and help in diabetes management. </a:t>
            </a:r>
          </a:p>
          <a:p>
            <a:pPr algn="just"/>
            <a:r>
              <a:rPr lang="en-GB" b="0" i="0" dirty="0">
                <a:solidFill>
                  <a:srgbClr val="406F70"/>
                </a:solidFill>
                <a:effectLst/>
              </a:rPr>
              <a:t>Promoting overall health, they also reduce inflammation (unless an individual has an allergy to nuts), support brain health, and decrease cancer and chronic disease risk. Walnuts in particular are praised for supporting heart and brain health</a:t>
            </a:r>
            <a:r>
              <a:rPr lang="en-GB" dirty="0">
                <a:solidFill>
                  <a:srgbClr val="406F70"/>
                </a:solidFill>
              </a:rPr>
              <a:t>. </a:t>
            </a:r>
            <a:r>
              <a:rPr lang="en-GB" b="0" i="0" dirty="0">
                <a:solidFill>
                  <a:srgbClr val="406F70"/>
                </a:solidFill>
                <a:effectLst/>
              </a:rPr>
              <a:t> </a:t>
            </a:r>
          </a:p>
        </p:txBody>
      </p:sp>
      <p:pic>
        <p:nvPicPr>
          <p:cNvPr id="6" name="Picture 5" descr="A picture containing nut, pastry, fruit, vegetable&#10;&#10;Description automatically generated">
            <a:extLst>
              <a:ext uri="{FF2B5EF4-FFF2-40B4-BE49-F238E27FC236}">
                <a16:creationId xmlns:a16="http://schemas.microsoft.com/office/drawing/2014/main" id="{202628AE-5A80-43F6-A81A-07852224C2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96867" y="2753360"/>
            <a:ext cx="4198893" cy="2794000"/>
          </a:xfrm>
          <a:prstGeom prst="rect">
            <a:avLst/>
          </a:prstGeom>
        </p:spPr>
      </p:pic>
      <p:sp>
        <p:nvSpPr>
          <p:cNvPr id="7" name="TextBox 6">
            <a:extLst>
              <a:ext uri="{FF2B5EF4-FFF2-40B4-BE49-F238E27FC236}">
                <a16:creationId xmlns:a16="http://schemas.microsoft.com/office/drawing/2014/main" id="{C1D46A1D-4E90-4D26-B055-89E5FCB222C8}"/>
              </a:ext>
            </a:extLst>
          </p:cNvPr>
          <p:cNvSpPr txBox="1"/>
          <p:nvPr/>
        </p:nvSpPr>
        <p:spPr>
          <a:xfrm>
            <a:off x="8278334" y="5684148"/>
            <a:ext cx="3517426" cy="230832"/>
          </a:xfrm>
          <a:prstGeom prst="rect">
            <a:avLst/>
          </a:prstGeom>
          <a:noFill/>
        </p:spPr>
        <p:txBody>
          <a:bodyPr wrap="square" rtlCol="0">
            <a:spAutoFit/>
          </a:bodyPr>
          <a:lstStyle/>
          <a:p>
            <a:r>
              <a:rPr lang="en-IE" sz="900">
                <a:hlinkClick r:id="rId3" tooltip="https://commons.wikimedia.org/wiki/File:Walnuts_for_sale.JPG"/>
              </a:rPr>
              <a:t>This Photo</a:t>
            </a:r>
            <a:r>
              <a:rPr lang="en-IE" sz="900"/>
              <a:t> by Unknown Author is licensed under </a:t>
            </a:r>
            <a:r>
              <a:rPr lang="en-IE" sz="900">
                <a:hlinkClick r:id="rId4" tooltip="https://creativecommons.org/licenses/by-sa/3.0/"/>
              </a:rPr>
              <a:t>CC BY-SA</a:t>
            </a:r>
            <a:endParaRPr lang="en-IE" sz="900"/>
          </a:p>
        </p:txBody>
      </p:sp>
      <p:sp>
        <p:nvSpPr>
          <p:cNvPr id="4" name="TextBox 3">
            <a:extLst>
              <a:ext uri="{FF2B5EF4-FFF2-40B4-BE49-F238E27FC236}">
                <a16:creationId xmlns:a16="http://schemas.microsoft.com/office/drawing/2014/main" id="{1081193B-52FF-4AB0-9621-59E221D53ACE}"/>
              </a:ext>
            </a:extLst>
          </p:cNvPr>
          <p:cNvSpPr txBox="1"/>
          <p:nvPr/>
        </p:nvSpPr>
        <p:spPr>
          <a:xfrm>
            <a:off x="2773179" y="1146048"/>
            <a:ext cx="2201157" cy="923330"/>
          </a:xfrm>
          <a:prstGeom prst="rect">
            <a:avLst/>
          </a:prstGeom>
          <a:noFill/>
        </p:spPr>
        <p:txBody>
          <a:bodyPr wrap="square" rtlCol="0">
            <a:spAutoFit/>
          </a:bodyPr>
          <a:lstStyle/>
          <a:p>
            <a:r>
              <a:rPr lang="en-GB" sz="3600" b="1" i="0" dirty="0">
                <a:solidFill>
                  <a:srgbClr val="F5C05B"/>
                </a:solidFill>
                <a:effectLst/>
              </a:rPr>
              <a:t>Nuts</a:t>
            </a:r>
            <a:endParaRPr lang="en-GB" sz="3600" b="0" i="0" dirty="0">
              <a:solidFill>
                <a:srgbClr val="F5C05B"/>
              </a:solidFill>
              <a:effectLst/>
            </a:endParaRPr>
          </a:p>
          <a:p>
            <a:endParaRPr lang="en-IE" dirty="0"/>
          </a:p>
        </p:txBody>
      </p:sp>
    </p:spTree>
    <p:extLst>
      <p:ext uri="{BB962C8B-B14F-4D97-AF65-F5344CB8AC3E}">
        <p14:creationId xmlns:p14="http://schemas.microsoft.com/office/powerpoint/2010/main" val="257185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554A35-3E35-9A4D-A2B0-891CDA96B8DF}"/>
              </a:ext>
            </a:extLst>
          </p:cNvPr>
          <p:cNvSpPr>
            <a:spLocks noGrp="1"/>
          </p:cNvSpPr>
          <p:nvPr>
            <p:ph type="body" sz="quarter" idx="15"/>
          </p:nvPr>
        </p:nvSpPr>
        <p:spPr/>
        <p:txBody>
          <a:bodyPr/>
          <a:lstStyle/>
          <a:p>
            <a:r>
              <a:rPr lang="en-US" dirty="0"/>
              <a:t>01</a:t>
            </a:r>
          </a:p>
        </p:txBody>
      </p:sp>
      <p:sp>
        <p:nvSpPr>
          <p:cNvPr id="5" name="Text Placeholder 4">
            <a:extLst>
              <a:ext uri="{FF2B5EF4-FFF2-40B4-BE49-F238E27FC236}">
                <a16:creationId xmlns:a16="http://schemas.microsoft.com/office/drawing/2014/main" id="{132FB6A1-362A-4B4A-BCAE-985900F42B5B}"/>
              </a:ext>
            </a:extLst>
          </p:cNvPr>
          <p:cNvSpPr>
            <a:spLocks noGrp="1"/>
          </p:cNvSpPr>
          <p:nvPr>
            <p:ph type="body" sz="quarter" idx="12"/>
          </p:nvPr>
        </p:nvSpPr>
        <p:spPr/>
        <p:txBody>
          <a:bodyPr>
            <a:normAutofit/>
          </a:bodyPr>
          <a:lstStyle/>
          <a:p>
            <a:r>
              <a:rPr lang="en-US" b="1" baseline="0" dirty="0"/>
              <a:t>Understanding the links between	 FOOD – DIET – HEALTH </a:t>
            </a:r>
            <a:endParaRPr lang="en-IE" b="1" dirty="0"/>
          </a:p>
        </p:txBody>
      </p:sp>
      <p:sp>
        <p:nvSpPr>
          <p:cNvPr id="14" name="Text Placeholder 13">
            <a:extLst>
              <a:ext uri="{FF2B5EF4-FFF2-40B4-BE49-F238E27FC236}">
                <a16:creationId xmlns:a16="http://schemas.microsoft.com/office/drawing/2014/main" id="{62C8B2B6-3844-D74E-9C38-524A4DDC9776}"/>
              </a:ext>
            </a:extLst>
          </p:cNvPr>
          <p:cNvSpPr>
            <a:spLocks noGrp="1"/>
          </p:cNvSpPr>
          <p:nvPr>
            <p:ph type="body" sz="quarter" idx="16"/>
          </p:nvPr>
        </p:nvSpPr>
        <p:spPr/>
        <p:txBody>
          <a:bodyPr/>
          <a:lstStyle/>
          <a:p>
            <a:r>
              <a:rPr lang="en-US" dirty="0"/>
              <a:t>02</a:t>
            </a:r>
          </a:p>
        </p:txBody>
      </p:sp>
      <p:sp>
        <p:nvSpPr>
          <p:cNvPr id="7" name="Text Placeholder 6">
            <a:extLst>
              <a:ext uri="{FF2B5EF4-FFF2-40B4-BE49-F238E27FC236}">
                <a16:creationId xmlns:a16="http://schemas.microsoft.com/office/drawing/2014/main" id="{827FF1A0-C344-4C20-9424-DCE3AA7BA6BD}"/>
              </a:ext>
            </a:extLst>
          </p:cNvPr>
          <p:cNvSpPr>
            <a:spLocks noGrp="1"/>
          </p:cNvSpPr>
          <p:nvPr>
            <p:ph type="body" sz="quarter" idx="17"/>
          </p:nvPr>
        </p:nvSpPr>
        <p:spPr>
          <a:xfrm>
            <a:off x="6294870" y="1604453"/>
            <a:ext cx="4430795" cy="1090160"/>
          </a:xfrm>
        </p:spPr>
        <p:txBody>
          <a:bodyPr>
            <a:normAutofit/>
          </a:bodyPr>
          <a:lstStyle/>
          <a:p>
            <a:r>
              <a:rPr lang="en-US" b="1" baseline="0" dirty="0"/>
              <a:t>Get to </a:t>
            </a:r>
            <a:r>
              <a:rPr lang="en-US" b="1" dirty="0"/>
              <a:t>know </a:t>
            </a:r>
            <a:r>
              <a:rPr lang="en-US" b="1" baseline="0" dirty="0"/>
              <a:t>Nutraceuticals </a:t>
            </a:r>
            <a:endParaRPr lang="en-US" b="1" dirty="0"/>
          </a:p>
        </p:txBody>
      </p:sp>
      <p:sp>
        <p:nvSpPr>
          <p:cNvPr id="15" name="Text Placeholder 14">
            <a:extLst>
              <a:ext uri="{FF2B5EF4-FFF2-40B4-BE49-F238E27FC236}">
                <a16:creationId xmlns:a16="http://schemas.microsoft.com/office/drawing/2014/main" id="{75A2178C-712C-C74A-BF74-2B6627DDDCD8}"/>
              </a:ext>
            </a:extLst>
          </p:cNvPr>
          <p:cNvSpPr>
            <a:spLocks noGrp="1"/>
          </p:cNvSpPr>
          <p:nvPr>
            <p:ph type="body" sz="quarter" idx="18"/>
          </p:nvPr>
        </p:nvSpPr>
        <p:spPr/>
        <p:txBody>
          <a:bodyPr/>
          <a:lstStyle/>
          <a:p>
            <a:r>
              <a:rPr lang="en-US" dirty="0"/>
              <a:t>03</a:t>
            </a:r>
          </a:p>
        </p:txBody>
      </p:sp>
      <p:sp>
        <p:nvSpPr>
          <p:cNvPr id="9" name="Text Placeholder 8">
            <a:extLst>
              <a:ext uri="{FF2B5EF4-FFF2-40B4-BE49-F238E27FC236}">
                <a16:creationId xmlns:a16="http://schemas.microsoft.com/office/drawing/2014/main" id="{B23F9455-3E65-4511-9F4D-F9CBEB05AEB7}"/>
              </a:ext>
            </a:extLst>
          </p:cNvPr>
          <p:cNvSpPr>
            <a:spLocks noGrp="1"/>
          </p:cNvSpPr>
          <p:nvPr>
            <p:ph type="body" sz="quarter" idx="19"/>
          </p:nvPr>
        </p:nvSpPr>
        <p:spPr>
          <a:xfrm>
            <a:off x="6264921" y="2812405"/>
            <a:ext cx="4757307" cy="1090160"/>
          </a:xfrm>
        </p:spPr>
        <p:txBody>
          <a:bodyPr>
            <a:normAutofit/>
          </a:bodyPr>
          <a:lstStyle/>
          <a:p>
            <a:r>
              <a:rPr lang="en-US" b="1" baseline="0" dirty="0"/>
              <a:t>Reducing Sugar &amp; Salt content in food products</a:t>
            </a:r>
            <a:endParaRPr lang="en-US" b="1" dirty="0"/>
          </a:p>
        </p:txBody>
      </p:sp>
      <p:sp>
        <p:nvSpPr>
          <p:cNvPr id="16" name="Text Placeholder 15">
            <a:extLst>
              <a:ext uri="{FF2B5EF4-FFF2-40B4-BE49-F238E27FC236}">
                <a16:creationId xmlns:a16="http://schemas.microsoft.com/office/drawing/2014/main" id="{EC0BD143-935E-9849-B699-C14C331F1505}"/>
              </a:ext>
            </a:extLst>
          </p:cNvPr>
          <p:cNvSpPr>
            <a:spLocks noGrp="1"/>
          </p:cNvSpPr>
          <p:nvPr>
            <p:ph type="body" sz="quarter" idx="20"/>
          </p:nvPr>
        </p:nvSpPr>
        <p:spPr/>
        <p:txBody>
          <a:bodyPr/>
          <a:lstStyle/>
          <a:p>
            <a:r>
              <a:rPr lang="en-US" dirty="0"/>
              <a:t>04</a:t>
            </a:r>
          </a:p>
        </p:txBody>
      </p:sp>
      <p:sp>
        <p:nvSpPr>
          <p:cNvPr id="17" name="Text Placeholder 16">
            <a:extLst>
              <a:ext uri="{FF2B5EF4-FFF2-40B4-BE49-F238E27FC236}">
                <a16:creationId xmlns:a16="http://schemas.microsoft.com/office/drawing/2014/main" id="{230AEABB-5FA6-9349-9467-F4BC21FA54D5}"/>
              </a:ext>
            </a:extLst>
          </p:cNvPr>
          <p:cNvSpPr>
            <a:spLocks noGrp="1"/>
          </p:cNvSpPr>
          <p:nvPr>
            <p:ph type="body" sz="quarter" idx="21"/>
          </p:nvPr>
        </p:nvSpPr>
        <p:spPr/>
        <p:txBody>
          <a:bodyPr>
            <a:normAutofit/>
          </a:bodyPr>
          <a:lstStyle/>
          <a:p>
            <a:r>
              <a:rPr lang="en-US" b="1" dirty="0"/>
              <a:t>Natural Additives</a:t>
            </a:r>
          </a:p>
        </p:txBody>
      </p:sp>
      <p:sp>
        <p:nvSpPr>
          <p:cNvPr id="18" name="Text Placeholder 17">
            <a:extLst>
              <a:ext uri="{FF2B5EF4-FFF2-40B4-BE49-F238E27FC236}">
                <a16:creationId xmlns:a16="http://schemas.microsoft.com/office/drawing/2014/main" id="{DA7FCD7D-5A46-8546-A07C-9747D8924877}"/>
              </a:ext>
            </a:extLst>
          </p:cNvPr>
          <p:cNvSpPr>
            <a:spLocks noGrp="1"/>
          </p:cNvSpPr>
          <p:nvPr>
            <p:ph type="body" sz="quarter" idx="22"/>
          </p:nvPr>
        </p:nvSpPr>
        <p:spPr/>
        <p:txBody>
          <a:bodyPr/>
          <a:lstStyle/>
          <a:p>
            <a:r>
              <a:rPr lang="en-US" dirty="0"/>
              <a:t>05</a:t>
            </a:r>
          </a:p>
        </p:txBody>
      </p:sp>
      <p:sp>
        <p:nvSpPr>
          <p:cNvPr id="19" name="Text Placeholder 18">
            <a:extLst>
              <a:ext uri="{FF2B5EF4-FFF2-40B4-BE49-F238E27FC236}">
                <a16:creationId xmlns:a16="http://schemas.microsoft.com/office/drawing/2014/main" id="{70247293-30D3-1049-A5B5-6CC8566D331E}"/>
              </a:ext>
            </a:extLst>
          </p:cNvPr>
          <p:cNvSpPr>
            <a:spLocks noGrp="1"/>
          </p:cNvSpPr>
          <p:nvPr>
            <p:ph type="body" sz="quarter" idx="23"/>
          </p:nvPr>
        </p:nvSpPr>
        <p:spPr/>
        <p:txBody>
          <a:bodyPr>
            <a:normAutofit/>
          </a:bodyPr>
          <a:lstStyle/>
          <a:p>
            <a:r>
              <a:rPr lang="en-US" b="1" dirty="0"/>
              <a:t>Reducing the Processing of Food</a:t>
            </a:r>
          </a:p>
        </p:txBody>
      </p:sp>
      <p:sp>
        <p:nvSpPr>
          <p:cNvPr id="2" name="Text Placeholder 1">
            <a:extLst>
              <a:ext uri="{FF2B5EF4-FFF2-40B4-BE49-F238E27FC236}">
                <a16:creationId xmlns:a16="http://schemas.microsoft.com/office/drawing/2014/main" id="{B4321ABF-C849-4D92-936A-D4E74F4E972C}"/>
              </a:ext>
            </a:extLst>
          </p:cNvPr>
          <p:cNvSpPr>
            <a:spLocks noGrp="1"/>
          </p:cNvSpPr>
          <p:nvPr>
            <p:ph type="body" sz="quarter" idx="13"/>
          </p:nvPr>
        </p:nvSpPr>
        <p:spPr/>
        <p:txBody>
          <a:bodyPr/>
          <a:lstStyle/>
          <a:p>
            <a:r>
              <a:rPr lang="en-US" b="1" dirty="0">
                <a:solidFill>
                  <a:srgbClr val="406F70"/>
                </a:solidFill>
              </a:rPr>
              <a:t>Module 3</a:t>
            </a:r>
            <a:endParaRPr lang="en-IE" b="1" dirty="0">
              <a:solidFill>
                <a:srgbClr val="406F70"/>
              </a:solidFill>
            </a:endParaRPr>
          </a:p>
        </p:txBody>
      </p:sp>
      <p:sp>
        <p:nvSpPr>
          <p:cNvPr id="3" name="Text Placeholder 2">
            <a:extLst>
              <a:ext uri="{FF2B5EF4-FFF2-40B4-BE49-F238E27FC236}">
                <a16:creationId xmlns:a16="http://schemas.microsoft.com/office/drawing/2014/main" id="{5168E007-6E0A-412E-9583-8F9805013688}"/>
              </a:ext>
            </a:extLst>
          </p:cNvPr>
          <p:cNvSpPr>
            <a:spLocks noGrp="1"/>
          </p:cNvSpPr>
          <p:nvPr>
            <p:ph type="body" sz="quarter" idx="14"/>
          </p:nvPr>
        </p:nvSpPr>
        <p:spPr/>
        <p:txBody>
          <a:bodyPr/>
          <a:lstStyle/>
          <a:p>
            <a:r>
              <a:rPr lang="en-US" sz="2400" dirty="0">
                <a:solidFill>
                  <a:srgbClr val="406F70"/>
                </a:solidFill>
              </a:rPr>
              <a:t>The aim of this module is to increase your skills in on </a:t>
            </a:r>
            <a:r>
              <a:rPr lang="en-US" sz="2400" b="1" dirty="0">
                <a:solidFill>
                  <a:srgbClr val="406F70"/>
                </a:solidFill>
              </a:rPr>
              <a:t>5 topics </a:t>
            </a:r>
            <a:r>
              <a:rPr lang="en-US" sz="2400" dirty="0">
                <a:solidFill>
                  <a:srgbClr val="406F70"/>
                </a:solidFill>
              </a:rPr>
              <a:t>that are very important when it comes to Improving Nutrition &amp; the Function of Ingredients in the food you serve.</a:t>
            </a:r>
          </a:p>
          <a:p>
            <a:endParaRPr lang="en-IE" dirty="0">
              <a:solidFill>
                <a:srgbClr val="406F70"/>
              </a:solidFill>
            </a:endParaRPr>
          </a:p>
        </p:txBody>
      </p:sp>
    </p:spTree>
    <p:extLst>
      <p:ext uri="{BB962C8B-B14F-4D97-AF65-F5344CB8AC3E}">
        <p14:creationId xmlns:p14="http://schemas.microsoft.com/office/powerpoint/2010/main" val="274470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3262E-63FB-44EC-B7D9-5CEC47A5D5F9}"/>
              </a:ext>
            </a:extLst>
          </p:cNvPr>
          <p:cNvSpPr>
            <a:spLocks noGrp="1"/>
          </p:cNvSpPr>
          <p:nvPr>
            <p:ph type="body" sz="quarter" idx="19"/>
          </p:nvPr>
        </p:nvSpPr>
        <p:spPr>
          <a:xfrm>
            <a:off x="2773179" y="472141"/>
            <a:ext cx="8775233" cy="1160989"/>
          </a:xfrm>
        </p:spPr>
        <p:txBody>
          <a:bodyPr>
            <a:noAutofit/>
          </a:bodyPr>
          <a:lstStyle/>
          <a:p>
            <a:pPr algn="l"/>
            <a:r>
              <a:rPr lang="en-US" b="1" dirty="0"/>
              <a:t>Examples of Functional Foods</a:t>
            </a:r>
            <a:endParaRPr lang="en-IE" b="1" dirty="0"/>
          </a:p>
        </p:txBody>
      </p:sp>
      <p:sp>
        <p:nvSpPr>
          <p:cNvPr id="3" name="Text Placeholder 2">
            <a:extLst>
              <a:ext uri="{FF2B5EF4-FFF2-40B4-BE49-F238E27FC236}">
                <a16:creationId xmlns:a16="http://schemas.microsoft.com/office/drawing/2014/main" id="{81F5BD60-4A6A-42D7-AAF5-8F387788B61B}"/>
              </a:ext>
            </a:extLst>
          </p:cNvPr>
          <p:cNvSpPr>
            <a:spLocks noGrp="1"/>
          </p:cNvSpPr>
          <p:nvPr>
            <p:ph type="body" sz="quarter" idx="20"/>
          </p:nvPr>
        </p:nvSpPr>
        <p:spPr>
          <a:xfrm>
            <a:off x="913401" y="2452522"/>
            <a:ext cx="6504400" cy="3991554"/>
          </a:xfrm>
        </p:spPr>
        <p:txBody>
          <a:bodyPr/>
          <a:lstStyle/>
          <a:p>
            <a:pPr algn="l"/>
            <a:r>
              <a:rPr lang="en-GB" sz="2000" b="0" i="0" dirty="0">
                <a:solidFill>
                  <a:srgbClr val="085156"/>
                </a:solidFill>
                <a:effectLst/>
              </a:rPr>
              <a:t>These grains provide a variety of health benefits because they literally are the whole package. Grains have three main parts, and the refining of grains into products such as white bread or white rice strips these important, nutrient-filled layers away. </a:t>
            </a:r>
          </a:p>
          <a:p>
            <a:pPr algn="l"/>
            <a:r>
              <a:rPr lang="en-GB" sz="2000" b="0" i="0" dirty="0">
                <a:solidFill>
                  <a:srgbClr val="085156"/>
                </a:solidFill>
                <a:effectLst/>
              </a:rPr>
              <a:t>Whole grains have all three layers, which helps it to  keep the body healthy, reduce disease risk, and help prevent chronic conditions. Whole grain products that are high in fibre and low in added sugars can also improve digestive health while protecting against inflammation. </a:t>
            </a:r>
          </a:p>
          <a:p>
            <a:pPr algn="l"/>
            <a:endParaRPr lang="en-GB" sz="2200" b="0" i="0" dirty="0">
              <a:solidFill>
                <a:srgbClr val="085156"/>
              </a:solidFill>
              <a:effectLst/>
            </a:endParaRPr>
          </a:p>
        </p:txBody>
      </p:sp>
      <p:sp>
        <p:nvSpPr>
          <p:cNvPr id="6" name="TextBox 5">
            <a:extLst>
              <a:ext uri="{FF2B5EF4-FFF2-40B4-BE49-F238E27FC236}">
                <a16:creationId xmlns:a16="http://schemas.microsoft.com/office/drawing/2014/main" id="{198F3C1E-63F3-470E-8D35-E17B068391BF}"/>
              </a:ext>
            </a:extLst>
          </p:cNvPr>
          <p:cNvSpPr txBox="1"/>
          <p:nvPr/>
        </p:nvSpPr>
        <p:spPr>
          <a:xfrm>
            <a:off x="8290560" y="2458057"/>
            <a:ext cx="3901440" cy="3477875"/>
          </a:xfrm>
          <a:prstGeom prst="rect">
            <a:avLst/>
          </a:prstGeom>
          <a:noFill/>
        </p:spPr>
        <p:txBody>
          <a:bodyPr wrap="square">
            <a:spAutoFit/>
          </a:bodyPr>
          <a:lstStyle/>
          <a:p>
            <a:pPr algn="l"/>
            <a:r>
              <a:rPr lang="en-GB" sz="2000" b="1" i="0" dirty="0">
                <a:solidFill>
                  <a:srgbClr val="F5C05B"/>
                </a:solidFill>
                <a:effectLst/>
              </a:rPr>
              <a:t>Some common whole grains include:</a:t>
            </a:r>
          </a:p>
          <a:p>
            <a:pPr algn="l">
              <a:buFont typeface="Arial" panose="020B0604020202020204" pitchFamily="34" charset="0"/>
              <a:buChar char="•"/>
            </a:pPr>
            <a:r>
              <a:rPr lang="en-GB" sz="2000" b="0" i="0" dirty="0">
                <a:solidFill>
                  <a:srgbClr val="406F70"/>
                </a:solidFill>
                <a:effectLst/>
              </a:rPr>
              <a:t>Amaranth </a:t>
            </a:r>
          </a:p>
          <a:p>
            <a:pPr algn="l">
              <a:buFont typeface="Arial" panose="020B0604020202020204" pitchFamily="34" charset="0"/>
              <a:buChar char="•"/>
            </a:pPr>
            <a:r>
              <a:rPr lang="en-GB" sz="2000" b="0" i="0" dirty="0">
                <a:solidFill>
                  <a:srgbClr val="406F70"/>
                </a:solidFill>
                <a:effectLst/>
              </a:rPr>
              <a:t>Barley</a:t>
            </a:r>
          </a:p>
          <a:p>
            <a:pPr algn="l">
              <a:buFont typeface="Arial" panose="020B0604020202020204" pitchFamily="34" charset="0"/>
              <a:buChar char="•"/>
            </a:pPr>
            <a:r>
              <a:rPr lang="en-GB" sz="2000" b="0" i="0" dirty="0">
                <a:solidFill>
                  <a:srgbClr val="406F70"/>
                </a:solidFill>
                <a:effectLst/>
              </a:rPr>
              <a:t>Oats and oatmeal</a:t>
            </a:r>
          </a:p>
          <a:p>
            <a:pPr algn="l">
              <a:buFont typeface="Arial" panose="020B0604020202020204" pitchFamily="34" charset="0"/>
              <a:buChar char="•"/>
            </a:pPr>
            <a:r>
              <a:rPr lang="en-GB" sz="2000" b="0" i="0" dirty="0">
                <a:solidFill>
                  <a:srgbClr val="406F70"/>
                </a:solidFill>
                <a:effectLst/>
              </a:rPr>
              <a:t>Brown rice</a:t>
            </a:r>
          </a:p>
          <a:p>
            <a:pPr algn="l">
              <a:buFont typeface="Arial" panose="020B0604020202020204" pitchFamily="34" charset="0"/>
              <a:buChar char="•"/>
            </a:pPr>
            <a:r>
              <a:rPr lang="en-GB" sz="2000" b="0" i="0" dirty="0">
                <a:solidFill>
                  <a:srgbClr val="406F70"/>
                </a:solidFill>
                <a:effectLst/>
              </a:rPr>
              <a:t>Whole-grain pasta</a:t>
            </a:r>
          </a:p>
          <a:p>
            <a:pPr algn="l">
              <a:buFont typeface="Arial" panose="020B0604020202020204" pitchFamily="34" charset="0"/>
              <a:buChar char="•"/>
            </a:pPr>
            <a:r>
              <a:rPr lang="en-GB" sz="2000" b="0" i="0" dirty="0">
                <a:solidFill>
                  <a:srgbClr val="406F70"/>
                </a:solidFill>
                <a:effectLst/>
              </a:rPr>
              <a:t>Whole-grain bread</a:t>
            </a:r>
          </a:p>
          <a:p>
            <a:pPr algn="l">
              <a:buFont typeface="Arial" panose="020B0604020202020204" pitchFamily="34" charset="0"/>
              <a:buChar char="•"/>
            </a:pPr>
            <a:r>
              <a:rPr lang="en-GB" sz="2000" b="0" i="0" dirty="0">
                <a:solidFill>
                  <a:srgbClr val="406F70"/>
                </a:solidFill>
                <a:effectLst/>
              </a:rPr>
              <a:t>Quinoa</a:t>
            </a:r>
          </a:p>
          <a:p>
            <a:pPr algn="l">
              <a:buFont typeface="Arial" panose="020B0604020202020204" pitchFamily="34" charset="0"/>
              <a:buChar char="•"/>
            </a:pPr>
            <a:r>
              <a:rPr lang="en-GB" sz="2000" b="0" i="0" dirty="0">
                <a:solidFill>
                  <a:srgbClr val="406F70"/>
                </a:solidFill>
                <a:effectLst/>
              </a:rPr>
              <a:t>Teff</a:t>
            </a:r>
          </a:p>
          <a:p>
            <a:pPr algn="l"/>
            <a:r>
              <a:rPr lang="en-GB" sz="2000" b="0" i="0" dirty="0">
                <a:solidFill>
                  <a:srgbClr val="406F70"/>
                </a:solidFill>
                <a:effectLst/>
                <a:latin typeface="+mj-lt"/>
              </a:rPr>
              <a:t> </a:t>
            </a:r>
            <a:endParaRPr lang="en-GB" sz="1800" b="0" i="0" dirty="0">
              <a:solidFill>
                <a:srgbClr val="406F70"/>
              </a:solidFill>
              <a:effectLst/>
              <a:latin typeface="+mj-lt"/>
            </a:endParaRPr>
          </a:p>
        </p:txBody>
      </p:sp>
      <p:cxnSp>
        <p:nvCxnSpPr>
          <p:cNvPr id="10" name="Straight Connector 9">
            <a:extLst>
              <a:ext uri="{FF2B5EF4-FFF2-40B4-BE49-F238E27FC236}">
                <a16:creationId xmlns:a16="http://schemas.microsoft.com/office/drawing/2014/main" id="{1AB68C35-339A-49E0-A35A-905CC7649C54}"/>
              </a:ext>
            </a:extLst>
          </p:cNvPr>
          <p:cNvCxnSpPr/>
          <p:nvPr/>
        </p:nvCxnSpPr>
        <p:spPr>
          <a:xfrm>
            <a:off x="8026400" y="2458057"/>
            <a:ext cx="0" cy="3556000"/>
          </a:xfrm>
          <a:prstGeom prst="line">
            <a:avLst/>
          </a:prstGeom>
          <a:ln>
            <a:solidFill>
              <a:srgbClr val="406F7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87F556-CDB5-46FB-A5B1-846B69A36A45}"/>
              </a:ext>
            </a:extLst>
          </p:cNvPr>
          <p:cNvSpPr txBox="1"/>
          <p:nvPr/>
        </p:nvSpPr>
        <p:spPr>
          <a:xfrm>
            <a:off x="2773179" y="1243584"/>
            <a:ext cx="3230880" cy="646331"/>
          </a:xfrm>
          <a:prstGeom prst="rect">
            <a:avLst/>
          </a:prstGeom>
          <a:noFill/>
        </p:spPr>
        <p:txBody>
          <a:bodyPr wrap="square" rtlCol="0">
            <a:spAutoFit/>
          </a:bodyPr>
          <a:lstStyle/>
          <a:p>
            <a:r>
              <a:rPr lang="en-GB" sz="3600" b="1" i="0" dirty="0">
                <a:solidFill>
                  <a:srgbClr val="F5C05B"/>
                </a:solidFill>
                <a:effectLst/>
              </a:rPr>
              <a:t>Whole Grains</a:t>
            </a:r>
          </a:p>
        </p:txBody>
      </p:sp>
    </p:spTree>
    <p:extLst>
      <p:ext uri="{BB962C8B-B14F-4D97-AF65-F5344CB8AC3E}">
        <p14:creationId xmlns:p14="http://schemas.microsoft.com/office/powerpoint/2010/main" val="2435464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7A2054-B100-4B84-9F3C-1A14FA76E290}"/>
              </a:ext>
            </a:extLst>
          </p:cNvPr>
          <p:cNvSpPr>
            <a:spLocks noGrp="1"/>
          </p:cNvSpPr>
          <p:nvPr>
            <p:ph type="body" sz="quarter" idx="20"/>
          </p:nvPr>
        </p:nvSpPr>
        <p:spPr>
          <a:xfrm>
            <a:off x="586551" y="2503356"/>
            <a:ext cx="5509449" cy="3230383"/>
          </a:xfrm>
        </p:spPr>
        <p:txBody>
          <a:bodyPr/>
          <a:lstStyle/>
          <a:p>
            <a:pPr algn="just"/>
            <a:r>
              <a:rPr lang="en-GB" sz="2400" b="0" i="0" dirty="0">
                <a:solidFill>
                  <a:srgbClr val="085156"/>
                </a:solidFill>
                <a:effectLst/>
              </a:rPr>
              <a:t>High in fibre , protein, and nutrients like potassium and folate, beans without added salt can be a significant source of vitamins and minerals. Using them as a functional food is most effective if they are rinsed and drained before use. This reduces the sodium (salt) content if salt has been added to the beans during processing or packaging. </a:t>
            </a:r>
          </a:p>
          <a:p>
            <a:pPr algn="l"/>
            <a:endParaRPr lang="en-GB" sz="2400" b="0" i="0" dirty="0">
              <a:solidFill>
                <a:srgbClr val="406F70"/>
              </a:solidFill>
              <a:effectLst/>
            </a:endParaRPr>
          </a:p>
          <a:p>
            <a:endParaRPr lang="en-IE" dirty="0"/>
          </a:p>
        </p:txBody>
      </p:sp>
      <p:sp>
        <p:nvSpPr>
          <p:cNvPr id="4" name="Text Placeholder 1">
            <a:extLst>
              <a:ext uri="{FF2B5EF4-FFF2-40B4-BE49-F238E27FC236}">
                <a16:creationId xmlns:a16="http://schemas.microsoft.com/office/drawing/2014/main" id="{996F5966-A9DA-492E-98BA-CFE3B46D9FCA}"/>
              </a:ext>
            </a:extLst>
          </p:cNvPr>
          <p:cNvSpPr>
            <a:spLocks noGrp="1"/>
          </p:cNvSpPr>
          <p:nvPr>
            <p:ph type="body" sz="quarter" idx="19"/>
          </p:nvPr>
        </p:nvSpPr>
        <p:spPr>
          <a:xfrm>
            <a:off x="2773363" y="652463"/>
            <a:ext cx="8775700" cy="1162050"/>
          </a:xfrm>
        </p:spPr>
        <p:txBody>
          <a:bodyPr>
            <a:noAutofit/>
          </a:bodyPr>
          <a:lstStyle/>
          <a:p>
            <a:pPr algn="l"/>
            <a:r>
              <a:rPr lang="en-US" b="1" dirty="0"/>
              <a:t>Examples of Functional Foods</a:t>
            </a:r>
            <a:endParaRPr lang="en-IE" b="1" dirty="0"/>
          </a:p>
        </p:txBody>
      </p:sp>
      <p:sp>
        <p:nvSpPr>
          <p:cNvPr id="6" name="TextBox 5">
            <a:extLst>
              <a:ext uri="{FF2B5EF4-FFF2-40B4-BE49-F238E27FC236}">
                <a16:creationId xmlns:a16="http://schemas.microsoft.com/office/drawing/2014/main" id="{B988E709-D3A6-4527-A367-C259E18ACB13}"/>
              </a:ext>
            </a:extLst>
          </p:cNvPr>
          <p:cNvSpPr txBox="1"/>
          <p:nvPr/>
        </p:nvSpPr>
        <p:spPr>
          <a:xfrm>
            <a:off x="2773363" y="1352848"/>
            <a:ext cx="2201157" cy="923330"/>
          </a:xfrm>
          <a:prstGeom prst="rect">
            <a:avLst/>
          </a:prstGeom>
          <a:noFill/>
        </p:spPr>
        <p:txBody>
          <a:bodyPr wrap="square" rtlCol="0">
            <a:spAutoFit/>
          </a:bodyPr>
          <a:lstStyle/>
          <a:p>
            <a:r>
              <a:rPr lang="en-GB" sz="3600" b="1" i="0" dirty="0">
                <a:solidFill>
                  <a:srgbClr val="F5C05B"/>
                </a:solidFill>
                <a:effectLst/>
              </a:rPr>
              <a:t>Beans</a:t>
            </a:r>
            <a:endParaRPr lang="en-GB" sz="3600" b="0" i="0" dirty="0">
              <a:solidFill>
                <a:srgbClr val="F5C05B"/>
              </a:solidFill>
              <a:effectLst/>
            </a:endParaRPr>
          </a:p>
          <a:p>
            <a:endParaRPr lang="en-IE" dirty="0"/>
          </a:p>
        </p:txBody>
      </p:sp>
      <p:pic>
        <p:nvPicPr>
          <p:cNvPr id="8" name="Picture 7" descr="Assorted piles of beans and legumes">
            <a:extLst>
              <a:ext uri="{FF2B5EF4-FFF2-40B4-BE49-F238E27FC236}">
                <a16:creationId xmlns:a16="http://schemas.microsoft.com/office/drawing/2014/main" id="{36A5B722-482A-4B10-8563-94442B1C0665}"/>
              </a:ext>
            </a:extLst>
          </p:cNvPr>
          <p:cNvPicPr>
            <a:picLocks noChangeAspect="1"/>
          </p:cNvPicPr>
          <p:nvPr/>
        </p:nvPicPr>
        <p:blipFill>
          <a:blip r:embed="rId2"/>
          <a:stretch>
            <a:fillRect/>
          </a:stretch>
        </p:blipFill>
        <p:spPr>
          <a:xfrm>
            <a:off x="6954830" y="2503355"/>
            <a:ext cx="4846758" cy="3230383"/>
          </a:xfrm>
          <a:prstGeom prst="rect">
            <a:avLst/>
          </a:prstGeom>
        </p:spPr>
      </p:pic>
    </p:spTree>
    <p:extLst>
      <p:ext uri="{BB962C8B-B14F-4D97-AF65-F5344CB8AC3E}">
        <p14:creationId xmlns:p14="http://schemas.microsoft.com/office/powerpoint/2010/main" val="23113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3262E-63FB-44EC-B7D9-5CEC47A5D5F9}"/>
              </a:ext>
            </a:extLst>
          </p:cNvPr>
          <p:cNvSpPr>
            <a:spLocks noGrp="1"/>
          </p:cNvSpPr>
          <p:nvPr>
            <p:ph type="body" sz="quarter" idx="19"/>
          </p:nvPr>
        </p:nvSpPr>
        <p:spPr>
          <a:xfrm>
            <a:off x="2773179" y="472141"/>
            <a:ext cx="8775233" cy="1160989"/>
          </a:xfrm>
        </p:spPr>
        <p:txBody>
          <a:bodyPr>
            <a:noAutofit/>
          </a:bodyPr>
          <a:lstStyle/>
          <a:p>
            <a:pPr algn="l"/>
            <a:r>
              <a:rPr lang="en-US" b="1" dirty="0"/>
              <a:t>Examples of Functional Foods</a:t>
            </a:r>
            <a:endParaRPr lang="en-IE" b="1" dirty="0"/>
          </a:p>
        </p:txBody>
      </p:sp>
      <p:sp>
        <p:nvSpPr>
          <p:cNvPr id="3" name="Text Placeholder 2">
            <a:extLst>
              <a:ext uri="{FF2B5EF4-FFF2-40B4-BE49-F238E27FC236}">
                <a16:creationId xmlns:a16="http://schemas.microsoft.com/office/drawing/2014/main" id="{81F5BD60-4A6A-42D7-AAF5-8F387788B61B}"/>
              </a:ext>
            </a:extLst>
          </p:cNvPr>
          <p:cNvSpPr>
            <a:spLocks noGrp="1"/>
          </p:cNvSpPr>
          <p:nvPr>
            <p:ph type="body" sz="quarter" idx="20"/>
          </p:nvPr>
        </p:nvSpPr>
        <p:spPr>
          <a:xfrm>
            <a:off x="485675" y="2779776"/>
            <a:ext cx="10466805" cy="3215916"/>
          </a:xfrm>
        </p:spPr>
        <p:txBody>
          <a:bodyPr/>
          <a:lstStyle/>
          <a:p>
            <a:pPr algn="l"/>
            <a:r>
              <a:rPr lang="en-GB" sz="2200" b="0" i="0" dirty="0">
                <a:solidFill>
                  <a:srgbClr val="085156"/>
                </a:solidFill>
                <a:effectLst/>
              </a:rPr>
              <a:t>Probiotics are live cultures commonly known as “good” bacteria that promote gut health. Probiotics are naturally occurring in some functional foods, including the following: </a:t>
            </a:r>
          </a:p>
          <a:p>
            <a:pPr algn="l"/>
            <a:endParaRPr lang="en-GB" sz="2000" b="0" i="0" dirty="0">
              <a:solidFill>
                <a:srgbClr val="085156"/>
              </a:solidFill>
              <a:effectLst/>
            </a:endParaRPr>
          </a:p>
        </p:txBody>
      </p:sp>
      <p:sp>
        <p:nvSpPr>
          <p:cNvPr id="7" name="TextBox 6">
            <a:extLst>
              <a:ext uri="{FF2B5EF4-FFF2-40B4-BE49-F238E27FC236}">
                <a16:creationId xmlns:a16="http://schemas.microsoft.com/office/drawing/2014/main" id="{77A82AF8-6740-4522-A1CA-CA7E834DD28F}"/>
              </a:ext>
            </a:extLst>
          </p:cNvPr>
          <p:cNvSpPr txBox="1"/>
          <p:nvPr/>
        </p:nvSpPr>
        <p:spPr>
          <a:xfrm>
            <a:off x="1239520" y="3696220"/>
            <a:ext cx="6096000" cy="1508105"/>
          </a:xfrm>
          <a:prstGeom prst="rect">
            <a:avLst/>
          </a:prstGeom>
          <a:noFill/>
        </p:spPr>
        <p:txBody>
          <a:bodyPr wrap="square">
            <a:spAutoFit/>
          </a:bodyPr>
          <a:lstStyle/>
          <a:p>
            <a:pPr algn="l"/>
            <a:r>
              <a:rPr lang="en-GB" sz="2000" b="1" i="0" dirty="0">
                <a:solidFill>
                  <a:srgbClr val="F5C05B"/>
                </a:solidFill>
                <a:effectLst/>
              </a:rPr>
              <a:t>Fermented dairy foods:</a:t>
            </a:r>
          </a:p>
          <a:p>
            <a:pPr marL="342900" indent="-342900" algn="l">
              <a:buFont typeface="Arial" panose="020B0604020202020204" pitchFamily="34" charset="0"/>
              <a:buChar char="•"/>
            </a:pPr>
            <a:r>
              <a:rPr lang="en-GB" sz="1800" b="0" i="0" dirty="0">
                <a:solidFill>
                  <a:srgbClr val="085156"/>
                </a:solidFill>
                <a:effectLst/>
              </a:rPr>
              <a:t>Kefir</a:t>
            </a:r>
          </a:p>
          <a:p>
            <a:pPr marL="342900" indent="-342900" algn="l">
              <a:buFont typeface="Arial" panose="020B0604020202020204" pitchFamily="34" charset="0"/>
              <a:buChar char="•"/>
            </a:pPr>
            <a:r>
              <a:rPr lang="en-GB" sz="1800" b="0" i="0" dirty="0">
                <a:solidFill>
                  <a:srgbClr val="085156"/>
                </a:solidFill>
                <a:effectLst/>
              </a:rPr>
              <a:t>Yogurt</a:t>
            </a:r>
          </a:p>
          <a:p>
            <a:pPr marL="342900" indent="-342900" algn="l">
              <a:buFont typeface="Arial" panose="020B0604020202020204" pitchFamily="34" charset="0"/>
              <a:buChar char="•"/>
            </a:pPr>
            <a:r>
              <a:rPr lang="en-GB" sz="1800" b="0" i="0" dirty="0">
                <a:solidFill>
                  <a:srgbClr val="085156"/>
                </a:solidFill>
                <a:effectLst/>
              </a:rPr>
              <a:t>Aged cheeses</a:t>
            </a:r>
          </a:p>
          <a:p>
            <a:pPr marL="342900" indent="-342900" algn="l">
              <a:buFont typeface="Arial" panose="020B0604020202020204" pitchFamily="34" charset="0"/>
              <a:buChar char="•"/>
            </a:pPr>
            <a:endParaRPr lang="en-GB" sz="1800" b="0" i="0" dirty="0">
              <a:solidFill>
                <a:srgbClr val="085156"/>
              </a:solidFill>
              <a:effectLst/>
            </a:endParaRPr>
          </a:p>
        </p:txBody>
      </p:sp>
      <p:sp>
        <p:nvSpPr>
          <p:cNvPr id="9" name="TextBox 8">
            <a:extLst>
              <a:ext uri="{FF2B5EF4-FFF2-40B4-BE49-F238E27FC236}">
                <a16:creationId xmlns:a16="http://schemas.microsoft.com/office/drawing/2014/main" id="{F94239A9-39CB-4942-B92F-29DAAD4C1F7B}"/>
              </a:ext>
            </a:extLst>
          </p:cNvPr>
          <p:cNvSpPr txBox="1"/>
          <p:nvPr/>
        </p:nvSpPr>
        <p:spPr>
          <a:xfrm>
            <a:off x="5430520" y="3656590"/>
            <a:ext cx="6096000" cy="1754326"/>
          </a:xfrm>
          <a:prstGeom prst="rect">
            <a:avLst/>
          </a:prstGeom>
          <a:noFill/>
        </p:spPr>
        <p:txBody>
          <a:bodyPr wrap="square">
            <a:spAutoFit/>
          </a:bodyPr>
          <a:lstStyle/>
          <a:p>
            <a:pPr algn="l"/>
            <a:r>
              <a:rPr lang="en-GB" sz="1800" b="1" i="0" dirty="0">
                <a:solidFill>
                  <a:srgbClr val="F5C05B"/>
                </a:solidFill>
                <a:effectLst/>
              </a:rPr>
              <a:t>Fermented non-dairy foods:</a:t>
            </a:r>
          </a:p>
          <a:p>
            <a:pPr marL="342900" indent="-342900" algn="l">
              <a:buFont typeface="Arial" panose="020B0604020202020204" pitchFamily="34" charset="0"/>
              <a:buChar char="•"/>
            </a:pPr>
            <a:r>
              <a:rPr lang="en-GB" sz="1800" b="0" i="0" dirty="0">
                <a:solidFill>
                  <a:srgbClr val="085156"/>
                </a:solidFill>
                <a:effectLst/>
              </a:rPr>
              <a:t>Kimchi</a:t>
            </a:r>
          </a:p>
          <a:p>
            <a:pPr marL="342900" indent="-342900" algn="l">
              <a:buFont typeface="Arial" panose="020B0604020202020204" pitchFamily="34" charset="0"/>
              <a:buChar char="•"/>
            </a:pPr>
            <a:r>
              <a:rPr lang="en-GB" sz="1800" b="0" i="0" dirty="0">
                <a:solidFill>
                  <a:srgbClr val="085156"/>
                </a:solidFill>
                <a:effectLst/>
              </a:rPr>
              <a:t>Sauerkraut</a:t>
            </a:r>
          </a:p>
          <a:p>
            <a:pPr marL="342900" indent="-342900" algn="l">
              <a:buFont typeface="Arial" panose="020B0604020202020204" pitchFamily="34" charset="0"/>
              <a:buChar char="•"/>
            </a:pPr>
            <a:r>
              <a:rPr lang="en-GB" sz="1800" b="0" i="0" dirty="0">
                <a:solidFill>
                  <a:srgbClr val="085156"/>
                </a:solidFill>
                <a:effectLst/>
              </a:rPr>
              <a:t>Miso </a:t>
            </a:r>
          </a:p>
          <a:p>
            <a:pPr marL="342900" indent="-342900" algn="l">
              <a:buFont typeface="Arial" panose="020B0604020202020204" pitchFamily="34" charset="0"/>
              <a:buChar char="•"/>
            </a:pPr>
            <a:r>
              <a:rPr lang="en-GB" sz="1800" i="0" dirty="0">
                <a:solidFill>
                  <a:srgbClr val="085156"/>
                </a:solidFill>
                <a:effectLst/>
              </a:rPr>
              <a:t>Cultured non-dairy yogurts (i.e. coconut or almond milk-based yogurt alternative products)</a:t>
            </a:r>
          </a:p>
        </p:txBody>
      </p:sp>
      <p:cxnSp>
        <p:nvCxnSpPr>
          <p:cNvPr id="11" name="Straight Connector 10">
            <a:extLst>
              <a:ext uri="{FF2B5EF4-FFF2-40B4-BE49-F238E27FC236}">
                <a16:creationId xmlns:a16="http://schemas.microsoft.com/office/drawing/2014/main" id="{8F5D427A-3C89-40CE-A4BC-4794EABD13FA}"/>
              </a:ext>
            </a:extLst>
          </p:cNvPr>
          <p:cNvCxnSpPr/>
          <p:nvPr/>
        </p:nvCxnSpPr>
        <p:spPr>
          <a:xfrm>
            <a:off x="4917440" y="3696220"/>
            <a:ext cx="0" cy="1714696"/>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AD4B708-6ACD-4D59-90E9-E7111006E28E}"/>
              </a:ext>
            </a:extLst>
          </p:cNvPr>
          <p:cNvSpPr txBox="1"/>
          <p:nvPr/>
        </p:nvSpPr>
        <p:spPr>
          <a:xfrm>
            <a:off x="2773179" y="1243584"/>
            <a:ext cx="3230880" cy="646331"/>
          </a:xfrm>
          <a:prstGeom prst="rect">
            <a:avLst/>
          </a:prstGeom>
          <a:noFill/>
        </p:spPr>
        <p:txBody>
          <a:bodyPr wrap="square" rtlCol="0">
            <a:spAutoFit/>
          </a:bodyPr>
          <a:lstStyle/>
          <a:p>
            <a:r>
              <a:rPr lang="en-GB" sz="3600" b="1" i="0" dirty="0">
                <a:solidFill>
                  <a:srgbClr val="F5C05B"/>
                </a:solidFill>
                <a:effectLst/>
              </a:rPr>
              <a:t>Probiotic Foods</a:t>
            </a:r>
          </a:p>
        </p:txBody>
      </p:sp>
    </p:spTree>
    <p:extLst>
      <p:ext uri="{BB962C8B-B14F-4D97-AF65-F5344CB8AC3E}">
        <p14:creationId xmlns:p14="http://schemas.microsoft.com/office/powerpoint/2010/main" val="2912935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5B9AAB-A2CF-4CCA-8D89-326BF0B5A8AE}"/>
              </a:ext>
            </a:extLst>
          </p:cNvPr>
          <p:cNvSpPr>
            <a:spLocks noGrp="1"/>
          </p:cNvSpPr>
          <p:nvPr>
            <p:ph type="body" sz="quarter" idx="17"/>
          </p:nvPr>
        </p:nvSpPr>
        <p:spPr>
          <a:xfrm>
            <a:off x="254000" y="2135383"/>
            <a:ext cx="7632700" cy="4355401"/>
          </a:xfrm>
        </p:spPr>
        <p:txBody>
          <a:bodyPr/>
          <a:lstStyle/>
          <a:p>
            <a:pPr algn="l">
              <a:buFont typeface="Arial" panose="020B0604020202020204" pitchFamily="34" charset="0"/>
              <a:buChar char="•"/>
            </a:pPr>
            <a:r>
              <a:rPr lang="en-IE" sz="2200" b="1" i="0" dirty="0">
                <a:solidFill>
                  <a:srgbClr val="085156"/>
                </a:solidFill>
                <a:effectLst/>
              </a:rPr>
              <a:t>Fruits:</a:t>
            </a:r>
            <a:r>
              <a:rPr lang="en-IE" sz="2200" b="0" i="0" dirty="0">
                <a:solidFill>
                  <a:srgbClr val="085156"/>
                </a:solidFill>
                <a:effectLst/>
              </a:rPr>
              <a:t> berries, kiwi, pears, peaches, apples, oranges, bananas</a:t>
            </a:r>
          </a:p>
          <a:p>
            <a:pPr algn="l">
              <a:buFont typeface="Arial" panose="020B0604020202020204" pitchFamily="34" charset="0"/>
              <a:buChar char="•"/>
            </a:pPr>
            <a:r>
              <a:rPr lang="en-IE" sz="2200" b="1" i="0" dirty="0">
                <a:solidFill>
                  <a:srgbClr val="085156"/>
                </a:solidFill>
                <a:effectLst/>
              </a:rPr>
              <a:t>Vegetables:</a:t>
            </a:r>
            <a:r>
              <a:rPr lang="en-IE" sz="2200" b="0" i="0" dirty="0">
                <a:solidFill>
                  <a:srgbClr val="085156"/>
                </a:solidFill>
                <a:effectLst/>
              </a:rPr>
              <a:t> broccoli, cauliflower, kale, spinach, zucchini</a:t>
            </a:r>
          </a:p>
          <a:p>
            <a:pPr algn="l">
              <a:buFont typeface="Arial" panose="020B0604020202020204" pitchFamily="34" charset="0"/>
              <a:buChar char="•"/>
            </a:pPr>
            <a:r>
              <a:rPr lang="en-IE" sz="2200" b="1" i="0" dirty="0">
                <a:solidFill>
                  <a:srgbClr val="085156"/>
                </a:solidFill>
                <a:effectLst/>
              </a:rPr>
              <a:t>Nuts:</a:t>
            </a:r>
            <a:r>
              <a:rPr lang="en-IE" sz="2200" dirty="0">
                <a:solidFill>
                  <a:srgbClr val="085156"/>
                </a:solidFill>
              </a:rPr>
              <a:t> almonds,</a:t>
            </a:r>
            <a:r>
              <a:rPr lang="en-IE" sz="2200" b="0" i="0" dirty="0">
                <a:solidFill>
                  <a:srgbClr val="085156"/>
                </a:solidFill>
                <a:effectLst/>
              </a:rPr>
              <a:t> cashews, pistachios, macadamia nuts, Brazil nuts</a:t>
            </a:r>
          </a:p>
          <a:p>
            <a:pPr algn="l">
              <a:buFont typeface="Arial" panose="020B0604020202020204" pitchFamily="34" charset="0"/>
              <a:buChar char="•"/>
            </a:pPr>
            <a:r>
              <a:rPr lang="en-IE" sz="2200" b="1" i="0" dirty="0">
                <a:solidFill>
                  <a:srgbClr val="085156"/>
                </a:solidFill>
                <a:effectLst/>
              </a:rPr>
              <a:t>Seeds:</a:t>
            </a:r>
            <a:r>
              <a:rPr lang="en-IE" sz="2200" b="0" i="0" dirty="0">
                <a:solidFill>
                  <a:srgbClr val="085156"/>
                </a:solidFill>
                <a:effectLst/>
              </a:rPr>
              <a:t> chia seeds, flax seeds, hemp seeds, pumpkin seeds</a:t>
            </a:r>
          </a:p>
          <a:p>
            <a:pPr algn="l">
              <a:buFont typeface="Arial" panose="020B0604020202020204" pitchFamily="34" charset="0"/>
              <a:buChar char="•"/>
            </a:pPr>
            <a:r>
              <a:rPr lang="en-IE" sz="2200" b="1" i="0" dirty="0">
                <a:solidFill>
                  <a:srgbClr val="085156"/>
                </a:solidFill>
                <a:effectLst/>
              </a:rPr>
              <a:t>Legumes: </a:t>
            </a:r>
            <a:r>
              <a:rPr lang="en-IE" sz="2200" b="0" i="0" dirty="0">
                <a:solidFill>
                  <a:srgbClr val="085156"/>
                </a:solidFill>
                <a:effectLst/>
              </a:rPr>
              <a:t>black beans, chickpeas, navy beans, lentils</a:t>
            </a:r>
          </a:p>
          <a:p>
            <a:pPr algn="l">
              <a:buFont typeface="Arial" panose="020B0604020202020204" pitchFamily="34" charset="0"/>
              <a:buChar char="•"/>
            </a:pPr>
            <a:r>
              <a:rPr lang="en-IE" sz="2200" b="1" i="0" dirty="0">
                <a:solidFill>
                  <a:srgbClr val="085156"/>
                </a:solidFill>
                <a:effectLst/>
              </a:rPr>
              <a:t>Whole grains:</a:t>
            </a:r>
            <a:r>
              <a:rPr lang="en-IE" sz="2200" b="0" i="0" dirty="0">
                <a:solidFill>
                  <a:srgbClr val="085156"/>
                </a:solidFill>
                <a:effectLst/>
              </a:rPr>
              <a:t> oats, barley, buckwheat, brown rice, couscous</a:t>
            </a:r>
          </a:p>
          <a:p>
            <a:pPr algn="l">
              <a:buFont typeface="Arial" panose="020B0604020202020204" pitchFamily="34" charset="0"/>
              <a:buChar char="•"/>
            </a:pPr>
            <a:r>
              <a:rPr lang="en-IE" sz="2200" b="1" i="0" dirty="0">
                <a:solidFill>
                  <a:srgbClr val="085156"/>
                </a:solidFill>
                <a:effectLst/>
              </a:rPr>
              <a:t>Seafood: </a:t>
            </a:r>
            <a:r>
              <a:rPr lang="en-IE" sz="2200" b="0" i="0" dirty="0">
                <a:solidFill>
                  <a:srgbClr val="085156"/>
                </a:solidFill>
                <a:effectLst/>
              </a:rPr>
              <a:t>salmon, sardines, anchovies, mackerel, cod</a:t>
            </a:r>
          </a:p>
          <a:p>
            <a:pPr algn="l">
              <a:buFont typeface="Arial" panose="020B0604020202020204" pitchFamily="34" charset="0"/>
              <a:buChar char="•"/>
            </a:pPr>
            <a:r>
              <a:rPr lang="en-IE" sz="2200" b="1" i="0" dirty="0">
                <a:solidFill>
                  <a:srgbClr val="085156"/>
                </a:solidFill>
                <a:effectLst/>
              </a:rPr>
              <a:t>Fermented foods:</a:t>
            </a:r>
            <a:r>
              <a:rPr lang="en-IE" sz="2200" b="0" i="0" dirty="0">
                <a:solidFill>
                  <a:srgbClr val="085156"/>
                </a:solidFill>
                <a:effectLst/>
              </a:rPr>
              <a:t> tempeh, kombucha, kimchi, kefir, sauerkraut</a:t>
            </a:r>
          </a:p>
          <a:p>
            <a:pPr algn="l">
              <a:buFont typeface="Arial" panose="020B0604020202020204" pitchFamily="34" charset="0"/>
              <a:buChar char="•"/>
            </a:pPr>
            <a:r>
              <a:rPr lang="en-IE" sz="2200" b="1" i="0" dirty="0">
                <a:solidFill>
                  <a:srgbClr val="085156"/>
                </a:solidFill>
                <a:effectLst/>
              </a:rPr>
              <a:t>Herbs and spices:</a:t>
            </a:r>
            <a:r>
              <a:rPr lang="en-IE" sz="2200" b="0" i="0" dirty="0">
                <a:solidFill>
                  <a:srgbClr val="085156"/>
                </a:solidFill>
                <a:effectLst/>
              </a:rPr>
              <a:t> turmeric, cinnamon, ginger, cayenne pepper</a:t>
            </a:r>
          </a:p>
          <a:p>
            <a:pPr algn="l"/>
            <a:endParaRPr lang="en-US" sz="2400" b="0" i="0" dirty="0">
              <a:solidFill>
                <a:srgbClr val="231F20"/>
              </a:solidFill>
              <a:effectLst/>
              <a:latin typeface="Proxima Nova"/>
            </a:endParaRPr>
          </a:p>
          <a:p>
            <a:endParaRPr lang="en-IE" dirty="0"/>
          </a:p>
        </p:txBody>
      </p:sp>
      <p:sp>
        <p:nvSpPr>
          <p:cNvPr id="11" name="Rectangle: Rounded Corners 10">
            <a:extLst>
              <a:ext uri="{FF2B5EF4-FFF2-40B4-BE49-F238E27FC236}">
                <a16:creationId xmlns:a16="http://schemas.microsoft.com/office/drawing/2014/main" id="{7CF1C0C4-930D-46B1-B111-79B12B137E32}"/>
              </a:ext>
            </a:extLst>
          </p:cNvPr>
          <p:cNvSpPr/>
          <p:nvPr/>
        </p:nvSpPr>
        <p:spPr>
          <a:xfrm>
            <a:off x="162430" y="354516"/>
            <a:ext cx="8406063" cy="1474283"/>
          </a:xfrm>
          <a:prstGeom prst="roundRect">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i="0" dirty="0">
              <a:solidFill>
                <a:srgbClr val="085156"/>
              </a:solidFill>
              <a:effectLst/>
            </a:endParaRPr>
          </a:p>
          <a:p>
            <a:r>
              <a:rPr lang="en-US" sz="2800" b="1" i="0" dirty="0">
                <a:solidFill>
                  <a:srgbClr val="085156"/>
                </a:solidFill>
                <a:effectLst/>
              </a:rPr>
              <a:t>Conventional functional foods </a:t>
            </a:r>
            <a:r>
              <a:rPr lang="en-US" sz="2800" b="0" i="0" dirty="0">
                <a:solidFill>
                  <a:srgbClr val="231F20"/>
                </a:solidFill>
                <a:effectLst/>
              </a:rPr>
              <a:t>are natural, wholefood ingredients that are rich in important nutrients like vitamins, minerals, antioxidants, and heart-healthy fats.</a:t>
            </a:r>
          </a:p>
          <a:p>
            <a:endParaRPr lang="en-IE" dirty="0"/>
          </a:p>
        </p:txBody>
      </p:sp>
      <p:pic>
        <p:nvPicPr>
          <p:cNvPr id="14" name="Picture Placeholder 13" descr="Assorted vegetables and fruits">
            <a:extLst>
              <a:ext uri="{FF2B5EF4-FFF2-40B4-BE49-F238E27FC236}">
                <a16:creationId xmlns:a16="http://schemas.microsoft.com/office/drawing/2014/main" id="{1A779E8A-0FEC-4206-BBB3-5059EFA6AD2F}"/>
              </a:ext>
            </a:extLst>
          </p:cNvPr>
          <p:cNvPicPr>
            <a:picLocks noGrp="1" noChangeAspect="1"/>
          </p:cNvPicPr>
          <p:nvPr>
            <p:ph type="pic" sz="quarter" idx="15"/>
          </p:nvPr>
        </p:nvPicPr>
        <p:blipFill>
          <a:blip r:embed="rId2"/>
          <a:srcRect l="21993" r="21993"/>
          <a:stretch>
            <a:fillRect/>
          </a:stretch>
        </p:blipFill>
        <p:spPr/>
      </p:pic>
    </p:spTree>
    <p:extLst>
      <p:ext uri="{BB962C8B-B14F-4D97-AF65-F5344CB8AC3E}">
        <p14:creationId xmlns:p14="http://schemas.microsoft.com/office/powerpoint/2010/main" val="267747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C9F5E04-7637-4CA9-9786-27F4F1A27737}"/>
              </a:ext>
            </a:extLst>
          </p:cNvPr>
          <p:cNvPicPr>
            <a:picLocks noGrp="1" noChangeAspect="1"/>
          </p:cNvPicPr>
          <p:nvPr>
            <p:ph type="pic" sz="quarter" idx="15"/>
          </p:nvPr>
        </p:nvPicPr>
        <p:blipFill rotWithShape="1">
          <a:blip r:embed="rId2"/>
          <a:srcRect l="15949" t="-1" r="-34771" b="-1"/>
          <a:stretch/>
        </p:blipFill>
        <p:spPr>
          <a:xfrm>
            <a:off x="8758990" y="1223694"/>
            <a:ext cx="4796590" cy="3983333"/>
          </a:xfrm>
        </p:spPr>
      </p:pic>
      <p:sp>
        <p:nvSpPr>
          <p:cNvPr id="3" name="Text Placeholder 2">
            <a:extLst>
              <a:ext uri="{FF2B5EF4-FFF2-40B4-BE49-F238E27FC236}">
                <a16:creationId xmlns:a16="http://schemas.microsoft.com/office/drawing/2014/main" id="{23404EF3-725C-4631-BFD1-025A581A4AF2}"/>
              </a:ext>
            </a:extLst>
          </p:cNvPr>
          <p:cNvSpPr>
            <a:spLocks noGrp="1"/>
          </p:cNvSpPr>
          <p:nvPr>
            <p:ph type="body" sz="quarter" idx="16"/>
          </p:nvPr>
        </p:nvSpPr>
        <p:spPr/>
        <p:txBody>
          <a:bodyPr/>
          <a:lstStyle/>
          <a:p>
            <a:r>
              <a:rPr lang="en-US" b="1" dirty="0">
                <a:solidFill>
                  <a:srgbClr val="085156"/>
                </a:solidFill>
              </a:rPr>
              <a:t>Modified Functional Foods</a:t>
            </a:r>
            <a:endParaRPr lang="en-IE" b="1" dirty="0">
              <a:solidFill>
                <a:srgbClr val="085156"/>
              </a:solidFill>
            </a:endParaRPr>
          </a:p>
        </p:txBody>
      </p:sp>
      <p:sp>
        <p:nvSpPr>
          <p:cNvPr id="4" name="Text Placeholder 3">
            <a:extLst>
              <a:ext uri="{FF2B5EF4-FFF2-40B4-BE49-F238E27FC236}">
                <a16:creationId xmlns:a16="http://schemas.microsoft.com/office/drawing/2014/main" id="{B86473CB-5345-4B89-BE4C-FF29048C2043}"/>
              </a:ext>
            </a:extLst>
          </p:cNvPr>
          <p:cNvSpPr>
            <a:spLocks noGrp="1"/>
          </p:cNvSpPr>
          <p:nvPr>
            <p:ph type="body" sz="quarter" idx="17"/>
          </p:nvPr>
        </p:nvSpPr>
        <p:spPr>
          <a:xfrm>
            <a:off x="219581" y="1607995"/>
            <a:ext cx="8412409" cy="3983333"/>
          </a:xfrm>
        </p:spPr>
        <p:txBody>
          <a:bodyPr/>
          <a:lstStyle/>
          <a:p>
            <a:pPr>
              <a:lnSpc>
                <a:spcPct val="100000"/>
              </a:lnSpc>
            </a:pPr>
            <a:r>
              <a:rPr lang="en-US" sz="2400" b="1" i="0" dirty="0">
                <a:solidFill>
                  <a:srgbClr val="085156"/>
                </a:solidFill>
                <a:effectLst/>
              </a:rPr>
              <a:t>Modified functional foods </a:t>
            </a:r>
            <a:r>
              <a:rPr lang="en-US" sz="2400" dirty="0">
                <a:solidFill>
                  <a:srgbClr val="085156"/>
                </a:solidFill>
              </a:rPr>
              <a:t>are those</a:t>
            </a:r>
            <a:r>
              <a:rPr lang="en-US" sz="2400" b="0" i="0" dirty="0">
                <a:solidFill>
                  <a:srgbClr val="085156"/>
                </a:solidFill>
                <a:effectLst/>
              </a:rPr>
              <a:t> fortified with additional ingredients, such as vitamins, minerals, probiotics, or fiber to increase the food’s health benefits.</a:t>
            </a:r>
          </a:p>
          <a:p>
            <a:endParaRPr lang="en-US" sz="800" b="0" i="0" dirty="0">
              <a:solidFill>
                <a:srgbClr val="085156"/>
              </a:solidFill>
              <a:effectLst/>
              <a:latin typeface="Proxima Nova"/>
            </a:endParaRPr>
          </a:p>
          <a:p>
            <a:pPr algn="l">
              <a:buFont typeface="Arial" panose="020B0604020202020204" pitchFamily="34" charset="0"/>
              <a:buChar char="•"/>
            </a:pPr>
            <a:r>
              <a:rPr lang="en-US" sz="2200" i="0" dirty="0">
                <a:solidFill>
                  <a:srgbClr val="085156"/>
                </a:solidFill>
                <a:effectLst/>
              </a:rPr>
              <a:t>fortified juices</a:t>
            </a:r>
          </a:p>
          <a:p>
            <a:pPr algn="l">
              <a:buFont typeface="Arial" panose="020B0604020202020204" pitchFamily="34" charset="0"/>
              <a:buChar char="•"/>
            </a:pPr>
            <a:r>
              <a:rPr lang="en-US" sz="2200" i="0" dirty="0">
                <a:solidFill>
                  <a:srgbClr val="085156"/>
                </a:solidFill>
                <a:effectLst/>
              </a:rPr>
              <a:t>fortified dairy products, such as milk and yogurt</a:t>
            </a:r>
          </a:p>
          <a:p>
            <a:pPr algn="l">
              <a:buFont typeface="Arial" panose="020B0604020202020204" pitchFamily="34" charset="0"/>
              <a:buChar char="•"/>
            </a:pPr>
            <a:r>
              <a:rPr lang="en-US" sz="2200" i="0" dirty="0">
                <a:solidFill>
                  <a:srgbClr val="085156"/>
                </a:solidFill>
                <a:effectLst/>
              </a:rPr>
              <a:t>fortified milk alternatives, such as almond, rice, coconut</a:t>
            </a:r>
            <a:r>
              <a:rPr lang="en-US" sz="2200" dirty="0">
                <a:solidFill>
                  <a:srgbClr val="085156"/>
                </a:solidFill>
              </a:rPr>
              <a:t> &amp; </a:t>
            </a:r>
            <a:r>
              <a:rPr lang="en-US" sz="2200" i="0" dirty="0">
                <a:solidFill>
                  <a:srgbClr val="085156"/>
                </a:solidFill>
                <a:effectLst/>
              </a:rPr>
              <a:t>cashew milk</a:t>
            </a:r>
          </a:p>
          <a:p>
            <a:pPr algn="l">
              <a:buFont typeface="Arial" panose="020B0604020202020204" pitchFamily="34" charset="0"/>
              <a:buChar char="•"/>
            </a:pPr>
            <a:r>
              <a:rPr lang="en-US" sz="2200" i="0" dirty="0">
                <a:solidFill>
                  <a:srgbClr val="085156"/>
                </a:solidFill>
                <a:effectLst/>
              </a:rPr>
              <a:t>fortified grains, such as bread and pasta</a:t>
            </a:r>
          </a:p>
          <a:p>
            <a:pPr algn="l">
              <a:buFont typeface="Arial" panose="020B0604020202020204" pitchFamily="34" charset="0"/>
              <a:buChar char="•"/>
            </a:pPr>
            <a:r>
              <a:rPr lang="en-US" sz="2200" dirty="0">
                <a:solidFill>
                  <a:srgbClr val="085156"/>
                </a:solidFill>
              </a:rPr>
              <a:t>fortified cereals</a:t>
            </a:r>
            <a:r>
              <a:rPr lang="en-US" sz="2200" i="0" dirty="0">
                <a:solidFill>
                  <a:srgbClr val="085156"/>
                </a:solidFill>
                <a:effectLst/>
              </a:rPr>
              <a:t> and granola</a:t>
            </a:r>
          </a:p>
          <a:p>
            <a:pPr algn="l">
              <a:buFont typeface="Arial" panose="020B0604020202020204" pitchFamily="34" charset="0"/>
              <a:buChar char="•"/>
            </a:pPr>
            <a:r>
              <a:rPr lang="en-US" sz="2200" i="0" dirty="0">
                <a:solidFill>
                  <a:srgbClr val="085156"/>
                </a:solidFill>
                <a:effectLst/>
              </a:rPr>
              <a:t>fortified eggs e.g. Omega 3</a:t>
            </a:r>
          </a:p>
          <a:p>
            <a:endParaRPr lang="en-IE" sz="2400" dirty="0"/>
          </a:p>
        </p:txBody>
      </p:sp>
    </p:spTree>
    <p:extLst>
      <p:ext uri="{BB962C8B-B14F-4D97-AF65-F5344CB8AC3E}">
        <p14:creationId xmlns:p14="http://schemas.microsoft.com/office/powerpoint/2010/main" val="4233733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27FAC-0341-4D5A-A6F5-46B006A8D001}"/>
              </a:ext>
            </a:extLst>
          </p:cNvPr>
          <p:cNvSpPr>
            <a:spLocks noGrp="1"/>
          </p:cNvSpPr>
          <p:nvPr>
            <p:ph type="body" sz="quarter" idx="19"/>
          </p:nvPr>
        </p:nvSpPr>
        <p:spPr>
          <a:xfrm>
            <a:off x="611596" y="475969"/>
            <a:ext cx="8857251" cy="1160989"/>
          </a:xfrm>
        </p:spPr>
        <p:txBody>
          <a:bodyPr/>
          <a:lstStyle/>
          <a:p>
            <a:r>
              <a:rPr lang="en-US" b="1" dirty="0"/>
              <a:t>What are Nutraceuticals?</a:t>
            </a:r>
            <a:endParaRPr lang="en-IE" b="1" dirty="0"/>
          </a:p>
        </p:txBody>
      </p:sp>
      <p:sp>
        <p:nvSpPr>
          <p:cNvPr id="3" name="Text Placeholder 2">
            <a:extLst>
              <a:ext uri="{FF2B5EF4-FFF2-40B4-BE49-F238E27FC236}">
                <a16:creationId xmlns:a16="http://schemas.microsoft.com/office/drawing/2014/main" id="{B676FAFF-E11B-443B-B11E-5FC51107B570}"/>
              </a:ext>
            </a:extLst>
          </p:cNvPr>
          <p:cNvSpPr>
            <a:spLocks noGrp="1"/>
          </p:cNvSpPr>
          <p:nvPr>
            <p:ph type="body" sz="quarter" idx="20"/>
          </p:nvPr>
        </p:nvSpPr>
        <p:spPr>
          <a:xfrm>
            <a:off x="611596" y="1581305"/>
            <a:ext cx="6313080" cy="3695389"/>
          </a:xfrm>
        </p:spPr>
        <p:txBody>
          <a:bodyPr/>
          <a:lstStyle/>
          <a:p>
            <a:pPr algn="just"/>
            <a:r>
              <a:rPr lang="en-US" i="0" dirty="0">
                <a:solidFill>
                  <a:srgbClr val="085156"/>
                </a:solidFill>
                <a:effectLst/>
              </a:rPr>
              <a:t>Nutraceutical (from nutrition + pharmaceutical)  is any substance that may be considered a food or  concentrated compound obtained </a:t>
            </a:r>
            <a:r>
              <a:rPr lang="en-US" b="1" i="0" dirty="0">
                <a:solidFill>
                  <a:srgbClr val="085156"/>
                </a:solidFill>
                <a:effectLst/>
              </a:rPr>
              <a:t>from food sources </a:t>
            </a:r>
            <a:r>
              <a:rPr lang="en-US" i="0" dirty="0">
                <a:solidFill>
                  <a:srgbClr val="085156"/>
                </a:solidFill>
                <a:effectLst/>
              </a:rPr>
              <a:t>which can provide </a:t>
            </a:r>
            <a:r>
              <a:rPr lang="en-US" b="1" i="0" dirty="0">
                <a:solidFill>
                  <a:srgbClr val="085156"/>
                </a:solidFill>
                <a:effectLst/>
              </a:rPr>
              <a:t>medicinal or health benefits</a:t>
            </a:r>
            <a:r>
              <a:rPr lang="en-US" i="0" dirty="0">
                <a:solidFill>
                  <a:srgbClr val="085156"/>
                </a:solidFill>
                <a:effectLst/>
              </a:rPr>
              <a:t>, including the </a:t>
            </a:r>
            <a:r>
              <a:rPr lang="en-US" i="0" strike="noStrike" dirty="0">
                <a:solidFill>
                  <a:srgbClr val="085156"/>
                </a:solidFill>
                <a:effectLst/>
                <a:hlinkClick r:id="rId2">
                  <a:extLst>
                    <a:ext uri="{A12FA001-AC4F-418D-AE19-62706E023703}">
                      <ahyp:hlinkClr xmlns:ahyp="http://schemas.microsoft.com/office/drawing/2018/hyperlinkcolor" val="tx"/>
                    </a:ext>
                  </a:extLst>
                </a:hlinkClick>
              </a:rPr>
              <a:t>prevention</a:t>
            </a:r>
            <a:r>
              <a:rPr lang="en-US" i="0" dirty="0">
                <a:solidFill>
                  <a:srgbClr val="085156"/>
                </a:solidFill>
                <a:effectLst/>
              </a:rPr>
              <a:t> and </a:t>
            </a:r>
            <a:r>
              <a:rPr lang="en-US" i="0" u="sng" dirty="0">
                <a:solidFill>
                  <a:srgbClr val="085156"/>
                </a:solidFill>
                <a:effectLst/>
              </a:rPr>
              <a:t>treatment</a:t>
            </a:r>
            <a:r>
              <a:rPr lang="en-US" i="0" dirty="0">
                <a:solidFill>
                  <a:srgbClr val="085156"/>
                </a:solidFill>
                <a:effectLst/>
              </a:rPr>
              <a:t> of disease. </a:t>
            </a:r>
          </a:p>
          <a:p>
            <a:pPr algn="just"/>
            <a:r>
              <a:rPr lang="en-GB" i="0" dirty="0">
                <a:solidFill>
                  <a:srgbClr val="085156"/>
                </a:solidFill>
                <a:effectLst/>
              </a:rPr>
              <a:t>A nutraceutical provides health benefits beyond basic nutrients, it can be considered as functional food that is fortified with added or concentrated ingredients to functional levels, which improves health or performance.</a:t>
            </a:r>
            <a:endParaRPr lang="en-US" i="0" dirty="0">
              <a:solidFill>
                <a:srgbClr val="085156"/>
              </a:solidFill>
              <a:effectLst/>
            </a:endParaRPr>
          </a:p>
        </p:txBody>
      </p:sp>
      <p:pic>
        <p:nvPicPr>
          <p:cNvPr id="5" name="Picture 4" descr="A picture containing indoor, arranged&#10;&#10;Description automatically generated">
            <a:extLst>
              <a:ext uri="{FF2B5EF4-FFF2-40B4-BE49-F238E27FC236}">
                <a16:creationId xmlns:a16="http://schemas.microsoft.com/office/drawing/2014/main" id="{7DFBB1FA-A896-4C40-B0BD-9F6A6ABD8930}"/>
              </a:ext>
            </a:extLst>
          </p:cNvPr>
          <p:cNvPicPr>
            <a:picLocks noChangeAspect="1"/>
          </p:cNvPicPr>
          <p:nvPr/>
        </p:nvPicPr>
        <p:blipFill>
          <a:blip r:embed="rId3"/>
          <a:stretch>
            <a:fillRect/>
          </a:stretch>
        </p:blipFill>
        <p:spPr>
          <a:xfrm>
            <a:off x="7067060" y="2092942"/>
            <a:ext cx="4513344" cy="3101034"/>
          </a:xfrm>
          <a:prstGeom prst="rect">
            <a:avLst/>
          </a:prstGeom>
          <a:ln>
            <a:noFill/>
          </a:ln>
          <a:effectLst>
            <a:softEdge rad="112500"/>
          </a:effectLst>
        </p:spPr>
      </p:pic>
    </p:spTree>
    <p:extLst>
      <p:ext uri="{BB962C8B-B14F-4D97-AF65-F5344CB8AC3E}">
        <p14:creationId xmlns:p14="http://schemas.microsoft.com/office/powerpoint/2010/main" val="1032143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13262E-63FB-44EC-B7D9-5CEC47A5D5F9}"/>
              </a:ext>
            </a:extLst>
          </p:cNvPr>
          <p:cNvSpPr>
            <a:spLocks noGrp="1"/>
          </p:cNvSpPr>
          <p:nvPr>
            <p:ph type="body" sz="quarter" idx="19"/>
          </p:nvPr>
        </p:nvSpPr>
        <p:spPr>
          <a:xfrm>
            <a:off x="2773179" y="472141"/>
            <a:ext cx="8775233" cy="1160989"/>
          </a:xfrm>
        </p:spPr>
        <p:txBody>
          <a:bodyPr>
            <a:noAutofit/>
          </a:bodyPr>
          <a:lstStyle/>
          <a:p>
            <a:pPr algn="l"/>
            <a:r>
              <a:rPr lang="en-US" b="1" dirty="0">
                <a:solidFill>
                  <a:srgbClr val="F5C05B"/>
                </a:solidFill>
              </a:rPr>
              <a:t>Examples of Nutraceuticals</a:t>
            </a:r>
            <a:endParaRPr lang="en-IE" b="1" dirty="0"/>
          </a:p>
        </p:txBody>
      </p:sp>
      <p:sp>
        <p:nvSpPr>
          <p:cNvPr id="3" name="Text Placeholder 2">
            <a:extLst>
              <a:ext uri="{FF2B5EF4-FFF2-40B4-BE49-F238E27FC236}">
                <a16:creationId xmlns:a16="http://schemas.microsoft.com/office/drawing/2014/main" id="{81F5BD60-4A6A-42D7-AAF5-8F387788B61B}"/>
              </a:ext>
            </a:extLst>
          </p:cNvPr>
          <p:cNvSpPr>
            <a:spLocks noGrp="1"/>
          </p:cNvSpPr>
          <p:nvPr>
            <p:ph type="body" sz="quarter" idx="20"/>
          </p:nvPr>
        </p:nvSpPr>
        <p:spPr>
          <a:xfrm>
            <a:off x="597408" y="2020394"/>
            <a:ext cx="10951004" cy="3991554"/>
          </a:xfrm>
        </p:spPr>
        <p:txBody>
          <a:bodyPr/>
          <a:lstStyle/>
          <a:p>
            <a:pPr algn="l"/>
            <a:r>
              <a:rPr lang="en-IE" sz="2200" b="0" dirty="0">
                <a:solidFill>
                  <a:srgbClr val="085156"/>
                </a:solidFill>
                <a:effectLst/>
              </a:rPr>
              <a:t>According to Nutrients Review, nutraceuticals can include:</a:t>
            </a:r>
          </a:p>
          <a:p>
            <a:pPr marL="285750" indent="-285750" algn="l" fontAlgn="base">
              <a:buFont typeface="Arial" panose="020B0604020202020204" pitchFamily="34" charset="0"/>
              <a:buChar char="•"/>
            </a:pPr>
            <a:r>
              <a:rPr lang="en-IE" sz="2200" b="1" i="0" u="none" strike="noStrike" dirty="0">
                <a:solidFill>
                  <a:srgbClr val="085156"/>
                </a:solidFill>
                <a:effectLst/>
                <a:hlinkClick r:id="rId2">
                  <a:extLst>
                    <a:ext uri="{A12FA001-AC4F-418D-AE19-62706E023703}">
                      <ahyp:hlinkClr xmlns:ahyp="http://schemas.microsoft.com/office/drawing/2018/hyperlinkcolor" val="tx"/>
                    </a:ext>
                  </a:extLst>
                </a:hlinkClick>
              </a:rPr>
              <a:t>Minerals</a:t>
            </a:r>
            <a:r>
              <a:rPr lang="en-IE" sz="2200" b="0" i="0" dirty="0">
                <a:solidFill>
                  <a:srgbClr val="085156"/>
                </a:solidFill>
                <a:effectLst/>
              </a:rPr>
              <a:t>, </a:t>
            </a:r>
            <a:r>
              <a:rPr lang="en-IE" sz="2200" b="1" i="0" u="none" strike="noStrike" dirty="0">
                <a:solidFill>
                  <a:srgbClr val="085156"/>
                </a:solidFill>
                <a:effectLst/>
                <a:hlinkClick r:id="rId3">
                  <a:extLst>
                    <a:ext uri="{A12FA001-AC4F-418D-AE19-62706E023703}">
                      <ahyp:hlinkClr xmlns:ahyp="http://schemas.microsoft.com/office/drawing/2018/hyperlinkcolor" val="tx"/>
                    </a:ext>
                  </a:extLst>
                </a:hlinkClick>
              </a:rPr>
              <a:t>vitamins</a:t>
            </a:r>
            <a:r>
              <a:rPr lang="en-IE" sz="2200" b="0" i="0" dirty="0">
                <a:solidFill>
                  <a:srgbClr val="085156"/>
                </a:solidFill>
                <a:effectLst/>
              </a:rPr>
              <a:t> and other </a:t>
            </a:r>
            <a:r>
              <a:rPr lang="en-IE" sz="2200" b="1" i="0" u="none" strike="noStrike" dirty="0">
                <a:solidFill>
                  <a:srgbClr val="085156"/>
                </a:solidFill>
                <a:effectLst/>
                <a:hlinkClick r:id="rId4">
                  <a:extLst>
                    <a:ext uri="{A12FA001-AC4F-418D-AE19-62706E023703}">
                      <ahyp:hlinkClr xmlns:ahyp="http://schemas.microsoft.com/office/drawing/2018/hyperlinkcolor" val="tx"/>
                    </a:ext>
                  </a:extLst>
                </a:hlinkClick>
              </a:rPr>
              <a:t>dietary supplements</a:t>
            </a:r>
            <a:endParaRPr lang="en-IE" sz="2200" b="0" i="0" dirty="0">
              <a:solidFill>
                <a:srgbClr val="085156"/>
              </a:solidFill>
              <a:effectLst/>
            </a:endParaRPr>
          </a:p>
          <a:p>
            <a:pPr marL="285750" indent="-285750" algn="l" fontAlgn="base">
              <a:buFont typeface="Arial" panose="020B0604020202020204" pitchFamily="34" charset="0"/>
              <a:buChar char="•"/>
            </a:pPr>
            <a:r>
              <a:rPr lang="en-IE" sz="2200" b="0" i="0" dirty="0">
                <a:solidFill>
                  <a:srgbClr val="085156"/>
                </a:solidFill>
                <a:effectLst/>
              </a:rPr>
              <a:t>Herbal products: garlic (</a:t>
            </a:r>
            <a:r>
              <a:rPr lang="en-IE" sz="2200" b="1" i="0" u="none" strike="noStrike" dirty="0">
                <a:solidFill>
                  <a:srgbClr val="085156"/>
                </a:solidFill>
                <a:effectLst/>
                <a:hlinkClick r:id="rId5">
                  <a:extLst>
                    <a:ext uri="{A12FA001-AC4F-418D-AE19-62706E023703}">
                      <ahyp:hlinkClr xmlns:ahyp="http://schemas.microsoft.com/office/drawing/2018/hyperlinkcolor" val="tx"/>
                    </a:ext>
                  </a:extLst>
                </a:hlinkClick>
              </a:rPr>
              <a:t>allicin</a:t>
            </a:r>
            <a:r>
              <a:rPr lang="en-IE" sz="2200" b="0" i="0" dirty="0">
                <a:solidFill>
                  <a:srgbClr val="085156"/>
                </a:solidFill>
                <a:effectLst/>
              </a:rPr>
              <a:t>), ginger, echinacea, ginseng, liquorice, onion, senna, turmeric (</a:t>
            </a:r>
            <a:r>
              <a:rPr lang="en-IE" sz="2200" b="1" i="0" u="none" strike="noStrike" dirty="0">
                <a:solidFill>
                  <a:srgbClr val="085156"/>
                </a:solidFill>
                <a:effectLst/>
                <a:hlinkClick r:id="rId6">
                  <a:extLst>
                    <a:ext uri="{A12FA001-AC4F-418D-AE19-62706E023703}">
                      <ahyp:hlinkClr xmlns:ahyp="http://schemas.microsoft.com/office/drawing/2018/hyperlinkcolor" val="tx"/>
                    </a:ext>
                  </a:extLst>
                </a:hlinkClick>
              </a:rPr>
              <a:t>curcumin</a:t>
            </a:r>
            <a:r>
              <a:rPr lang="en-IE" sz="2200" b="0" i="0" dirty="0">
                <a:solidFill>
                  <a:srgbClr val="085156"/>
                </a:solidFill>
                <a:effectLst/>
              </a:rPr>
              <a:t>)</a:t>
            </a:r>
          </a:p>
          <a:p>
            <a:pPr marL="285750" indent="-285750" algn="l" fontAlgn="base">
              <a:buFont typeface="Arial" panose="020B0604020202020204" pitchFamily="34" charset="0"/>
              <a:buChar char="•"/>
            </a:pPr>
            <a:r>
              <a:rPr lang="en-IE" sz="2200" b="0" i="0" dirty="0">
                <a:solidFill>
                  <a:srgbClr val="085156"/>
                </a:solidFill>
                <a:effectLst/>
              </a:rPr>
              <a:t>Dietary enzymes: </a:t>
            </a:r>
            <a:r>
              <a:rPr lang="en-IE" sz="2200" b="1" i="0" u="none" strike="noStrike" dirty="0">
                <a:solidFill>
                  <a:srgbClr val="085156"/>
                </a:solidFill>
                <a:effectLst/>
                <a:hlinkClick r:id="rId7">
                  <a:extLst>
                    <a:ext uri="{A12FA001-AC4F-418D-AE19-62706E023703}">
                      <ahyp:hlinkClr xmlns:ahyp="http://schemas.microsoft.com/office/drawing/2018/hyperlinkcolor" val="tx"/>
                    </a:ext>
                  </a:extLst>
                </a:hlinkClick>
              </a:rPr>
              <a:t>bromelain</a:t>
            </a:r>
            <a:r>
              <a:rPr lang="en-IE" sz="2200" b="0" i="0" dirty="0">
                <a:solidFill>
                  <a:srgbClr val="085156"/>
                </a:solidFill>
                <a:effectLst/>
              </a:rPr>
              <a:t>, </a:t>
            </a:r>
            <a:r>
              <a:rPr lang="en-IE" sz="2200" b="1" i="0" u="none" strike="noStrike" dirty="0">
                <a:solidFill>
                  <a:srgbClr val="085156"/>
                </a:solidFill>
                <a:effectLst/>
                <a:hlinkClick r:id="rId8">
                  <a:extLst>
                    <a:ext uri="{A12FA001-AC4F-418D-AE19-62706E023703}">
                      <ahyp:hlinkClr xmlns:ahyp="http://schemas.microsoft.com/office/drawing/2018/hyperlinkcolor" val="tx"/>
                    </a:ext>
                  </a:extLst>
                </a:hlinkClick>
              </a:rPr>
              <a:t>papain</a:t>
            </a:r>
            <a:endParaRPr lang="en-IE" sz="2200" b="0" i="0" dirty="0">
              <a:solidFill>
                <a:srgbClr val="085156"/>
              </a:solidFill>
              <a:effectLst/>
            </a:endParaRPr>
          </a:p>
          <a:p>
            <a:pPr marL="285750" indent="-285750" algn="l" fontAlgn="base">
              <a:buFont typeface="Arial" panose="020B0604020202020204" pitchFamily="34" charset="0"/>
              <a:buChar char="•"/>
            </a:pPr>
            <a:r>
              <a:rPr lang="en-IE" sz="2200" dirty="0">
                <a:solidFill>
                  <a:srgbClr val="085156"/>
                </a:solidFill>
              </a:rPr>
              <a:t>Dietary</a:t>
            </a:r>
            <a:r>
              <a:rPr lang="en-IE" sz="2200" dirty="0">
                <a:solidFill>
                  <a:srgbClr val="0563C1"/>
                </a:solidFill>
              </a:rPr>
              <a:t> </a:t>
            </a:r>
            <a:r>
              <a:rPr lang="en-IE" sz="2200" dirty="0">
                <a:solidFill>
                  <a:srgbClr val="085156"/>
                </a:solidFill>
              </a:rPr>
              <a:t>fibre</a:t>
            </a:r>
            <a:endParaRPr lang="en-IE" sz="2200" i="0" dirty="0">
              <a:solidFill>
                <a:srgbClr val="085156"/>
              </a:solidFill>
              <a:effectLst/>
            </a:endParaRPr>
          </a:p>
          <a:p>
            <a:pPr marL="285750" indent="-285750" algn="l" fontAlgn="base">
              <a:buFont typeface="Arial" panose="020B0604020202020204" pitchFamily="34" charset="0"/>
              <a:buChar char="•"/>
            </a:pPr>
            <a:r>
              <a:rPr lang="en-IE" sz="2200" b="0" i="0" dirty="0">
                <a:solidFill>
                  <a:srgbClr val="085156"/>
                </a:solidFill>
                <a:effectLst/>
              </a:rPr>
              <a:t>Hydrolysed proteins</a:t>
            </a:r>
          </a:p>
          <a:p>
            <a:pPr marL="285750" indent="-285750" algn="l" fontAlgn="base">
              <a:buFont typeface="Arial" panose="020B0604020202020204" pitchFamily="34" charset="0"/>
              <a:buChar char="•"/>
            </a:pPr>
            <a:r>
              <a:rPr lang="en-IE" sz="2200" b="1" i="0" u="none" strike="noStrike" dirty="0">
                <a:solidFill>
                  <a:srgbClr val="085156"/>
                </a:solidFill>
                <a:effectLst/>
                <a:hlinkClick r:id="rId9">
                  <a:extLst>
                    <a:ext uri="{A12FA001-AC4F-418D-AE19-62706E023703}">
                      <ahyp:hlinkClr xmlns:ahyp="http://schemas.microsoft.com/office/drawing/2018/hyperlinkcolor" val="tx"/>
                    </a:ext>
                  </a:extLst>
                </a:hlinkClick>
              </a:rPr>
              <a:t>Phytonutrients</a:t>
            </a:r>
            <a:r>
              <a:rPr lang="en-IE" sz="2200" b="0" i="0" dirty="0">
                <a:solidFill>
                  <a:srgbClr val="085156"/>
                </a:solidFill>
                <a:effectLst/>
              </a:rPr>
              <a:t>: </a:t>
            </a:r>
            <a:r>
              <a:rPr lang="en-IE" sz="2200" b="1" i="0" u="none" strike="noStrike" dirty="0">
                <a:solidFill>
                  <a:srgbClr val="085156"/>
                </a:solidFill>
                <a:effectLst/>
                <a:hlinkClick r:id="rId10">
                  <a:extLst>
                    <a:ext uri="{A12FA001-AC4F-418D-AE19-62706E023703}">
                      <ahyp:hlinkClr xmlns:ahyp="http://schemas.microsoft.com/office/drawing/2018/hyperlinkcolor" val="tx"/>
                    </a:ext>
                  </a:extLst>
                </a:hlinkClick>
              </a:rPr>
              <a:t>resveratrol</a:t>
            </a:r>
            <a:endParaRPr lang="en-IE" sz="2200" b="0" i="0" dirty="0">
              <a:solidFill>
                <a:srgbClr val="085156"/>
              </a:solidFill>
              <a:effectLst/>
            </a:endParaRPr>
          </a:p>
          <a:p>
            <a:pPr marL="285750" indent="-285750" algn="l" fontAlgn="base">
              <a:buFont typeface="Arial" panose="020B0604020202020204" pitchFamily="34" charset="0"/>
              <a:buChar char="•"/>
            </a:pPr>
            <a:r>
              <a:rPr lang="en-IE" sz="2200" b="0" i="0" dirty="0">
                <a:solidFill>
                  <a:srgbClr val="085156"/>
                </a:solidFill>
                <a:effectLst/>
              </a:rPr>
              <a:t>Carotenoids: </a:t>
            </a:r>
            <a:r>
              <a:rPr lang="en-IE" sz="2200" b="1" i="0" u="none" strike="noStrike" dirty="0">
                <a:solidFill>
                  <a:srgbClr val="085156"/>
                </a:solidFill>
                <a:effectLst/>
                <a:hlinkClick r:id="rId11">
                  <a:extLst>
                    <a:ext uri="{A12FA001-AC4F-418D-AE19-62706E023703}">
                      <ahyp:hlinkClr xmlns:ahyp="http://schemas.microsoft.com/office/drawing/2018/hyperlinkcolor" val="tx"/>
                    </a:ext>
                  </a:extLst>
                </a:hlinkClick>
              </a:rPr>
              <a:t>lycopene</a:t>
            </a:r>
            <a:endParaRPr lang="en-IE" sz="2200" b="0" i="0" dirty="0">
              <a:solidFill>
                <a:srgbClr val="085156"/>
              </a:solidFill>
              <a:effectLst/>
            </a:endParaRPr>
          </a:p>
          <a:p>
            <a:pPr marL="285750" indent="-285750" algn="l" fontAlgn="base">
              <a:buFont typeface="Arial" panose="020B0604020202020204" pitchFamily="34" charset="0"/>
              <a:buChar char="•"/>
            </a:pPr>
            <a:r>
              <a:rPr lang="en-IE" sz="2200" b="1" i="0" u="none" strike="noStrike" dirty="0">
                <a:solidFill>
                  <a:srgbClr val="085156"/>
                </a:solidFill>
                <a:effectLst/>
                <a:hlinkClick r:id="rId12">
                  <a:extLst>
                    <a:ext uri="{A12FA001-AC4F-418D-AE19-62706E023703}">
                      <ahyp:hlinkClr xmlns:ahyp="http://schemas.microsoft.com/office/drawing/2018/hyperlinkcolor" val="tx"/>
                    </a:ext>
                  </a:extLst>
                </a:hlinkClick>
              </a:rPr>
              <a:t>Prebiotics</a:t>
            </a:r>
            <a:r>
              <a:rPr lang="en-IE" sz="2200" u="none" strike="noStrike" dirty="0">
                <a:solidFill>
                  <a:srgbClr val="085156"/>
                </a:solidFill>
              </a:rPr>
              <a:t> / </a:t>
            </a:r>
            <a:r>
              <a:rPr lang="en-IE" sz="2200" b="0" i="0" dirty="0">
                <a:solidFill>
                  <a:srgbClr val="085156"/>
                </a:solidFill>
                <a:effectLst/>
              </a:rPr>
              <a:t>Probiotics</a:t>
            </a:r>
          </a:p>
          <a:p>
            <a:pPr algn="l"/>
            <a:endParaRPr lang="en-GB" sz="2000" b="0" i="0" dirty="0">
              <a:solidFill>
                <a:srgbClr val="085156"/>
              </a:solidFill>
              <a:effectLst/>
            </a:endParaRPr>
          </a:p>
        </p:txBody>
      </p:sp>
      <p:sp>
        <p:nvSpPr>
          <p:cNvPr id="8" name="TextBox 7">
            <a:extLst>
              <a:ext uri="{FF2B5EF4-FFF2-40B4-BE49-F238E27FC236}">
                <a16:creationId xmlns:a16="http://schemas.microsoft.com/office/drawing/2014/main" id="{F05CB86E-63DE-4366-A176-DB2C7C2D1891}"/>
              </a:ext>
            </a:extLst>
          </p:cNvPr>
          <p:cNvSpPr txBox="1"/>
          <p:nvPr/>
        </p:nvSpPr>
        <p:spPr>
          <a:xfrm>
            <a:off x="8006080" y="1457230"/>
            <a:ext cx="2735072" cy="830997"/>
          </a:xfrm>
          <a:prstGeom prst="rect">
            <a:avLst/>
          </a:prstGeom>
          <a:solidFill>
            <a:srgbClr val="F5C05B"/>
          </a:solidFill>
        </p:spPr>
        <p:txBody>
          <a:bodyPr wrap="square">
            <a:spAutoFit/>
          </a:bodyPr>
          <a:lstStyle/>
          <a:p>
            <a:pPr algn="l"/>
            <a:r>
              <a:rPr lang="en-IE" sz="2400" b="0" dirty="0">
                <a:solidFill>
                  <a:srgbClr val="085156"/>
                </a:solidFill>
                <a:effectLst/>
                <a:highlight>
                  <a:srgbClr val="F5C05B"/>
                </a:highlight>
              </a:rPr>
              <a:t>Click hyperlinks fo</a:t>
            </a:r>
            <a:r>
              <a:rPr lang="en-IE" sz="2400" dirty="0">
                <a:solidFill>
                  <a:srgbClr val="085156"/>
                </a:solidFill>
                <a:highlight>
                  <a:srgbClr val="F5C05B"/>
                </a:highlight>
              </a:rPr>
              <a:t>r more information…</a:t>
            </a:r>
            <a:endParaRPr lang="en-IE" sz="2400" b="0" dirty="0">
              <a:solidFill>
                <a:srgbClr val="085156"/>
              </a:solidFill>
              <a:effectLst/>
              <a:highlight>
                <a:srgbClr val="F5C05B"/>
              </a:highlight>
            </a:endParaRPr>
          </a:p>
        </p:txBody>
      </p:sp>
    </p:spTree>
    <p:extLst>
      <p:ext uri="{BB962C8B-B14F-4D97-AF65-F5344CB8AC3E}">
        <p14:creationId xmlns:p14="http://schemas.microsoft.com/office/powerpoint/2010/main" val="2317366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885BA5-B393-4837-970F-E88A63DD2CA0}"/>
              </a:ext>
            </a:extLst>
          </p:cNvPr>
          <p:cNvSpPr>
            <a:spLocks noGrp="1"/>
          </p:cNvSpPr>
          <p:nvPr>
            <p:ph type="body" sz="quarter" idx="19"/>
          </p:nvPr>
        </p:nvSpPr>
        <p:spPr/>
        <p:txBody>
          <a:bodyPr/>
          <a:lstStyle/>
          <a:p>
            <a:r>
              <a:rPr lang="en-US" b="1" dirty="0"/>
              <a:t>How to promote the use of Nutraceuticals in your business…</a:t>
            </a:r>
            <a:endParaRPr lang="en-IE" b="1" dirty="0"/>
          </a:p>
        </p:txBody>
      </p:sp>
      <p:sp>
        <p:nvSpPr>
          <p:cNvPr id="3" name="Text Placeholder 2">
            <a:extLst>
              <a:ext uri="{FF2B5EF4-FFF2-40B4-BE49-F238E27FC236}">
                <a16:creationId xmlns:a16="http://schemas.microsoft.com/office/drawing/2014/main" id="{958C02AA-7A11-4E6F-A01B-A8E412E275AB}"/>
              </a:ext>
            </a:extLst>
          </p:cNvPr>
          <p:cNvSpPr>
            <a:spLocks noGrp="1"/>
          </p:cNvSpPr>
          <p:nvPr>
            <p:ph type="body" sz="quarter" idx="20"/>
          </p:nvPr>
        </p:nvSpPr>
        <p:spPr>
          <a:xfrm>
            <a:off x="586551" y="1813810"/>
            <a:ext cx="6190169" cy="4117090"/>
          </a:xfrm>
        </p:spPr>
        <p:txBody>
          <a:bodyPr/>
          <a:lstStyle/>
          <a:p>
            <a:pPr algn="just"/>
            <a:r>
              <a:rPr lang="en-US" sz="2300" b="0" i="0" dirty="0">
                <a:solidFill>
                  <a:srgbClr val="085156"/>
                </a:solidFill>
                <a:effectLst/>
              </a:rPr>
              <a:t>Advice from</a:t>
            </a:r>
            <a:r>
              <a:rPr lang="en-US" sz="2300" b="0" i="0" dirty="0">
                <a:solidFill>
                  <a:srgbClr val="0563C1"/>
                </a:solidFill>
                <a:effectLst/>
                <a:hlinkClick r:id="rId2">
                  <a:extLst>
                    <a:ext uri="{A12FA001-AC4F-418D-AE19-62706E023703}">
                      <ahyp:hlinkClr xmlns:ahyp="http://schemas.microsoft.com/office/drawing/2018/hyperlinkcolor" val="tx"/>
                    </a:ext>
                  </a:extLst>
                </a:hlinkClick>
              </a:rPr>
              <a:t> </a:t>
            </a:r>
            <a:r>
              <a:rPr lang="en-US" sz="2300" b="0" i="0" dirty="0" err="1">
                <a:solidFill>
                  <a:srgbClr val="0563C1"/>
                </a:solidFill>
                <a:effectLst/>
                <a:hlinkClick r:id="rId2">
                  <a:extLst>
                    <a:ext uri="{A12FA001-AC4F-418D-AE19-62706E023703}">
                      <ahyp:hlinkClr xmlns:ahyp="http://schemas.microsoft.com/office/drawing/2018/hyperlinkcolor" val="tx"/>
                    </a:ext>
                  </a:extLst>
                </a:hlinkClick>
              </a:rPr>
              <a:t>Hospitalitynet</a:t>
            </a:r>
            <a:r>
              <a:rPr lang="en-US" sz="2300" b="0" i="0" dirty="0">
                <a:solidFill>
                  <a:srgbClr val="085156"/>
                </a:solidFill>
                <a:effectLst/>
                <a:hlinkClick r:id="rId2">
                  <a:extLst>
                    <a:ext uri="{A12FA001-AC4F-418D-AE19-62706E023703}">
                      <ahyp:hlinkClr xmlns:ahyp="http://schemas.microsoft.com/office/drawing/2018/hyperlinkcolor" val="tx"/>
                    </a:ext>
                  </a:extLst>
                </a:hlinkClick>
              </a:rPr>
              <a:t> </a:t>
            </a:r>
            <a:r>
              <a:rPr lang="en-US" sz="2300" b="0" i="0" dirty="0">
                <a:solidFill>
                  <a:srgbClr val="085156"/>
                </a:solidFill>
                <a:effectLst/>
              </a:rPr>
              <a:t>is to express added nutrients in terms of consumer benefits. This prevents customer confusion and intimidation </a:t>
            </a:r>
          </a:p>
          <a:p>
            <a:pPr algn="just"/>
            <a:r>
              <a:rPr lang="en-US" sz="2300" dirty="0">
                <a:solidFill>
                  <a:srgbClr val="085156"/>
                </a:solidFill>
              </a:rPr>
              <a:t>W</a:t>
            </a:r>
            <a:r>
              <a:rPr lang="en-US" sz="2300" b="0" i="0" dirty="0">
                <a:solidFill>
                  <a:srgbClr val="085156"/>
                </a:solidFill>
                <a:effectLst/>
              </a:rPr>
              <a:t>ith any nutraceutical addition to your food service business, customer education is a must. This means that first you need to have knowledgeable and confident staff to discuss your product extras &amp; second it's an opportunity to develop rapport with patrons.</a:t>
            </a:r>
          </a:p>
          <a:p>
            <a:pPr algn="just"/>
            <a:endParaRPr lang="en-US" sz="800" dirty="0">
              <a:solidFill>
                <a:srgbClr val="085156"/>
              </a:solidFill>
            </a:endParaRPr>
          </a:p>
          <a:p>
            <a:pPr algn="just"/>
            <a:r>
              <a:rPr lang="en-US" sz="2300" dirty="0">
                <a:solidFill>
                  <a:srgbClr val="085156"/>
                </a:solidFill>
                <a:highlight>
                  <a:srgbClr val="F5C05B"/>
                </a:highlight>
              </a:rPr>
              <a:t>READ:</a:t>
            </a:r>
            <a:r>
              <a:rPr lang="en-US" sz="2300" dirty="0">
                <a:solidFill>
                  <a:srgbClr val="085156"/>
                </a:solidFill>
              </a:rPr>
              <a:t>  SWEET BEAT CAFÉ, IRELAND case study</a:t>
            </a:r>
          </a:p>
          <a:p>
            <a:pPr algn="just"/>
            <a:r>
              <a:rPr lang="en-US" sz="1600" dirty="0">
                <a:solidFill>
                  <a:srgbClr val="085156"/>
                </a:solidFill>
                <a:hlinkClick r:id="rId3"/>
              </a:rPr>
              <a:t>https://www.foodinnovation.how/wp-content/uploads/2021/07/SUSTAIN-Compendium_Page_59-212x300.jpg</a:t>
            </a:r>
            <a:endParaRPr lang="en-US" sz="1600" dirty="0">
              <a:solidFill>
                <a:srgbClr val="085156"/>
              </a:solidFill>
            </a:endParaRPr>
          </a:p>
          <a:p>
            <a:pPr algn="just"/>
            <a:endParaRPr lang="en-US" sz="2300" dirty="0">
              <a:solidFill>
                <a:srgbClr val="085156"/>
              </a:solidFill>
            </a:endParaRPr>
          </a:p>
        </p:txBody>
      </p:sp>
      <p:pic>
        <p:nvPicPr>
          <p:cNvPr id="1026" name="Picture 2" descr="See the source image">
            <a:extLst>
              <a:ext uri="{FF2B5EF4-FFF2-40B4-BE49-F238E27FC236}">
                <a16:creationId xmlns:a16="http://schemas.microsoft.com/office/drawing/2014/main" id="{1AC51320-CAA6-4EE4-B84C-E4A0939AD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3775" y="2177166"/>
            <a:ext cx="4514850" cy="2867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1E76D1-CDBE-460D-A6F9-C921E6655C92}"/>
              </a:ext>
            </a:extLst>
          </p:cNvPr>
          <p:cNvSpPr txBox="1"/>
          <p:nvPr/>
        </p:nvSpPr>
        <p:spPr>
          <a:xfrm>
            <a:off x="7343775" y="5222881"/>
            <a:ext cx="6096000" cy="923330"/>
          </a:xfrm>
          <a:prstGeom prst="rect">
            <a:avLst/>
          </a:prstGeom>
          <a:noFill/>
        </p:spPr>
        <p:txBody>
          <a:bodyPr wrap="square">
            <a:spAutoFit/>
          </a:bodyPr>
          <a:lstStyle/>
          <a:p>
            <a:r>
              <a:rPr lang="en-GB" dirty="0">
                <a:hlinkClick r:id="rId5"/>
              </a:rPr>
              <a:t>Sweet Beat Super Salad | Sweet Beat Sligo</a:t>
            </a:r>
            <a:endParaRPr lang="en-GB" dirty="0"/>
          </a:p>
          <a:p>
            <a:endParaRPr lang="en-GB" dirty="0"/>
          </a:p>
          <a:p>
            <a:r>
              <a:rPr lang="en-GB" dirty="0">
                <a:hlinkClick r:id="rId6"/>
              </a:rPr>
              <a:t>Buddha Bowl | Sweet Beat Sligo</a:t>
            </a:r>
            <a:endParaRPr lang="en-IE" b="1" dirty="0"/>
          </a:p>
        </p:txBody>
      </p:sp>
    </p:spTree>
    <p:extLst>
      <p:ext uri="{BB962C8B-B14F-4D97-AF65-F5344CB8AC3E}">
        <p14:creationId xmlns:p14="http://schemas.microsoft.com/office/powerpoint/2010/main" val="3910108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52BD5A-44C7-41F7-9858-1F75F45D3398}"/>
              </a:ext>
            </a:extLst>
          </p:cNvPr>
          <p:cNvSpPr>
            <a:spLocks noGrp="1"/>
          </p:cNvSpPr>
          <p:nvPr>
            <p:ph type="body" sz="quarter" idx="19"/>
          </p:nvPr>
        </p:nvSpPr>
        <p:spPr>
          <a:xfrm>
            <a:off x="2773179" y="257175"/>
            <a:ext cx="8775233" cy="676275"/>
          </a:xfrm>
        </p:spPr>
        <p:txBody>
          <a:bodyPr>
            <a:normAutofit/>
          </a:bodyPr>
          <a:lstStyle/>
          <a:p>
            <a:pPr algn="ctr"/>
            <a:r>
              <a:rPr lang="en-US" b="1" dirty="0"/>
              <a:t>Demand for functional foods</a:t>
            </a:r>
            <a:endParaRPr lang="en-IE" b="1" dirty="0"/>
          </a:p>
          <a:p>
            <a:pPr algn="ctr"/>
            <a:endParaRPr lang="en-IE" dirty="0"/>
          </a:p>
        </p:txBody>
      </p:sp>
      <p:sp>
        <p:nvSpPr>
          <p:cNvPr id="5" name="TextBox 4">
            <a:extLst>
              <a:ext uri="{FF2B5EF4-FFF2-40B4-BE49-F238E27FC236}">
                <a16:creationId xmlns:a16="http://schemas.microsoft.com/office/drawing/2014/main" id="{CFDF3489-D1CE-4054-AAB0-C3503CD68346}"/>
              </a:ext>
            </a:extLst>
          </p:cNvPr>
          <p:cNvSpPr txBox="1"/>
          <p:nvPr/>
        </p:nvSpPr>
        <p:spPr>
          <a:xfrm>
            <a:off x="4328160" y="1431811"/>
            <a:ext cx="6634480" cy="4893647"/>
          </a:xfrm>
          <a:prstGeom prst="rect">
            <a:avLst/>
          </a:prstGeom>
          <a:noFill/>
        </p:spPr>
        <p:txBody>
          <a:bodyPr wrap="square">
            <a:spAutoFit/>
          </a:bodyPr>
          <a:lstStyle/>
          <a:p>
            <a:pPr lvl="0" algn="just">
              <a:lnSpc>
                <a:spcPct val="100000"/>
              </a:lnSpc>
            </a:pPr>
            <a:r>
              <a:rPr lang="en-US" sz="2300" baseline="0" dirty="0">
                <a:solidFill>
                  <a:srgbClr val="406F70"/>
                </a:solidFill>
              </a:rPr>
              <a:t>Nowadays, foods are not intended to only satisfy hunger &amp; to provide necessary nutrients, but they can confer additional health benefits, preventing nutrition-related diseases, and improving physical and mental well-being.</a:t>
            </a:r>
            <a:r>
              <a:rPr lang="en-US" sz="2300" baseline="0" dirty="0"/>
              <a:t> </a:t>
            </a:r>
          </a:p>
          <a:p>
            <a:pPr lvl="0">
              <a:lnSpc>
                <a:spcPct val="100000"/>
              </a:lnSpc>
            </a:pPr>
            <a:endParaRPr lang="en-US" sz="2300" dirty="0"/>
          </a:p>
          <a:p>
            <a:pPr algn="just"/>
            <a:r>
              <a:rPr lang="en-US" sz="2300" baseline="0" dirty="0">
                <a:solidFill>
                  <a:srgbClr val="406F70"/>
                </a:solidFill>
              </a:rPr>
              <a:t>The recent technological advancement, the socio-economic trends, and the population lifestyle modifications throughout the world indicate the need for Foods with increased health benefits.   As we saw in Module 1, this trend is increasing for the post Covid-19 consumer. </a:t>
            </a:r>
          </a:p>
          <a:p>
            <a:endParaRPr lang="en-US" sz="1800" b="1" dirty="0">
              <a:solidFill>
                <a:srgbClr val="406F70"/>
              </a:solidFill>
            </a:endParaRPr>
          </a:p>
          <a:p>
            <a:pPr lvl="0">
              <a:lnSpc>
                <a:spcPct val="100000"/>
              </a:lnSpc>
            </a:pPr>
            <a:endParaRPr lang="en-US" sz="1800" dirty="0"/>
          </a:p>
        </p:txBody>
      </p:sp>
      <p:pic>
        <p:nvPicPr>
          <p:cNvPr id="7" name="Picture 6" descr="A picture containing shape&#10;&#10;Description automatically generated">
            <a:extLst>
              <a:ext uri="{FF2B5EF4-FFF2-40B4-BE49-F238E27FC236}">
                <a16:creationId xmlns:a16="http://schemas.microsoft.com/office/drawing/2014/main" id="{21A860F3-2475-47AE-A475-72552562F1E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1680" y="1971040"/>
            <a:ext cx="3586480" cy="3586480"/>
          </a:xfrm>
          <a:prstGeom prst="rect">
            <a:avLst/>
          </a:prstGeom>
        </p:spPr>
      </p:pic>
    </p:spTree>
    <p:extLst>
      <p:ext uri="{BB962C8B-B14F-4D97-AF65-F5344CB8AC3E}">
        <p14:creationId xmlns:p14="http://schemas.microsoft.com/office/powerpoint/2010/main" val="3033609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441E4-CCBB-47BD-9322-E2A874610EF1}"/>
              </a:ext>
            </a:extLst>
          </p:cNvPr>
          <p:cNvSpPr>
            <a:spLocks noGrp="1"/>
          </p:cNvSpPr>
          <p:nvPr>
            <p:ph type="body" sz="quarter" idx="16"/>
          </p:nvPr>
        </p:nvSpPr>
        <p:spPr>
          <a:xfrm>
            <a:off x="5784783" y="339874"/>
            <a:ext cx="5812865" cy="1411074"/>
          </a:xfrm>
        </p:spPr>
        <p:txBody>
          <a:bodyPr/>
          <a:lstStyle/>
          <a:p>
            <a:pPr algn="l"/>
            <a:r>
              <a:rPr lang="en-US" b="1" dirty="0">
                <a:solidFill>
                  <a:srgbClr val="406F70"/>
                </a:solidFill>
              </a:rPr>
              <a:t>What can you &amp; your food business do?</a:t>
            </a:r>
            <a:endParaRPr lang="en-IE" b="1" dirty="0">
              <a:solidFill>
                <a:srgbClr val="406F70"/>
              </a:solidFill>
            </a:endParaRPr>
          </a:p>
        </p:txBody>
      </p:sp>
      <p:sp>
        <p:nvSpPr>
          <p:cNvPr id="3" name="Text Placeholder 2">
            <a:extLst>
              <a:ext uri="{FF2B5EF4-FFF2-40B4-BE49-F238E27FC236}">
                <a16:creationId xmlns:a16="http://schemas.microsoft.com/office/drawing/2014/main" id="{A6EE74FA-116A-4A4E-B024-08250ED88D1F}"/>
              </a:ext>
            </a:extLst>
          </p:cNvPr>
          <p:cNvSpPr>
            <a:spLocks noGrp="1"/>
          </p:cNvSpPr>
          <p:nvPr>
            <p:ph type="body" sz="quarter" idx="17"/>
          </p:nvPr>
        </p:nvSpPr>
        <p:spPr>
          <a:xfrm>
            <a:off x="5655075" y="1750948"/>
            <a:ext cx="6072279" cy="3947440"/>
          </a:xfrm>
        </p:spPr>
        <p:txBody>
          <a:bodyPr/>
          <a:lstStyle/>
          <a:p>
            <a:r>
              <a:rPr lang="en-US" dirty="0">
                <a:solidFill>
                  <a:srgbClr val="085156"/>
                </a:solidFill>
              </a:rPr>
              <a:t>By incorporating conventional functional foods into your menu items, you will already be making an impact to the health of your customer. </a:t>
            </a:r>
          </a:p>
          <a:p>
            <a:r>
              <a:rPr lang="en-US" dirty="0">
                <a:solidFill>
                  <a:srgbClr val="085156"/>
                </a:solidFill>
              </a:rPr>
              <a:t>Going a step further means you can add modified functional foods or nutraceuticals. This is a great proactive step as a way forward to improve the community’s health but also if done correctly to improve your brand positioning in the Food Service market.</a:t>
            </a:r>
          </a:p>
          <a:p>
            <a:pPr algn="l"/>
            <a:r>
              <a:rPr lang="en-US" dirty="0">
                <a:solidFill>
                  <a:srgbClr val="085156"/>
                </a:solidFill>
              </a:rPr>
              <a:t>This café in Wicklow, Ireland is an excellent  example of how to do it well.</a:t>
            </a:r>
            <a:r>
              <a:rPr lang="en-US" dirty="0"/>
              <a:t> </a:t>
            </a:r>
            <a:r>
              <a:rPr lang="en-US" sz="1600" dirty="0">
                <a:hlinkClick r:id="rId2"/>
              </a:rPr>
              <a:t>https://www.vitalhealthgroup.ie/shop</a:t>
            </a:r>
            <a:endParaRPr lang="en-US" sz="1600" dirty="0"/>
          </a:p>
          <a:p>
            <a:endParaRPr lang="en-IE" dirty="0"/>
          </a:p>
        </p:txBody>
      </p:sp>
      <p:pic>
        <p:nvPicPr>
          <p:cNvPr id="6" name="Picture Placeholder 5" descr="Three glasses of bubble milk tea">
            <a:extLst>
              <a:ext uri="{FF2B5EF4-FFF2-40B4-BE49-F238E27FC236}">
                <a16:creationId xmlns:a16="http://schemas.microsoft.com/office/drawing/2014/main" id="{735177A1-CF1A-4B75-8E8B-1A305553BC87}"/>
              </a:ext>
            </a:extLst>
          </p:cNvPr>
          <p:cNvPicPr>
            <a:picLocks noGrp="1" noChangeAspect="1"/>
          </p:cNvPicPr>
          <p:nvPr>
            <p:ph type="pic" sz="quarter" idx="18"/>
          </p:nvPr>
        </p:nvPicPr>
        <p:blipFill rotWithShape="1">
          <a:blip r:embed="rId3"/>
          <a:srcRect l="7902" r="22840"/>
          <a:stretch/>
        </p:blipFill>
        <p:spPr>
          <a:xfrm>
            <a:off x="0" y="-14989"/>
            <a:ext cx="5651292" cy="6261962"/>
          </a:xfrm>
        </p:spPr>
      </p:pic>
    </p:spTree>
    <p:extLst>
      <p:ext uri="{BB962C8B-B14F-4D97-AF65-F5344CB8AC3E}">
        <p14:creationId xmlns:p14="http://schemas.microsoft.com/office/powerpoint/2010/main" val="234155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FE08D1-E89B-499D-B684-C503134D4D3A}"/>
              </a:ext>
            </a:extLst>
          </p:cNvPr>
          <p:cNvSpPr>
            <a:spLocks noGrp="1"/>
          </p:cNvSpPr>
          <p:nvPr>
            <p:ph type="body" sz="quarter" idx="17"/>
          </p:nvPr>
        </p:nvSpPr>
        <p:spPr/>
        <p:txBody>
          <a:bodyPr/>
          <a:lstStyle/>
          <a:p>
            <a:pPr algn="ctr"/>
            <a:r>
              <a:rPr lang="en-US" sz="4800" b="1" dirty="0">
                <a:solidFill>
                  <a:srgbClr val="F5C05B"/>
                </a:solidFill>
              </a:rPr>
              <a:t>1. Understanding the links between </a:t>
            </a:r>
          </a:p>
          <a:p>
            <a:pPr algn="ctr"/>
            <a:r>
              <a:rPr lang="en-US" sz="4800" b="1" dirty="0">
                <a:solidFill>
                  <a:srgbClr val="F5C05B"/>
                </a:solidFill>
              </a:rPr>
              <a:t>FOOD – DIET – HEALTH</a:t>
            </a:r>
          </a:p>
          <a:p>
            <a:endParaRPr lang="en-IE" dirty="0"/>
          </a:p>
        </p:txBody>
      </p:sp>
      <p:sp>
        <p:nvSpPr>
          <p:cNvPr id="2" name="TextBox 1">
            <a:extLst>
              <a:ext uri="{FF2B5EF4-FFF2-40B4-BE49-F238E27FC236}">
                <a16:creationId xmlns:a16="http://schemas.microsoft.com/office/drawing/2014/main" id="{A196AB5B-C96C-456E-B72E-CEAC63AE3EE2}"/>
              </a:ext>
            </a:extLst>
          </p:cNvPr>
          <p:cNvSpPr txBox="1"/>
          <p:nvPr/>
        </p:nvSpPr>
        <p:spPr>
          <a:xfrm>
            <a:off x="8631936" y="390144"/>
            <a:ext cx="2828544" cy="646331"/>
          </a:xfrm>
          <a:prstGeom prst="rect">
            <a:avLst/>
          </a:prstGeom>
          <a:noFill/>
        </p:spPr>
        <p:txBody>
          <a:bodyPr wrap="square" rtlCol="0">
            <a:spAutoFit/>
          </a:bodyPr>
          <a:lstStyle/>
          <a:p>
            <a:r>
              <a:rPr lang="en-US" sz="3600" b="1" dirty="0">
                <a:solidFill>
                  <a:srgbClr val="085156"/>
                </a:solidFill>
              </a:rPr>
              <a:t>MODULE 3</a:t>
            </a:r>
            <a:endParaRPr lang="en-IE" sz="3600" b="1" dirty="0">
              <a:solidFill>
                <a:srgbClr val="085156"/>
              </a:solidFill>
            </a:endParaRPr>
          </a:p>
        </p:txBody>
      </p:sp>
    </p:spTree>
    <p:extLst>
      <p:ext uri="{BB962C8B-B14F-4D97-AF65-F5344CB8AC3E}">
        <p14:creationId xmlns:p14="http://schemas.microsoft.com/office/powerpoint/2010/main" val="315586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BC389-E4D1-4EAB-9578-88148946C04F}"/>
              </a:ext>
            </a:extLst>
          </p:cNvPr>
          <p:cNvSpPr>
            <a:spLocks noGrp="1"/>
          </p:cNvSpPr>
          <p:nvPr>
            <p:ph type="body" sz="quarter" idx="14"/>
          </p:nvPr>
        </p:nvSpPr>
        <p:spPr>
          <a:xfrm>
            <a:off x="3421921" y="3429000"/>
            <a:ext cx="7876752" cy="3245241"/>
          </a:xfrm>
        </p:spPr>
        <p:txBody>
          <a:bodyPr/>
          <a:lstStyle/>
          <a:p>
            <a:r>
              <a:rPr lang="en-US" sz="4800" b="1" dirty="0">
                <a:solidFill>
                  <a:srgbClr val="F5C05B"/>
                </a:solidFill>
              </a:rPr>
              <a:t>3. Reducing Sugar &amp; Salt  Content in Foods</a:t>
            </a:r>
          </a:p>
          <a:p>
            <a:endParaRPr lang="en-IE" sz="3600" dirty="0">
              <a:solidFill>
                <a:srgbClr val="F5C05B"/>
              </a:solidFill>
            </a:endParaRPr>
          </a:p>
        </p:txBody>
      </p:sp>
      <p:sp>
        <p:nvSpPr>
          <p:cNvPr id="4" name="TextBox 3">
            <a:extLst>
              <a:ext uri="{FF2B5EF4-FFF2-40B4-BE49-F238E27FC236}">
                <a16:creationId xmlns:a16="http://schemas.microsoft.com/office/drawing/2014/main" id="{6B5DEAE6-225F-402F-A748-AE9F2544E5DD}"/>
              </a:ext>
            </a:extLst>
          </p:cNvPr>
          <p:cNvSpPr txBox="1"/>
          <p:nvPr/>
        </p:nvSpPr>
        <p:spPr>
          <a:xfrm>
            <a:off x="8631936" y="390144"/>
            <a:ext cx="2828544" cy="646331"/>
          </a:xfrm>
          <a:prstGeom prst="rect">
            <a:avLst/>
          </a:prstGeom>
          <a:noFill/>
        </p:spPr>
        <p:txBody>
          <a:bodyPr wrap="square" rtlCol="0">
            <a:spAutoFit/>
          </a:bodyPr>
          <a:lstStyle/>
          <a:p>
            <a:r>
              <a:rPr lang="en-US" sz="3600" b="1" dirty="0">
                <a:solidFill>
                  <a:srgbClr val="085156"/>
                </a:solidFill>
              </a:rPr>
              <a:t>MODULE 3</a:t>
            </a:r>
            <a:endParaRPr lang="en-IE" sz="3600" b="1" dirty="0">
              <a:solidFill>
                <a:srgbClr val="085156"/>
              </a:solidFill>
            </a:endParaRPr>
          </a:p>
        </p:txBody>
      </p:sp>
    </p:spTree>
    <p:extLst>
      <p:ext uri="{BB962C8B-B14F-4D97-AF65-F5344CB8AC3E}">
        <p14:creationId xmlns:p14="http://schemas.microsoft.com/office/powerpoint/2010/main" val="278730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9400C-3D4E-44BC-9555-392E381B6168}"/>
              </a:ext>
            </a:extLst>
          </p:cNvPr>
          <p:cNvSpPr>
            <a:spLocks noGrp="1"/>
          </p:cNvSpPr>
          <p:nvPr>
            <p:ph type="body" sz="quarter" idx="19"/>
          </p:nvPr>
        </p:nvSpPr>
        <p:spPr/>
        <p:txBody>
          <a:bodyPr/>
          <a:lstStyle/>
          <a:p>
            <a:pPr algn="l"/>
            <a:r>
              <a:rPr lang="en-US" b="1" dirty="0">
                <a:solidFill>
                  <a:srgbClr val="F5C05B"/>
                </a:solidFill>
              </a:rPr>
              <a:t>SUGAR &amp; SALT CREEP </a:t>
            </a:r>
            <a:endParaRPr lang="en-IE" dirty="0"/>
          </a:p>
        </p:txBody>
      </p:sp>
      <p:sp>
        <p:nvSpPr>
          <p:cNvPr id="3" name="Text Placeholder 2">
            <a:extLst>
              <a:ext uri="{FF2B5EF4-FFF2-40B4-BE49-F238E27FC236}">
                <a16:creationId xmlns:a16="http://schemas.microsoft.com/office/drawing/2014/main" id="{A02B97D0-CB69-4CA7-B015-A8765F52E567}"/>
              </a:ext>
            </a:extLst>
          </p:cNvPr>
          <p:cNvSpPr>
            <a:spLocks noGrp="1"/>
          </p:cNvSpPr>
          <p:nvPr>
            <p:ph type="body" sz="quarter" idx="20"/>
          </p:nvPr>
        </p:nvSpPr>
        <p:spPr>
          <a:xfrm>
            <a:off x="316992" y="2091267"/>
            <a:ext cx="11238369" cy="4113912"/>
          </a:xfrm>
        </p:spPr>
        <p:txBody>
          <a:bodyPr/>
          <a:lstStyle/>
          <a:p>
            <a:pPr algn="just">
              <a:lnSpc>
                <a:spcPct val="100000"/>
              </a:lnSpc>
              <a:spcAft>
                <a:spcPts val="1200"/>
              </a:spcAft>
            </a:pPr>
            <a:r>
              <a:rPr lang="en-US" b="0" i="0" dirty="0">
                <a:solidFill>
                  <a:srgbClr val="406F70"/>
                </a:solidFill>
                <a:effectLst/>
              </a:rPr>
              <a:t>Food service businesses have a key role </a:t>
            </a:r>
            <a:r>
              <a:rPr lang="en-US" dirty="0">
                <a:solidFill>
                  <a:srgbClr val="406F70"/>
                </a:solidFill>
              </a:rPr>
              <a:t>to play in reducing sugar and salt content in food. </a:t>
            </a:r>
          </a:p>
          <a:p>
            <a:pPr algn="just">
              <a:lnSpc>
                <a:spcPct val="100000"/>
              </a:lnSpc>
              <a:spcAft>
                <a:spcPts val="1200"/>
              </a:spcAft>
            </a:pPr>
            <a:r>
              <a:rPr lang="en-US" b="0" i="0" dirty="0">
                <a:solidFill>
                  <a:srgbClr val="406F70"/>
                </a:solidFill>
                <a:effectLst/>
              </a:rPr>
              <a:t>WHO recommends we eat a healthy diet throughout our life to help prevent all forms of malnutrition (wasting, stunting, underweight, inadequate vitamins or minerals, overweight, obesity), as well as preventing a range of diet-related noncommunicable diseases (such as heart disease, stroke, diabetes and some cancers), and lower our risk of infectious diseases. </a:t>
            </a:r>
            <a:endParaRPr lang="en-US" sz="800" b="0" i="0" dirty="0">
              <a:solidFill>
                <a:srgbClr val="406F70"/>
              </a:solidFill>
              <a:effectLst/>
            </a:endParaRPr>
          </a:p>
          <a:p>
            <a:pPr algn="just">
              <a:lnSpc>
                <a:spcPct val="100000"/>
              </a:lnSpc>
              <a:spcAft>
                <a:spcPts val="1200"/>
              </a:spcAft>
            </a:pPr>
            <a:r>
              <a:rPr lang="en-US" b="0" i="0" dirty="0">
                <a:solidFill>
                  <a:srgbClr val="406F70"/>
                </a:solidFill>
                <a:effectLst/>
              </a:rPr>
              <a:t>But the increased consumption of processed food, rapid urbanization and changing lifestyles have led to a shift in dietary patterns. People are now seeking out more </a:t>
            </a:r>
            <a:r>
              <a:rPr lang="en-US" b="1" i="0" dirty="0">
                <a:solidFill>
                  <a:srgbClr val="406F70"/>
                </a:solidFill>
                <a:effectLst/>
              </a:rPr>
              <a:t>foods high in free sugars &amp; salt/sodium. </a:t>
            </a:r>
            <a:endParaRPr lang="en-US" b="0" i="0" dirty="0">
              <a:solidFill>
                <a:srgbClr val="406F70"/>
              </a:solidFill>
              <a:effectLst/>
            </a:endParaRPr>
          </a:p>
          <a:p>
            <a:pPr>
              <a:lnSpc>
                <a:spcPct val="100000"/>
              </a:lnSpc>
              <a:spcAft>
                <a:spcPts val="1200"/>
              </a:spcAft>
            </a:pPr>
            <a:endParaRPr lang="en-IE" dirty="0"/>
          </a:p>
        </p:txBody>
      </p:sp>
    </p:spTree>
    <p:extLst>
      <p:ext uri="{BB962C8B-B14F-4D97-AF65-F5344CB8AC3E}">
        <p14:creationId xmlns:p14="http://schemas.microsoft.com/office/powerpoint/2010/main" val="3945959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2C121-423F-4BE4-A347-11B3E997F5B7}"/>
              </a:ext>
            </a:extLst>
          </p:cNvPr>
          <p:cNvSpPr>
            <a:spLocks noGrp="1"/>
          </p:cNvSpPr>
          <p:nvPr>
            <p:ph type="body" sz="quarter" idx="19"/>
          </p:nvPr>
        </p:nvSpPr>
        <p:spPr/>
        <p:txBody>
          <a:bodyPr/>
          <a:lstStyle/>
          <a:p>
            <a:r>
              <a:rPr lang="en-US" b="1" dirty="0"/>
              <a:t>Reducing intake of Free Sugars</a:t>
            </a:r>
            <a:endParaRPr lang="en-IE" b="1" dirty="0"/>
          </a:p>
        </p:txBody>
      </p:sp>
      <p:sp>
        <p:nvSpPr>
          <p:cNvPr id="3" name="Text Placeholder 2">
            <a:extLst>
              <a:ext uri="{FF2B5EF4-FFF2-40B4-BE49-F238E27FC236}">
                <a16:creationId xmlns:a16="http://schemas.microsoft.com/office/drawing/2014/main" id="{7E98D9E8-2736-4A51-B0F2-CAF5FFD9B683}"/>
              </a:ext>
            </a:extLst>
          </p:cNvPr>
          <p:cNvSpPr>
            <a:spLocks noGrp="1"/>
          </p:cNvSpPr>
          <p:nvPr>
            <p:ph type="body" sz="quarter" idx="20"/>
          </p:nvPr>
        </p:nvSpPr>
        <p:spPr>
          <a:xfrm>
            <a:off x="579603" y="1531564"/>
            <a:ext cx="5617997" cy="3794872"/>
          </a:xfrm>
        </p:spPr>
        <p:txBody>
          <a:bodyPr/>
          <a:lstStyle/>
          <a:p>
            <a:pPr algn="just"/>
            <a:r>
              <a:rPr lang="en-US" b="1" i="0" dirty="0">
                <a:solidFill>
                  <a:srgbClr val="406F70"/>
                </a:solidFill>
                <a:effectLst/>
              </a:rPr>
              <a:t>Free sugars </a:t>
            </a:r>
            <a:r>
              <a:rPr lang="en-US" b="0" i="0" dirty="0">
                <a:solidFill>
                  <a:srgbClr val="406F70"/>
                </a:solidFill>
                <a:effectLst/>
              </a:rPr>
              <a:t>are all sugars </a:t>
            </a:r>
            <a:r>
              <a:rPr lang="en-US" b="1" i="0" dirty="0">
                <a:solidFill>
                  <a:srgbClr val="406F70"/>
                </a:solidFill>
                <a:effectLst/>
              </a:rPr>
              <a:t>added</a:t>
            </a:r>
            <a:r>
              <a:rPr lang="en-US" b="0" i="0" dirty="0">
                <a:solidFill>
                  <a:srgbClr val="406F70"/>
                </a:solidFill>
                <a:effectLst/>
              </a:rPr>
              <a:t> to foods or drinks (e.g. glucose, galactose, fructose, sucrose or table sugar) by the cook or consumer, as well as sugars </a:t>
            </a:r>
            <a:r>
              <a:rPr lang="en-US" b="1" i="0" dirty="0">
                <a:solidFill>
                  <a:srgbClr val="406F70"/>
                </a:solidFill>
                <a:effectLst/>
              </a:rPr>
              <a:t>naturally</a:t>
            </a:r>
            <a:r>
              <a:rPr lang="en-US" b="0" i="0" dirty="0">
                <a:solidFill>
                  <a:srgbClr val="406F70"/>
                </a:solidFill>
                <a:effectLst/>
              </a:rPr>
              <a:t> present in honey, syrups, fruit juices and fruit juice concentrates.</a:t>
            </a:r>
          </a:p>
          <a:p>
            <a:pPr marL="342900" indent="-342900" algn="just">
              <a:buFont typeface="Arial" panose="020B0604020202020204" pitchFamily="34" charset="0"/>
              <a:buChar char="•"/>
            </a:pPr>
            <a:r>
              <a:rPr lang="en-US" b="0" i="0" dirty="0">
                <a:solidFill>
                  <a:srgbClr val="406F70"/>
                </a:solidFill>
                <a:effectLst/>
              </a:rPr>
              <a:t>Consuming free sugars increases the risk of tooth decay. </a:t>
            </a:r>
          </a:p>
          <a:p>
            <a:pPr marL="342900" indent="-342900" algn="just">
              <a:buFont typeface="Arial" panose="020B0604020202020204" pitchFamily="34" charset="0"/>
              <a:buChar char="•"/>
            </a:pPr>
            <a:r>
              <a:rPr lang="en-US" b="0" i="0" dirty="0">
                <a:solidFill>
                  <a:srgbClr val="406F70"/>
                </a:solidFill>
                <a:effectLst/>
              </a:rPr>
              <a:t>Excess calories from foods and drinks high in free sugars also contribute to unhealthy weight gain, which can lead to overweight and obesity.</a:t>
            </a:r>
          </a:p>
          <a:p>
            <a:pPr algn="just"/>
            <a:endParaRPr lang="en-US" sz="800" b="0" i="0" dirty="0">
              <a:solidFill>
                <a:srgbClr val="406F70"/>
              </a:solidFill>
              <a:effectLst/>
            </a:endParaRPr>
          </a:p>
          <a:p>
            <a:pPr algn="just"/>
            <a:endParaRPr lang="en-IE" dirty="0"/>
          </a:p>
        </p:txBody>
      </p:sp>
      <p:pic>
        <p:nvPicPr>
          <p:cNvPr id="5" name="Picture 4" descr="A group of spoons&#10;&#10;Description automatically generated with medium confidence">
            <a:extLst>
              <a:ext uri="{FF2B5EF4-FFF2-40B4-BE49-F238E27FC236}">
                <a16:creationId xmlns:a16="http://schemas.microsoft.com/office/drawing/2014/main" id="{CFF730D7-484B-45F5-B94A-6D3FB1B2447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23414" y="2484684"/>
            <a:ext cx="5768586" cy="2841752"/>
          </a:xfrm>
          <a:prstGeom prst="rect">
            <a:avLst/>
          </a:prstGeom>
        </p:spPr>
      </p:pic>
    </p:spTree>
    <p:extLst>
      <p:ext uri="{BB962C8B-B14F-4D97-AF65-F5344CB8AC3E}">
        <p14:creationId xmlns:p14="http://schemas.microsoft.com/office/powerpoint/2010/main" val="3783590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948A9-5E5F-428E-9138-FE99F4859955}"/>
              </a:ext>
            </a:extLst>
          </p:cNvPr>
          <p:cNvSpPr>
            <a:spLocks noGrp="1"/>
          </p:cNvSpPr>
          <p:nvPr>
            <p:ph type="body" sz="quarter" idx="14"/>
          </p:nvPr>
        </p:nvSpPr>
        <p:spPr/>
        <p:txBody>
          <a:bodyPr>
            <a:normAutofit lnSpcReduction="10000"/>
          </a:bodyPr>
          <a:lstStyle/>
          <a:p>
            <a:r>
              <a:rPr lang="en-US" b="1" dirty="0">
                <a:solidFill>
                  <a:srgbClr val="085156"/>
                </a:solidFill>
              </a:rPr>
              <a:t>Smaller portion</a:t>
            </a:r>
          </a:p>
          <a:p>
            <a:pPr>
              <a:lnSpc>
                <a:spcPct val="100000"/>
              </a:lnSpc>
            </a:pPr>
            <a:r>
              <a:rPr lang="en-US" b="1" dirty="0">
                <a:solidFill>
                  <a:srgbClr val="085156"/>
                </a:solidFill>
              </a:rPr>
              <a:t> sizes</a:t>
            </a:r>
            <a:endParaRPr lang="en-IE" b="1" dirty="0">
              <a:solidFill>
                <a:srgbClr val="085156"/>
              </a:solidFill>
            </a:endParaRPr>
          </a:p>
        </p:txBody>
      </p:sp>
      <p:sp>
        <p:nvSpPr>
          <p:cNvPr id="3" name="Text Placeholder 2">
            <a:extLst>
              <a:ext uri="{FF2B5EF4-FFF2-40B4-BE49-F238E27FC236}">
                <a16:creationId xmlns:a16="http://schemas.microsoft.com/office/drawing/2014/main" id="{A2C3C11A-E648-4A14-892D-BF09C5FBF9BD}"/>
              </a:ext>
            </a:extLst>
          </p:cNvPr>
          <p:cNvSpPr>
            <a:spLocks noGrp="1"/>
          </p:cNvSpPr>
          <p:nvPr>
            <p:ph type="body" sz="quarter" idx="15"/>
          </p:nvPr>
        </p:nvSpPr>
        <p:spPr/>
        <p:txBody>
          <a:bodyPr/>
          <a:lstStyle/>
          <a:p>
            <a:r>
              <a:rPr lang="en-US" dirty="0">
                <a:solidFill>
                  <a:srgbClr val="085156"/>
                </a:solidFill>
              </a:rPr>
              <a:t>Smaller portion sizes limits the intake of sugar by taking control for them </a:t>
            </a:r>
            <a:endParaRPr lang="en-IE" dirty="0">
              <a:solidFill>
                <a:srgbClr val="085156"/>
              </a:solidFill>
            </a:endParaRPr>
          </a:p>
        </p:txBody>
      </p:sp>
      <p:sp>
        <p:nvSpPr>
          <p:cNvPr id="4" name="Text Placeholder 3">
            <a:extLst>
              <a:ext uri="{FF2B5EF4-FFF2-40B4-BE49-F238E27FC236}">
                <a16:creationId xmlns:a16="http://schemas.microsoft.com/office/drawing/2014/main" id="{EAB07911-01FB-44B1-A4F0-524496D0A98D}"/>
              </a:ext>
            </a:extLst>
          </p:cNvPr>
          <p:cNvSpPr>
            <a:spLocks noGrp="1"/>
          </p:cNvSpPr>
          <p:nvPr>
            <p:ph type="body" sz="quarter" idx="16"/>
          </p:nvPr>
        </p:nvSpPr>
        <p:spPr/>
        <p:txBody>
          <a:bodyPr/>
          <a:lstStyle/>
          <a:p>
            <a:r>
              <a:rPr lang="en-US" b="1" dirty="0">
                <a:solidFill>
                  <a:srgbClr val="406F70"/>
                </a:solidFill>
              </a:rPr>
              <a:t>Don’t put sugar on tables</a:t>
            </a:r>
            <a:endParaRPr lang="en-IE" b="1" dirty="0">
              <a:solidFill>
                <a:srgbClr val="406F70"/>
              </a:solidFill>
            </a:endParaRPr>
          </a:p>
        </p:txBody>
      </p:sp>
      <p:sp>
        <p:nvSpPr>
          <p:cNvPr id="5" name="Text Placeholder 4">
            <a:extLst>
              <a:ext uri="{FF2B5EF4-FFF2-40B4-BE49-F238E27FC236}">
                <a16:creationId xmlns:a16="http://schemas.microsoft.com/office/drawing/2014/main" id="{58CA1286-23E1-4573-90CB-493201A618B2}"/>
              </a:ext>
            </a:extLst>
          </p:cNvPr>
          <p:cNvSpPr>
            <a:spLocks noGrp="1"/>
          </p:cNvSpPr>
          <p:nvPr>
            <p:ph type="body" sz="quarter" idx="17"/>
          </p:nvPr>
        </p:nvSpPr>
        <p:spPr/>
        <p:txBody>
          <a:bodyPr/>
          <a:lstStyle/>
          <a:p>
            <a:r>
              <a:rPr lang="en-US" dirty="0">
                <a:solidFill>
                  <a:srgbClr val="406F70"/>
                </a:solidFill>
              </a:rPr>
              <a:t>Often if it is difficult for them to add sugar, they will choose to avoid it.</a:t>
            </a:r>
            <a:endParaRPr lang="en-IE" dirty="0">
              <a:solidFill>
                <a:srgbClr val="406F70"/>
              </a:solidFill>
            </a:endParaRPr>
          </a:p>
        </p:txBody>
      </p:sp>
      <p:sp>
        <p:nvSpPr>
          <p:cNvPr id="6" name="Text Placeholder 5">
            <a:extLst>
              <a:ext uri="{FF2B5EF4-FFF2-40B4-BE49-F238E27FC236}">
                <a16:creationId xmlns:a16="http://schemas.microsoft.com/office/drawing/2014/main" id="{B8AFE9A3-A414-4EB7-BDEA-9BD46AC65621}"/>
              </a:ext>
            </a:extLst>
          </p:cNvPr>
          <p:cNvSpPr>
            <a:spLocks noGrp="1"/>
          </p:cNvSpPr>
          <p:nvPr>
            <p:ph type="body" sz="quarter" idx="18"/>
          </p:nvPr>
        </p:nvSpPr>
        <p:spPr/>
        <p:txBody>
          <a:bodyPr/>
          <a:lstStyle/>
          <a:p>
            <a:r>
              <a:rPr lang="en-US" b="1" dirty="0">
                <a:solidFill>
                  <a:srgbClr val="F5C05B"/>
                </a:solidFill>
              </a:rPr>
              <a:t>Offer low sugar alternatives</a:t>
            </a:r>
            <a:endParaRPr lang="en-IE" b="1" dirty="0">
              <a:solidFill>
                <a:srgbClr val="F5C05B"/>
              </a:solidFill>
            </a:endParaRPr>
          </a:p>
        </p:txBody>
      </p:sp>
      <p:sp>
        <p:nvSpPr>
          <p:cNvPr id="7" name="Text Placeholder 6">
            <a:extLst>
              <a:ext uri="{FF2B5EF4-FFF2-40B4-BE49-F238E27FC236}">
                <a16:creationId xmlns:a16="http://schemas.microsoft.com/office/drawing/2014/main" id="{965A4619-F67D-4DD9-8583-36F6B24D08B4}"/>
              </a:ext>
            </a:extLst>
          </p:cNvPr>
          <p:cNvSpPr>
            <a:spLocks noGrp="1"/>
          </p:cNvSpPr>
          <p:nvPr>
            <p:ph type="body" sz="quarter" idx="19"/>
          </p:nvPr>
        </p:nvSpPr>
        <p:spPr/>
        <p:txBody>
          <a:bodyPr>
            <a:normAutofit fontScale="92500"/>
          </a:bodyPr>
          <a:lstStyle/>
          <a:p>
            <a:r>
              <a:rPr lang="en-US" b="1" dirty="0">
                <a:solidFill>
                  <a:srgbClr val="F5C05B"/>
                </a:solidFill>
              </a:rPr>
              <a:t>Especially drinks. Offer water, milk,  small portions of fresh juices instead of high sugar soft drinks </a:t>
            </a:r>
            <a:r>
              <a:rPr lang="en-US" b="1" dirty="0" err="1">
                <a:solidFill>
                  <a:srgbClr val="F5C05B"/>
                </a:solidFill>
              </a:rPr>
              <a:t>etc</a:t>
            </a:r>
            <a:endParaRPr lang="en-IE" b="1" dirty="0">
              <a:solidFill>
                <a:srgbClr val="F5C05B"/>
              </a:solidFill>
            </a:endParaRPr>
          </a:p>
        </p:txBody>
      </p:sp>
      <p:sp>
        <p:nvSpPr>
          <p:cNvPr id="8" name="Text Placeholder 7">
            <a:extLst>
              <a:ext uri="{FF2B5EF4-FFF2-40B4-BE49-F238E27FC236}">
                <a16:creationId xmlns:a16="http://schemas.microsoft.com/office/drawing/2014/main" id="{544C5E09-C6EE-49B3-9836-2DC56C76BC77}"/>
              </a:ext>
            </a:extLst>
          </p:cNvPr>
          <p:cNvSpPr>
            <a:spLocks noGrp="1"/>
          </p:cNvSpPr>
          <p:nvPr>
            <p:ph type="body" sz="quarter" idx="13"/>
          </p:nvPr>
        </p:nvSpPr>
        <p:spPr>
          <a:xfrm>
            <a:off x="684287" y="900212"/>
            <a:ext cx="10610246" cy="704485"/>
          </a:xfrm>
        </p:spPr>
        <p:txBody>
          <a:bodyPr/>
          <a:lstStyle/>
          <a:p>
            <a:r>
              <a:rPr lang="en-US" b="1" dirty="0">
                <a:solidFill>
                  <a:srgbClr val="085156"/>
                </a:solidFill>
              </a:rPr>
              <a:t>Helping our consumers reduce their intake of Sugar</a:t>
            </a:r>
          </a:p>
          <a:p>
            <a:endParaRPr lang="en-IE" dirty="0"/>
          </a:p>
        </p:txBody>
      </p:sp>
    </p:spTree>
    <p:extLst>
      <p:ext uri="{BB962C8B-B14F-4D97-AF65-F5344CB8AC3E}">
        <p14:creationId xmlns:p14="http://schemas.microsoft.com/office/powerpoint/2010/main" val="1232944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14B1F8-3E29-4BDA-9490-F5982C0CC38B}"/>
              </a:ext>
            </a:extLst>
          </p:cNvPr>
          <p:cNvSpPr>
            <a:spLocks noGrp="1"/>
          </p:cNvSpPr>
          <p:nvPr>
            <p:ph type="body" sz="quarter" idx="13"/>
          </p:nvPr>
        </p:nvSpPr>
        <p:spPr/>
        <p:txBody>
          <a:bodyPr/>
          <a:lstStyle/>
          <a:p>
            <a:r>
              <a:rPr lang="en-US" b="1" dirty="0">
                <a:solidFill>
                  <a:srgbClr val="406F70"/>
                </a:solidFill>
              </a:rPr>
              <a:t>Learning about Sugar in foods…</a:t>
            </a:r>
            <a:endParaRPr lang="en-IE" b="1" dirty="0">
              <a:solidFill>
                <a:srgbClr val="406F70"/>
              </a:solidFill>
            </a:endParaRPr>
          </a:p>
        </p:txBody>
      </p:sp>
      <p:sp>
        <p:nvSpPr>
          <p:cNvPr id="3" name="Text Placeholder 2">
            <a:extLst>
              <a:ext uri="{FF2B5EF4-FFF2-40B4-BE49-F238E27FC236}">
                <a16:creationId xmlns:a16="http://schemas.microsoft.com/office/drawing/2014/main" id="{C47103E0-E5E6-4ACA-81F2-4B1BD079C053}"/>
              </a:ext>
            </a:extLst>
          </p:cNvPr>
          <p:cNvSpPr>
            <a:spLocks noGrp="1"/>
          </p:cNvSpPr>
          <p:nvPr>
            <p:ph type="body" sz="quarter" idx="14"/>
          </p:nvPr>
        </p:nvSpPr>
        <p:spPr/>
        <p:txBody>
          <a:bodyPr/>
          <a:lstStyle/>
          <a:p>
            <a:r>
              <a:rPr lang="en-US" dirty="0"/>
              <a:t>And the effects of too much</a:t>
            </a:r>
            <a:endParaRPr lang="en-IE" dirty="0"/>
          </a:p>
        </p:txBody>
      </p:sp>
      <p:sp>
        <p:nvSpPr>
          <p:cNvPr id="4" name="Picture Placeholder 3">
            <a:extLst>
              <a:ext uri="{FF2B5EF4-FFF2-40B4-BE49-F238E27FC236}">
                <a16:creationId xmlns:a16="http://schemas.microsoft.com/office/drawing/2014/main" id="{89DDD8EC-29A4-4A6B-B4A5-DA19D3A69B1D}"/>
              </a:ext>
            </a:extLst>
          </p:cNvPr>
          <p:cNvSpPr>
            <a:spLocks noGrp="1"/>
          </p:cNvSpPr>
          <p:nvPr>
            <p:ph type="pic" sz="quarter" idx="15"/>
          </p:nvPr>
        </p:nvSpPr>
        <p:spPr/>
      </p:sp>
      <p:pic>
        <p:nvPicPr>
          <p:cNvPr id="5" name="Online Media 4" title="Learn about hidden sugar in foods">
            <a:hlinkClick r:id="" action="ppaction://media"/>
            <a:extLst>
              <a:ext uri="{FF2B5EF4-FFF2-40B4-BE49-F238E27FC236}">
                <a16:creationId xmlns:a16="http://schemas.microsoft.com/office/drawing/2014/main" id="{9957C97D-AC2C-4C98-BED8-B4C93B7D14FF}"/>
              </a:ext>
            </a:extLst>
          </p:cNvPr>
          <p:cNvPicPr>
            <a:picLocks noRot="1" noChangeAspect="1"/>
          </p:cNvPicPr>
          <p:nvPr>
            <a:videoFile r:link="rId1"/>
          </p:nvPr>
        </p:nvPicPr>
        <p:blipFill>
          <a:blip r:embed="rId3"/>
          <a:stretch>
            <a:fillRect/>
          </a:stretch>
        </p:blipFill>
        <p:spPr>
          <a:xfrm>
            <a:off x="3107069" y="1783760"/>
            <a:ext cx="5844426" cy="3673764"/>
          </a:xfrm>
          <a:prstGeom prst="rect">
            <a:avLst/>
          </a:prstGeom>
        </p:spPr>
      </p:pic>
      <p:sp>
        <p:nvSpPr>
          <p:cNvPr id="6" name="TextBox 5">
            <a:extLst>
              <a:ext uri="{FF2B5EF4-FFF2-40B4-BE49-F238E27FC236}">
                <a16:creationId xmlns:a16="http://schemas.microsoft.com/office/drawing/2014/main" id="{1D48798F-4B98-4CC7-BA73-45361D59ED09}"/>
              </a:ext>
            </a:extLst>
          </p:cNvPr>
          <p:cNvSpPr txBox="1"/>
          <p:nvPr/>
        </p:nvSpPr>
        <p:spPr>
          <a:xfrm>
            <a:off x="9490509" y="1783760"/>
            <a:ext cx="2338939" cy="3785652"/>
          </a:xfrm>
          <a:prstGeom prst="rect">
            <a:avLst/>
          </a:prstGeom>
          <a:noFill/>
        </p:spPr>
        <p:txBody>
          <a:bodyPr wrap="square" rtlCol="0">
            <a:spAutoFit/>
          </a:bodyPr>
          <a:lstStyle/>
          <a:p>
            <a:pPr algn="ctr"/>
            <a:r>
              <a:rPr lang="en-US" sz="2400" dirty="0">
                <a:solidFill>
                  <a:srgbClr val="406F70"/>
                </a:solidFill>
              </a:rPr>
              <a:t>Here Dr. Uma Naidoo from Harvard Medical School speaks about sugars in food and which to avoid and the effects of too much sugar in the diet</a:t>
            </a:r>
            <a:r>
              <a:rPr lang="en-US" dirty="0"/>
              <a:t>. </a:t>
            </a:r>
            <a:endParaRPr lang="en-IE" dirty="0"/>
          </a:p>
        </p:txBody>
      </p:sp>
      <p:sp>
        <p:nvSpPr>
          <p:cNvPr id="7" name="TextBox 6">
            <a:extLst>
              <a:ext uri="{FF2B5EF4-FFF2-40B4-BE49-F238E27FC236}">
                <a16:creationId xmlns:a16="http://schemas.microsoft.com/office/drawing/2014/main" id="{88986A02-6FB4-495F-8074-E7D14BFCEF47}"/>
              </a:ext>
            </a:extLst>
          </p:cNvPr>
          <p:cNvSpPr txBox="1"/>
          <p:nvPr/>
        </p:nvSpPr>
        <p:spPr>
          <a:xfrm>
            <a:off x="606392" y="5938787"/>
            <a:ext cx="3898231" cy="584775"/>
          </a:xfrm>
          <a:prstGeom prst="rect">
            <a:avLst/>
          </a:prstGeom>
          <a:noFill/>
        </p:spPr>
        <p:txBody>
          <a:bodyPr wrap="square" rtlCol="0">
            <a:spAutoFit/>
          </a:bodyPr>
          <a:lstStyle/>
          <a:p>
            <a:r>
              <a:rPr lang="en-IE" sz="1400" dirty="0">
                <a:hlinkClick r:id="rId4"/>
              </a:rPr>
              <a:t>https://www.youtube.com/watch?v=fVAEgzXXLVs</a:t>
            </a:r>
            <a:endParaRPr lang="en-IE" sz="1400" dirty="0"/>
          </a:p>
          <a:p>
            <a:endParaRPr lang="en-IE" dirty="0"/>
          </a:p>
        </p:txBody>
      </p:sp>
      <p:sp>
        <p:nvSpPr>
          <p:cNvPr id="8" name="Oval 7">
            <a:extLst>
              <a:ext uri="{FF2B5EF4-FFF2-40B4-BE49-F238E27FC236}">
                <a16:creationId xmlns:a16="http://schemas.microsoft.com/office/drawing/2014/main" id="{2A563B0D-88B8-4955-9678-28839ABD0B48}"/>
              </a:ext>
            </a:extLst>
          </p:cNvPr>
          <p:cNvSpPr/>
          <p:nvPr/>
        </p:nvSpPr>
        <p:spPr>
          <a:xfrm>
            <a:off x="1553302" y="805873"/>
            <a:ext cx="1790700" cy="1087561"/>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Tree>
    <p:extLst>
      <p:ext uri="{BB962C8B-B14F-4D97-AF65-F5344CB8AC3E}">
        <p14:creationId xmlns:p14="http://schemas.microsoft.com/office/powerpoint/2010/main" val="1414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oney in beehive">
            <a:extLst>
              <a:ext uri="{FF2B5EF4-FFF2-40B4-BE49-F238E27FC236}">
                <a16:creationId xmlns:a16="http://schemas.microsoft.com/office/drawing/2014/main" id="{276AA8A7-7D5E-4178-9ABA-8DECAC58C0B9}"/>
              </a:ext>
            </a:extLst>
          </p:cNvPr>
          <p:cNvPicPr>
            <a:picLocks noGrp="1" noChangeAspect="1"/>
          </p:cNvPicPr>
          <p:nvPr>
            <p:ph type="pic" sz="quarter" idx="18"/>
          </p:nvPr>
        </p:nvPicPr>
        <p:blipFill>
          <a:blip r:embed="rId2"/>
          <a:srcRect l="17980" r="17980"/>
          <a:stretch>
            <a:fillRect/>
          </a:stretch>
        </p:blipFill>
        <p:spPr/>
      </p:pic>
      <p:sp>
        <p:nvSpPr>
          <p:cNvPr id="3" name="Text Placeholder 2">
            <a:extLst>
              <a:ext uri="{FF2B5EF4-FFF2-40B4-BE49-F238E27FC236}">
                <a16:creationId xmlns:a16="http://schemas.microsoft.com/office/drawing/2014/main" id="{B8C4FCB7-49DE-454B-8E7E-15AC4FCDE05E}"/>
              </a:ext>
            </a:extLst>
          </p:cNvPr>
          <p:cNvSpPr>
            <a:spLocks noGrp="1"/>
          </p:cNvSpPr>
          <p:nvPr>
            <p:ph type="body" sz="quarter" idx="19"/>
          </p:nvPr>
        </p:nvSpPr>
        <p:spPr/>
        <p:txBody>
          <a:bodyPr>
            <a:normAutofit fontScale="77500" lnSpcReduction="20000"/>
          </a:bodyPr>
          <a:lstStyle/>
          <a:p>
            <a:r>
              <a:rPr lang="en-US" b="1" dirty="0">
                <a:solidFill>
                  <a:srgbClr val="406F70"/>
                </a:solidFill>
              </a:rPr>
              <a:t>Get to know Natural Sweeteners</a:t>
            </a:r>
            <a:endParaRPr lang="en-IE" b="1" dirty="0">
              <a:solidFill>
                <a:srgbClr val="406F70"/>
              </a:solidFill>
            </a:endParaRPr>
          </a:p>
        </p:txBody>
      </p:sp>
      <p:sp>
        <p:nvSpPr>
          <p:cNvPr id="4" name="Text Placeholder 3">
            <a:extLst>
              <a:ext uri="{FF2B5EF4-FFF2-40B4-BE49-F238E27FC236}">
                <a16:creationId xmlns:a16="http://schemas.microsoft.com/office/drawing/2014/main" id="{3D64C253-A51A-43D8-B833-457D644B871D}"/>
              </a:ext>
            </a:extLst>
          </p:cNvPr>
          <p:cNvSpPr>
            <a:spLocks noGrp="1"/>
          </p:cNvSpPr>
          <p:nvPr>
            <p:ph type="body" sz="quarter" idx="20"/>
          </p:nvPr>
        </p:nvSpPr>
        <p:spPr>
          <a:xfrm>
            <a:off x="586551" y="1571615"/>
            <a:ext cx="6307229" cy="4696732"/>
          </a:xfrm>
        </p:spPr>
        <p:txBody>
          <a:bodyPr/>
          <a:lstStyle/>
          <a:p>
            <a:r>
              <a:rPr lang="en-IE" b="1" i="0" dirty="0">
                <a:solidFill>
                  <a:srgbClr val="085156"/>
                </a:solidFill>
                <a:effectLst/>
              </a:rPr>
              <a:t>Natural sweeteners</a:t>
            </a:r>
            <a:r>
              <a:rPr lang="en-IE" b="0" i="0" dirty="0">
                <a:solidFill>
                  <a:srgbClr val="085156"/>
                </a:solidFill>
                <a:effectLst/>
              </a:rPr>
              <a:t>, in comparison to non-nutritive </a:t>
            </a:r>
            <a:r>
              <a:rPr lang="en-IE" i="0" dirty="0">
                <a:solidFill>
                  <a:srgbClr val="085156"/>
                </a:solidFill>
                <a:effectLst/>
              </a:rPr>
              <a:t> (artificial) sweeteners</a:t>
            </a:r>
            <a:r>
              <a:rPr lang="en-IE" b="1" i="0" dirty="0">
                <a:solidFill>
                  <a:srgbClr val="085156"/>
                </a:solidFill>
                <a:effectLst/>
              </a:rPr>
              <a:t> </a:t>
            </a:r>
            <a:r>
              <a:rPr lang="en-IE" b="0" i="0" dirty="0">
                <a:solidFill>
                  <a:srgbClr val="085156"/>
                </a:solidFill>
                <a:effectLst/>
              </a:rPr>
              <a:t>contain calories and nutrients, are metabolized, and change as they pass through the body. They include: </a:t>
            </a:r>
          </a:p>
          <a:p>
            <a:pPr marL="342900" indent="-342900">
              <a:lnSpc>
                <a:spcPct val="50000"/>
              </a:lnSpc>
              <a:buFont typeface="Arial" panose="020B0604020202020204" pitchFamily="34" charset="0"/>
              <a:buChar char="•"/>
            </a:pPr>
            <a:r>
              <a:rPr lang="en-IE" b="0" i="0" dirty="0">
                <a:solidFill>
                  <a:srgbClr val="085156"/>
                </a:solidFill>
                <a:effectLst/>
              </a:rPr>
              <a:t>agave nectar</a:t>
            </a:r>
          </a:p>
          <a:p>
            <a:pPr marL="342900" indent="-342900">
              <a:lnSpc>
                <a:spcPct val="50000"/>
              </a:lnSpc>
              <a:buFont typeface="Arial" panose="020B0604020202020204" pitchFamily="34" charset="0"/>
              <a:buChar char="•"/>
            </a:pPr>
            <a:r>
              <a:rPr lang="en-IE" b="0" i="0" dirty="0">
                <a:solidFill>
                  <a:srgbClr val="085156"/>
                </a:solidFill>
                <a:effectLst/>
              </a:rPr>
              <a:t>brown rice syrup sugar</a:t>
            </a:r>
          </a:p>
          <a:p>
            <a:pPr marL="342900" indent="-342900">
              <a:lnSpc>
                <a:spcPct val="50000"/>
              </a:lnSpc>
              <a:buFont typeface="Arial" panose="020B0604020202020204" pitchFamily="34" charset="0"/>
              <a:buChar char="•"/>
            </a:pPr>
            <a:r>
              <a:rPr lang="en-IE" dirty="0">
                <a:solidFill>
                  <a:srgbClr val="085156"/>
                </a:solidFill>
              </a:rPr>
              <a:t>coconut</a:t>
            </a:r>
          </a:p>
          <a:p>
            <a:pPr marL="342900" indent="-342900">
              <a:lnSpc>
                <a:spcPct val="50000"/>
              </a:lnSpc>
              <a:buFont typeface="Arial" panose="020B0604020202020204" pitchFamily="34" charset="0"/>
              <a:buChar char="•"/>
            </a:pPr>
            <a:r>
              <a:rPr lang="en-IE" b="0" i="0" dirty="0">
                <a:solidFill>
                  <a:srgbClr val="085156"/>
                </a:solidFill>
                <a:effectLst/>
              </a:rPr>
              <a:t>date sugar</a:t>
            </a:r>
          </a:p>
          <a:p>
            <a:pPr marL="342900" indent="-342900">
              <a:lnSpc>
                <a:spcPct val="50000"/>
              </a:lnSpc>
              <a:buFont typeface="Arial" panose="020B0604020202020204" pitchFamily="34" charset="0"/>
              <a:buChar char="•"/>
            </a:pPr>
            <a:r>
              <a:rPr lang="en-IE" b="0" i="0" dirty="0">
                <a:solidFill>
                  <a:srgbClr val="085156"/>
                </a:solidFill>
                <a:effectLst/>
              </a:rPr>
              <a:t>honey </a:t>
            </a:r>
          </a:p>
          <a:p>
            <a:pPr marL="342900" indent="-342900">
              <a:lnSpc>
                <a:spcPct val="50000"/>
              </a:lnSpc>
              <a:buFont typeface="Arial" panose="020B0604020202020204" pitchFamily="34" charset="0"/>
              <a:buChar char="•"/>
            </a:pPr>
            <a:r>
              <a:rPr lang="en-IE" b="0" i="0" dirty="0">
                <a:solidFill>
                  <a:srgbClr val="085156"/>
                </a:solidFill>
                <a:effectLst/>
              </a:rPr>
              <a:t>maple syrup </a:t>
            </a:r>
            <a:endParaRPr lang="en-IE" dirty="0">
              <a:solidFill>
                <a:srgbClr val="085156"/>
              </a:solidFill>
            </a:endParaRPr>
          </a:p>
          <a:p>
            <a:pPr marL="342900" indent="-342900">
              <a:lnSpc>
                <a:spcPct val="50000"/>
              </a:lnSpc>
              <a:buFont typeface="Arial" panose="020B0604020202020204" pitchFamily="34" charset="0"/>
              <a:buChar char="•"/>
            </a:pPr>
            <a:r>
              <a:rPr lang="en-IE" b="0" i="0" dirty="0">
                <a:solidFill>
                  <a:srgbClr val="085156"/>
                </a:solidFill>
                <a:effectLst/>
              </a:rPr>
              <a:t>molasses and blackstrap molasses, </a:t>
            </a:r>
          </a:p>
          <a:p>
            <a:pPr marL="342900" indent="-342900">
              <a:lnSpc>
                <a:spcPct val="50000"/>
              </a:lnSpc>
              <a:buFont typeface="Arial" panose="020B0604020202020204" pitchFamily="34" charset="0"/>
              <a:buChar char="•"/>
            </a:pPr>
            <a:r>
              <a:rPr lang="en-IE" b="0" i="0" dirty="0">
                <a:solidFill>
                  <a:srgbClr val="085156"/>
                </a:solidFill>
                <a:effectLst/>
              </a:rPr>
              <a:t>sorghum syrup</a:t>
            </a:r>
          </a:p>
          <a:p>
            <a:pPr marL="342900" indent="-342900">
              <a:lnSpc>
                <a:spcPct val="50000"/>
              </a:lnSpc>
              <a:buFont typeface="Arial" panose="020B0604020202020204" pitchFamily="34" charset="0"/>
              <a:buChar char="•"/>
            </a:pPr>
            <a:r>
              <a:rPr lang="en-IE" b="0" i="0" dirty="0">
                <a:solidFill>
                  <a:srgbClr val="085156"/>
                </a:solidFill>
                <a:effectLst/>
              </a:rPr>
              <a:t>stevia.</a:t>
            </a:r>
            <a:endParaRPr lang="en-IE" dirty="0">
              <a:solidFill>
                <a:srgbClr val="085156"/>
              </a:solidFill>
            </a:endParaRPr>
          </a:p>
        </p:txBody>
      </p:sp>
    </p:spTree>
    <p:extLst>
      <p:ext uri="{BB962C8B-B14F-4D97-AF65-F5344CB8AC3E}">
        <p14:creationId xmlns:p14="http://schemas.microsoft.com/office/powerpoint/2010/main" val="2287521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557BB0-3EE0-432E-9891-B131A5177A34}"/>
              </a:ext>
            </a:extLst>
          </p:cNvPr>
          <p:cNvSpPr>
            <a:spLocks noGrp="1"/>
          </p:cNvSpPr>
          <p:nvPr>
            <p:ph type="body" sz="quarter" idx="14"/>
          </p:nvPr>
        </p:nvSpPr>
        <p:spPr>
          <a:xfrm>
            <a:off x="6521257" y="3052746"/>
            <a:ext cx="929116" cy="867246"/>
          </a:xfrm>
        </p:spPr>
        <p:txBody>
          <a:bodyPr>
            <a:normAutofit fontScale="70000" lnSpcReduction="20000"/>
          </a:bodyPr>
          <a:lstStyle/>
          <a:p>
            <a:endParaRPr lang="en-IE" dirty="0"/>
          </a:p>
        </p:txBody>
      </p:sp>
      <p:sp>
        <p:nvSpPr>
          <p:cNvPr id="3" name="Text Placeholder 2">
            <a:extLst>
              <a:ext uri="{FF2B5EF4-FFF2-40B4-BE49-F238E27FC236}">
                <a16:creationId xmlns:a16="http://schemas.microsoft.com/office/drawing/2014/main" id="{2AAB0666-6189-4BCD-950A-EBE7B24B9F59}"/>
              </a:ext>
            </a:extLst>
          </p:cNvPr>
          <p:cNvSpPr>
            <a:spLocks noGrp="1"/>
          </p:cNvSpPr>
          <p:nvPr>
            <p:ph type="body" sz="quarter" idx="15"/>
          </p:nvPr>
        </p:nvSpPr>
        <p:spPr>
          <a:xfrm>
            <a:off x="2550782" y="958762"/>
            <a:ext cx="979369" cy="872549"/>
          </a:xfrm>
        </p:spPr>
        <p:txBody>
          <a:bodyPr>
            <a:normAutofit fontScale="70000" lnSpcReduction="20000"/>
          </a:bodyPr>
          <a:lstStyle/>
          <a:p>
            <a:endParaRPr lang="en-IE" dirty="0"/>
          </a:p>
        </p:txBody>
      </p:sp>
      <p:sp>
        <p:nvSpPr>
          <p:cNvPr id="4" name="Text Placeholder 3">
            <a:extLst>
              <a:ext uri="{FF2B5EF4-FFF2-40B4-BE49-F238E27FC236}">
                <a16:creationId xmlns:a16="http://schemas.microsoft.com/office/drawing/2014/main" id="{40AB0A80-7A39-48F6-996D-339D39ADFF0A}"/>
              </a:ext>
            </a:extLst>
          </p:cNvPr>
          <p:cNvSpPr>
            <a:spLocks noGrp="1"/>
          </p:cNvSpPr>
          <p:nvPr>
            <p:ph type="body" sz="quarter" idx="13"/>
          </p:nvPr>
        </p:nvSpPr>
        <p:spPr>
          <a:xfrm>
            <a:off x="2503838" y="1187435"/>
            <a:ext cx="7137380" cy="2846046"/>
          </a:xfrm>
        </p:spPr>
        <p:txBody>
          <a:bodyPr/>
          <a:lstStyle/>
          <a:p>
            <a:r>
              <a:rPr lang="en-IE" altLang="en-US" sz="3600" b="1" dirty="0">
                <a:solidFill>
                  <a:srgbClr val="F5C05B"/>
                </a:solidFill>
                <a:cs typeface="Arial" panose="020B0604020202020204" pitchFamily="34" charset="0"/>
              </a:rPr>
              <a:t>5 million global deaths could be prevented each year if people’s salt consumption were reduced to the recommended level of less than 5 g per day</a:t>
            </a:r>
          </a:p>
          <a:p>
            <a:endParaRPr lang="en-IE" dirty="0"/>
          </a:p>
        </p:txBody>
      </p:sp>
      <p:sp>
        <p:nvSpPr>
          <p:cNvPr id="5" name="TextBox 4">
            <a:extLst>
              <a:ext uri="{FF2B5EF4-FFF2-40B4-BE49-F238E27FC236}">
                <a16:creationId xmlns:a16="http://schemas.microsoft.com/office/drawing/2014/main" id="{A9AADBC2-2FAE-459F-B070-FA0F75015C0B}"/>
              </a:ext>
            </a:extLst>
          </p:cNvPr>
          <p:cNvSpPr txBox="1"/>
          <p:nvPr/>
        </p:nvSpPr>
        <p:spPr>
          <a:xfrm>
            <a:off x="6814268" y="4675367"/>
            <a:ext cx="4738977" cy="369332"/>
          </a:xfrm>
          <a:prstGeom prst="rect">
            <a:avLst/>
          </a:prstGeom>
          <a:noFill/>
        </p:spPr>
        <p:txBody>
          <a:bodyPr wrap="square" rtlCol="0">
            <a:spAutoFit/>
          </a:bodyPr>
          <a:lstStyle/>
          <a:p>
            <a:r>
              <a:rPr lang="en-US" dirty="0">
                <a:solidFill>
                  <a:srgbClr val="F5C05B"/>
                </a:solidFill>
              </a:rPr>
              <a:t>Source: World Health Organisation (WHO)</a:t>
            </a:r>
            <a:endParaRPr lang="en-IE" dirty="0">
              <a:solidFill>
                <a:srgbClr val="F5C05B"/>
              </a:solidFill>
            </a:endParaRPr>
          </a:p>
        </p:txBody>
      </p:sp>
    </p:spTree>
    <p:extLst>
      <p:ext uri="{BB962C8B-B14F-4D97-AF65-F5344CB8AC3E}">
        <p14:creationId xmlns:p14="http://schemas.microsoft.com/office/powerpoint/2010/main" val="3600893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C1C9A-3589-2741-9EC3-54EF8109404C}"/>
              </a:ext>
            </a:extLst>
          </p:cNvPr>
          <p:cNvSpPr>
            <a:spLocks noGrp="1"/>
          </p:cNvSpPr>
          <p:nvPr>
            <p:ph type="body" sz="quarter" idx="19"/>
          </p:nvPr>
        </p:nvSpPr>
        <p:spPr/>
        <p:txBody>
          <a:bodyPr/>
          <a:lstStyle/>
          <a:p>
            <a:r>
              <a:rPr lang="en-US" b="1" dirty="0">
                <a:solidFill>
                  <a:srgbClr val="CC9131"/>
                </a:solidFill>
              </a:rPr>
              <a:t>Reducing intake of Salt</a:t>
            </a:r>
            <a:endParaRPr lang="en-IE" b="1" dirty="0">
              <a:solidFill>
                <a:srgbClr val="CC9131"/>
              </a:solidFill>
            </a:endParaRPr>
          </a:p>
          <a:p>
            <a:endParaRPr lang="en-US" dirty="0"/>
          </a:p>
        </p:txBody>
      </p:sp>
      <p:sp>
        <p:nvSpPr>
          <p:cNvPr id="3" name="Text Placeholder 2">
            <a:extLst>
              <a:ext uri="{FF2B5EF4-FFF2-40B4-BE49-F238E27FC236}">
                <a16:creationId xmlns:a16="http://schemas.microsoft.com/office/drawing/2014/main" id="{77AAD46A-AF4D-F740-B502-607D22F90AB7}"/>
              </a:ext>
            </a:extLst>
          </p:cNvPr>
          <p:cNvSpPr>
            <a:spLocks noGrp="1"/>
          </p:cNvSpPr>
          <p:nvPr>
            <p:ph type="body" sz="quarter" idx="20"/>
          </p:nvPr>
        </p:nvSpPr>
        <p:spPr>
          <a:xfrm>
            <a:off x="586551" y="1896533"/>
            <a:ext cx="11156716" cy="4061505"/>
          </a:xfrm>
        </p:spPr>
        <p:txBody>
          <a:bodyPr/>
          <a:lstStyle/>
          <a:p>
            <a:pPr algn="l"/>
            <a:r>
              <a:rPr lang="en-US" b="0" i="0" dirty="0">
                <a:solidFill>
                  <a:srgbClr val="085156"/>
                </a:solidFill>
                <a:effectLst/>
              </a:rPr>
              <a:t>People are often unaware of the amount of salt they consume. </a:t>
            </a:r>
          </a:p>
          <a:p>
            <a:pPr algn="l"/>
            <a:r>
              <a:rPr lang="en-US" dirty="0">
                <a:solidFill>
                  <a:srgbClr val="085156"/>
                </a:solidFill>
              </a:rPr>
              <a:t>M</a:t>
            </a:r>
            <a:r>
              <a:rPr lang="en-US" b="0" i="0" dirty="0">
                <a:solidFill>
                  <a:srgbClr val="085156"/>
                </a:solidFill>
                <a:effectLst/>
              </a:rPr>
              <a:t>ost salt comes from </a:t>
            </a:r>
            <a:r>
              <a:rPr lang="en-US" b="1" i="0" dirty="0">
                <a:solidFill>
                  <a:srgbClr val="085156"/>
                </a:solidFill>
                <a:effectLst/>
              </a:rPr>
              <a:t>processed foods </a:t>
            </a:r>
            <a:r>
              <a:rPr lang="en-US" b="0" i="0" dirty="0">
                <a:solidFill>
                  <a:srgbClr val="085156"/>
                </a:solidFill>
                <a:effectLst/>
              </a:rPr>
              <a:t>(ready meals; processed meats &amp; salty snacks) or from food consumed frequently in large amounts (bread). </a:t>
            </a:r>
          </a:p>
          <a:p>
            <a:pPr algn="l"/>
            <a:r>
              <a:rPr lang="en-US" b="0" i="0" dirty="0">
                <a:solidFill>
                  <a:srgbClr val="085156"/>
                </a:solidFill>
                <a:effectLst/>
              </a:rPr>
              <a:t>Salt is also added to food </a:t>
            </a:r>
            <a:r>
              <a:rPr lang="en-US" b="1" i="0" dirty="0">
                <a:solidFill>
                  <a:srgbClr val="085156"/>
                </a:solidFill>
                <a:effectLst/>
              </a:rPr>
              <a:t>during cooking </a:t>
            </a:r>
            <a:r>
              <a:rPr lang="en-US" b="0" i="0" dirty="0">
                <a:solidFill>
                  <a:srgbClr val="085156"/>
                </a:solidFill>
                <a:effectLst/>
              </a:rPr>
              <a:t>(bouillon, stock cubes, soy sauce and fish sauce) or at the table (table salt).</a:t>
            </a:r>
          </a:p>
          <a:p>
            <a:pPr algn="l"/>
            <a:r>
              <a:rPr lang="en-US" b="0" i="0" dirty="0">
                <a:solidFill>
                  <a:srgbClr val="085156"/>
                </a:solidFill>
                <a:effectLst/>
              </a:rPr>
              <a:t>The WHO  recommends we </a:t>
            </a:r>
            <a:r>
              <a:rPr lang="en-US" b="1" i="0" dirty="0">
                <a:solidFill>
                  <a:srgbClr val="085156"/>
                </a:solidFill>
                <a:effectLst/>
              </a:rPr>
              <a:t>reduce</a:t>
            </a:r>
            <a:r>
              <a:rPr lang="en-US" b="0" i="0" dirty="0">
                <a:solidFill>
                  <a:srgbClr val="085156"/>
                </a:solidFill>
                <a:effectLst/>
              </a:rPr>
              <a:t> salt consumption to a level of </a:t>
            </a:r>
            <a:r>
              <a:rPr lang="en-US" b="1" i="0" dirty="0">
                <a:solidFill>
                  <a:srgbClr val="085156"/>
                </a:solidFill>
                <a:effectLst/>
              </a:rPr>
              <a:t>&lt; 5 g per day.</a:t>
            </a:r>
          </a:p>
          <a:p>
            <a:pPr marL="342900" indent="-342900" algn="l">
              <a:buFont typeface="Arial" panose="020B0604020202020204" pitchFamily="34" charset="0"/>
              <a:buChar char="•"/>
            </a:pPr>
            <a:r>
              <a:rPr lang="en-US" b="0" i="0" dirty="0">
                <a:solidFill>
                  <a:srgbClr val="085156"/>
                </a:solidFill>
                <a:effectLst/>
              </a:rPr>
              <a:t>Most people consume too much sodium through salt (average of 9–12 g of salt per day) and not enough potassium.</a:t>
            </a:r>
          </a:p>
          <a:p>
            <a:pPr marL="342900" indent="-342900" algn="l">
              <a:buFont typeface="Arial" panose="020B0604020202020204" pitchFamily="34" charset="0"/>
              <a:buChar char="•"/>
            </a:pPr>
            <a:r>
              <a:rPr lang="en-US" b="0" i="0" dirty="0">
                <a:solidFill>
                  <a:srgbClr val="085156"/>
                </a:solidFill>
                <a:effectLst/>
              </a:rPr>
              <a:t>High salt consumption and insufficient potassium intake (less than 3.5 g) contribute to </a:t>
            </a:r>
            <a:r>
              <a:rPr lang="en-US" b="0" i="0" u="sng" dirty="0">
                <a:solidFill>
                  <a:srgbClr val="085156"/>
                </a:solidFill>
                <a:effectLst/>
              </a:rPr>
              <a:t>high blood pressure</a:t>
            </a:r>
            <a:r>
              <a:rPr lang="en-US" b="0" i="0" dirty="0">
                <a:solidFill>
                  <a:srgbClr val="085156"/>
                </a:solidFill>
                <a:effectLst/>
              </a:rPr>
              <a:t>, which in turn </a:t>
            </a:r>
            <a:r>
              <a:rPr lang="en-US" b="0" i="0" u="sng" dirty="0">
                <a:solidFill>
                  <a:srgbClr val="085156"/>
                </a:solidFill>
                <a:effectLst/>
              </a:rPr>
              <a:t>increases the risk of heart disease and stroke</a:t>
            </a:r>
            <a:r>
              <a:rPr lang="en-US" b="0" i="0" dirty="0">
                <a:solidFill>
                  <a:srgbClr val="085156"/>
                </a:solidFill>
                <a:effectLst/>
              </a:rPr>
              <a:t>.</a:t>
            </a:r>
          </a:p>
          <a:p>
            <a:endParaRPr lang="en-US" dirty="0"/>
          </a:p>
        </p:txBody>
      </p:sp>
    </p:spTree>
    <p:extLst>
      <p:ext uri="{BB962C8B-B14F-4D97-AF65-F5344CB8AC3E}">
        <p14:creationId xmlns:p14="http://schemas.microsoft.com/office/powerpoint/2010/main" val="1625199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525692-C2E0-B349-A22A-50EDF946891E}"/>
              </a:ext>
            </a:extLst>
          </p:cNvPr>
          <p:cNvSpPr>
            <a:spLocks noGrp="1"/>
          </p:cNvSpPr>
          <p:nvPr>
            <p:ph type="body" sz="quarter" idx="13"/>
          </p:nvPr>
        </p:nvSpPr>
        <p:spPr/>
        <p:txBody>
          <a:bodyPr/>
          <a:lstStyle/>
          <a:p>
            <a:r>
              <a:rPr lang="en-US" b="1" dirty="0">
                <a:solidFill>
                  <a:srgbClr val="085156"/>
                </a:solidFill>
              </a:rPr>
              <a:t>Helping our consumers reduce their intake of Salt</a:t>
            </a:r>
          </a:p>
        </p:txBody>
      </p:sp>
      <p:sp>
        <p:nvSpPr>
          <p:cNvPr id="3" name="Text Placeholder 2">
            <a:extLst>
              <a:ext uri="{FF2B5EF4-FFF2-40B4-BE49-F238E27FC236}">
                <a16:creationId xmlns:a16="http://schemas.microsoft.com/office/drawing/2014/main" id="{62F441F8-FDDB-2347-B9B6-726B26C493F8}"/>
              </a:ext>
            </a:extLst>
          </p:cNvPr>
          <p:cNvSpPr>
            <a:spLocks noGrp="1"/>
          </p:cNvSpPr>
          <p:nvPr>
            <p:ph type="body" sz="quarter" idx="14"/>
          </p:nvPr>
        </p:nvSpPr>
        <p:spPr/>
        <p:txBody>
          <a:bodyPr/>
          <a:lstStyle/>
          <a:p>
            <a:r>
              <a:rPr lang="en-US" b="1" dirty="0">
                <a:solidFill>
                  <a:srgbClr val="085156"/>
                </a:solidFill>
              </a:rPr>
              <a:t>Only add salt at customer’s request</a:t>
            </a:r>
          </a:p>
        </p:txBody>
      </p:sp>
      <p:sp>
        <p:nvSpPr>
          <p:cNvPr id="4" name="Text Placeholder 3">
            <a:extLst>
              <a:ext uri="{FF2B5EF4-FFF2-40B4-BE49-F238E27FC236}">
                <a16:creationId xmlns:a16="http://schemas.microsoft.com/office/drawing/2014/main" id="{C2F5594C-7D8F-7F45-B681-4FDEE5F0A28C}"/>
              </a:ext>
            </a:extLst>
          </p:cNvPr>
          <p:cNvSpPr>
            <a:spLocks noGrp="1"/>
          </p:cNvSpPr>
          <p:nvPr>
            <p:ph type="body" sz="quarter" idx="15"/>
          </p:nvPr>
        </p:nvSpPr>
        <p:spPr/>
        <p:txBody>
          <a:bodyPr/>
          <a:lstStyle/>
          <a:p>
            <a:r>
              <a:rPr lang="en-US" dirty="0">
                <a:solidFill>
                  <a:srgbClr val="085156"/>
                </a:solidFill>
              </a:rPr>
              <a:t>By limiting or eliminating the use of salt during cooking it will significantly help</a:t>
            </a:r>
          </a:p>
        </p:txBody>
      </p:sp>
      <p:sp>
        <p:nvSpPr>
          <p:cNvPr id="5" name="Text Placeholder 4">
            <a:extLst>
              <a:ext uri="{FF2B5EF4-FFF2-40B4-BE49-F238E27FC236}">
                <a16:creationId xmlns:a16="http://schemas.microsoft.com/office/drawing/2014/main" id="{5769A2EA-CF47-C84A-A473-91270780CB4A}"/>
              </a:ext>
            </a:extLst>
          </p:cNvPr>
          <p:cNvSpPr>
            <a:spLocks noGrp="1"/>
          </p:cNvSpPr>
          <p:nvPr>
            <p:ph type="body" sz="quarter" idx="16"/>
          </p:nvPr>
        </p:nvSpPr>
        <p:spPr/>
        <p:txBody>
          <a:bodyPr/>
          <a:lstStyle/>
          <a:p>
            <a:r>
              <a:rPr lang="en-US" b="1" dirty="0">
                <a:solidFill>
                  <a:srgbClr val="406F70"/>
                </a:solidFill>
              </a:rPr>
              <a:t>Source low salt ingredients</a:t>
            </a:r>
          </a:p>
        </p:txBody>
      </p:sp>
      <p:sp>
        <p:nvSpPr>
          <p:cNvPr id="6" name="Text Placeholder 5">
            <a:extLst>
              <a:ext uri="{FF2B5EF4-FFF2-40B4-BE49-F238E27FC236}">
                <a16:creationId xmlns:a16="http://schemas.microsoft.com/office/drawing/2014/main" id="{F448C174-1500-0E45-A4B9-9E80C20674B4}"/>
              </a:ext>
            </a:extLst>
          </p:cNvPr>
          <p:cNvSpPr>
            <a:spLocks noGrp="1"/>
          </p:cNvSpPr>
          <p:nvPr>
            <p:ph type="body" sz="quarter" idx="17"/>
          </p:nvPr>
        </p:nvSpPr>
        <p:spPr/>
        <p:txBody>
          <a:bodyPr/>
          <a:lstStyle/>
          <a:p>
            <a:r>
              <a:rPr lang="en-US" dirty="0">
                <a:solidFill>
                  <a:srgbClr val="406F70"/>
                </a:solidFill>
              </a:rPr>
              <a:t>Low salt breads, meats, cheeses, sauces </a:t>
            </a:r>
            <a:r>
              <a:rPr lang="en-US" dirty="0" err="1">
                <a:solidFill>
                  <a:srgbClr val="406F70"/>
                </a:solidFill>
              </a:rPr>
              <a:t>etc</a:t>
            </a:r>
            <a:r>
              <a:rPr lang="en-US" dirty="0">
                <a:solidFill>
                  <a:srgbClr val="406F70"/>
                </a:solidFill>
              </a:rPr>
              <a:t>  will make an impact</a:t>
            </a:r>
          </a:p>
        </p:txBody>
      </p:sp>
      <p:sp>
        <p:nvSpPr>
          <p:cNvPr id="7" name="Text Placeholder 6">
            <a:extLst>
              <a:ext uri="{FF2B5EF4-FFF2-40B4-BE49-F238E27FC236}">
                <a16:creationId xmlns:a16="http://schemas.microsoft.com/office/drawing/2014/main" id="{FDB97255-379A-4349-9AA7-36976C2D83ED}"/>
              </a:ext>
            </a:extLst>
          </p:cNvPr>
          <p:cNvSpPr>
            <a:spLocks noGrp="1"/>
          </p:cNvSpPr>
          <p:nvPr>
            <p:ph type="body" sz="quarter" idx="18"/>
          </p:nvPr>
        </p:nvSpPr>
        <p:spPr/>
        <p:txBody>
          <a:bodyPr/>
          <a:lstStyle/>
          <a:p>
            <a:r>
              <a:rPr lang="en-US" b="1" dirty="0">
                <a:solidFill>
                  <a:srgbClr val="F5C05B"/>
                </a:solidFill>
              </a:rPr>
              <a:t>Smaller portion  sizes</a:t>
            </a:r>
          </a:p>
        </p:txBody>
      </p:sp>
      <p:sp>
        <p:nvSpPr>
          <p:cNvPr id="8" name="Text Placeholder 7">
            <a:extLst>
              <a:ext uri="{FF2B5EF4-FFF2-40B4-BE49-F238E27FC236}">
                <a16:creationId xmlns:a16="http://schemas.microsoft.com/office/drawing/2014/main" id="{8EA37E16-367F-BB4C-B67D-8F988E13EEAB}"/>
              </a:ext>
            </a:extLst>
          </p:cNvPr>
          <p:cNvSpPr>
            <a:spLocks noGrp="1"/>
          </p:cNvSpPr>
          <p:nvPr>
            <p:ph type="body" sz="quarter" idx="19"/>
          </p:nvPr>
        </p:nvSpPr>
        <p:spPr/>
        <p:txBody>
          <a:bodyPr/>
          <a:lstStyle/>
          <a:p>
            <a:r>
              <a:rPr lang="en-US" b="1" dirty="0">
                <a:solidFill>
                  <a:srgbClr val="F5C05B"/>
                </a:solidFill>
              </a:rPr>
              <a:t>This can mean the no. of calories as well as the salt content will be reduced</a:t>
            </a:r>
          </a:p>
        </p:txBody>
      </p:sp>
    </p:spTree>
    <p:extLst>
      <p:ext uri="{BB962C8B-B14F-4D97-AF65-F5344CB8AC3E}">
        <p14:creationId xmlns:p14="http://schemas.microsoft.com/office/powerpoint/2010/main" val="2059557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C1C9A-3589-2741-9EC3-54EF8109404C}"/>
              </a:ext>
            </a:extLst>
          </p:cNvPr>
          <p:cNvSpPr>
            <a:spLocks noGrp="1"/>
          </p:cNvSpPr>
          <p:nvPr>
            <p:ph type="body" sz="quarter" idx="19"/>
          </p:nvPr>
        </p:nvSpPr>
        <p:spPr/>
        <p:txBody>
          <a:bodyPr/>
          <a:lstStyle/>
          <a:p>
            <a:r>
              <a:rPr lang="en-IE" b="1" dirty="0">
                <a:solidFill>
                  <a:srgbClr val="CC9131"/>
                </a:solidFill>
              </a:rPr>
              <a:t>Meet the No Salt Chef</a:t>
            </a:r>
          </a:p>
          <a:p>
            <a:endParaRPr lang="en-US" dirty="0"/>
          </a:p>
        </p:txBody>
      </p:sp>
      <p:sp>
        <p:nvSpPr>
          <p:cNvPr id="3" name="Text Placeholder 2">
            <a:extLst>
              <a:ext uri="{FF2B5EF4-FFF2-40B4-BE49-F238E27FC236}">
                <a16:creationId xmlns:a16="http://schemas.microsoft.com/office/drawing/2014/main" id="{77AAD46A-AF4D-F740-B502-607D22F90AB7}"/>
              </a:ext>
            </a:extLst>
          </p:cNvPr>
          <p:cNvSpPr>
            <a:spLocks noGrp="1"/>
          </p:cNvSpPr>
          <p:nvPr>
            <p:ph type="body" sz="quarter" idx="20"/>
          </p:nvPr>
        </p:nvSpPr>
        <p:spPr>
          <a:xfrm>
            <a:off x="586551" y="1911773"/>
            <a:ext cx="11156716" cy="4061505"/>
          </a:xfrm>
        </p:spPr>
        <p:txBody>
          <a:bodyPr/>
          <a:lstStyle/>
          <a:p>
            <a:r>
              <a:rPr lang="en-GB" sz="2300" b="0" i="0" dirty="0">
                <a:solidFill>
                  <a:srgbClr val="085156"/>
                </a:solidFill>
                <a:effectLst/>
              </a:rPr>
              <a:t>Following his diagnosis with a heart condition five years ago, Brian completely changed his life and cooking style, establishing a reputation for himself as “The No Salt Chef” and cooking great tasting, accessible and affordable food, without adding salt.</a:t>
            </a:r>
            <a:endParaRPr lang="en-US" sz="2300" dirty="0">
              <a:solidFill>
                <a:srgbClr val="085156"/>
              </a:solidFill>
            </a:endParaRPr>
          </a:p>
        </p:txBody>
      </p:sp>
      <p:pic>
        <p:nvPicPr>
          <p:cNvPr id="2050" name="Picture 2">
            <a:hlinkClick r:id="rId2"/>
            <a:extLst>
              <a:ext uri="{FF2B5EF4-FFF2-40B4-BE49-F238E27FC236}">
                <a16:creationId xmlns:a16="http://schemas.microsoft.com/office/drawing/2014/main" id="{9273CA54-A6C8-4DD2-8314-7C90B1841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909" y="3191828"/>
            <a:ext cx="3048000" cy="1114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606064-040C-461E-AF3C-D4AA108ADA63}"/>
              </a:ext>
            </a:extLst>
          </p:cNvPr>
          <p:cNvSpPr txBox="1"/>
          <p:nvPr/>
        </p:nvSpPr>
        <p:spPr>
          <a:xfrm>
            <a:off x="702544" y="4504711"/>
            <a:ext cx="10924729" cy="1154162"/>
          </a:xfrm>
          <a:prstGeom prst="rect">
            <a:avLst/>
          </a:prstGeom>
          <a:noFill/>
        </p:spPr>
        <p:txBody>
          <a:bodyPr wrap="square">
            <a:spAutoFit/>
          </a:bodyPr>
          <a:lstStyle/>
          <a:p>
            <a:r>
              <a:rPr lang="en-GB" sz="2300" b="0" i="0" dirty="0">
                <a:solidFill>
                  <a:srgbClr val="085156"/>
                </a:solidFill>
                <a:effectLst/>
              </a:rPr>
              <a:t>Having experienced increasing demand from people who have met and attended his cookery demonstrations across Ireland, Brian </a:t>
            </a:r>
            <a:r>
              <a:rPr lang="en-GB" sz="2300" dirty="0">
                <a:solidFill>
                  <a:srgbClr val="085156"/>
                </a:solidFill>
              </a:rPr>
              <a:t>f</a:t>
            </a:r>
            <a:r>
              <a:rPr lang="en-GB" sz="2300" b="0" i="0" dirty="0">
                <a:solidFill>
                  <a:srgbClr val="085156"/>
                </a:solidFill>
                <a:effectLst/>
              </a:rPr>
              <a:t>ulfilled a long-held dream opening Ireland’s first ‘No Salt’ Cookery School. </a:t>
            </a:r>
            <a:endParaRPr lang="en-IE" sz="2300" dirty="0">
              <a:solidFill>
                <a:srgbClr val="085156"/>
              </a:solidFill>
            </a:endParaRPr>
          </a:p>
        </p:txBody>
      </p:sp>
      <p:sp>
        <p:nvSpPr>
          <p:cNvPr id="4" name="Oval 3">
            <a:extLst>
              <a:ext uri="{FF2B5EF4-FFF2-40B4-BE49-F238E27FC236}">
                <a16:creationId xmlns:a16="http://schemas.microsoft.com/office/drawing/2014/main" id="{4B0768F7-2CD0-49CE-8807-C49703C9DFDD}"/>
              </a:ext>
            </a:extLst>
          </p:cNvPr>
          <p:cNvSpPr/>
          <p:nvPr/>
        </p:nvSpPr>
        <p:spPr>
          <a:xfrm>
            <a:off x="7850712" y="3062225"/>
            <a:ext cx="1865376" cy="880300"/>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85156"/>
                </a:solidFill>
              </a:rPr>
              <a:t>CLICK Logo to learn more</a:t>
            </a:r>
            <a:endParaRPr lang="en-IE" sz="1600" b="1" dirty="0">
              <a:solidFill>
                <a:srgbClr val="085156"/>
              </a:solidFill>
            </a:endParaRPr>
          </a:p>
        </p:txBody>
      </p:sp>
    </p:spTree>
    <p:extLst>
      <p:ext uri="{BB962C8B-B14F-4D97-AF65-F5344CB8AC3E}">
        <p14:creationId xmlns:p14="http://schemas.microsoft.com/office/powerpoint/2010/main" val="51057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C728D7-FBD6-0C4F-ADCD-53E213A80B2E}"/>
              </a:ext>
            </a:extLst>
          </p:cNvPr>
          <p:cNvSpPr>
            <a:spLocks noGrp="1"/>
          </p:cNvSpPr>
          <p:nvPr>
            <p:ph type="body" sz="quarter" idx="16"/>
          </p:nvPr>
        </p:nvSpPr>
        <p:spPr/>
        <p:txBody>
          <a:bodyPr/>
          <a:lstStyle/>
          <a:p>
            <a:r>
              <a:rPr lang="en-US" b="1" dirty="0">
                <a:solidFill>
                  <a:srgbClr val="F5C05B"/>
                </a:solidFill>
              </a:rPr>
              <a:t>DIET &amp; HEALTH IN EUROPE</a:t>
            </a:r>
          </a:p>
        </p:txBody>
      </p:sp>
      <p:sp>
        <p:nvSpPr>
          <p:cNvPr id="3" name="Text Placeholder 2">
            <a:extLst>
              <a:ext uri="{FF2B5EF4-FFF2-40B4-BE49-F238E27FC236}">
                <a16:creationId xmlns:a16="http://schemas.microsoft.com/office/drawing/2014/main" id="{85364114-41F3-7F4C-9E9F-E5E2479074CC}"/>
              </a:ext>
            </a:extLst>
          </p:cNvPr>
          <p:cNvSpPr>
            <a:spLocks noGrp="1"/>
          </p:cNvSpPr>
          <p:nvPr>
            <p:ph type="body" sz="quarter" idx="17"/>
          </p:nvPr>
        </p:nvSpPr>
        <p:spPr>
          <a:xfrm>
            <a:off x="5734050" y="1752601"/>
            <a:ext cx="5864622" cy="4494372"/>
          </a:xfrm>
        </p:spPr>
        <p:txBody>
          <a:bodyPr/>
          <a:lstStyle/>
          <a:p>
            <a:r>
              <a:rPr lang="en-IE" dirty="0">
                <a:solidFill>
                  <a:srgbClr val="085156"/>
                </a:solidFill>
                <a:effectLst/>
                <a:ea typeface="Calibri" panose="020F0502020204030204" pitchFamily="34" charset="0"/>
                <a:cs typeface="Times New Roman" panose="02020603050405020304" pitchFamily="18" charset="0"/>
              </a:rPr>
              <a:t>The burden of disease associated with poor nutrition continues to grow across Europe. </a:t>
            </a:r>
            <a:endParaRPr lang="en-IE" sz="800" dirty="0">
              <a:solidFill>
                <a:srgbClr val="085156"/>
              </a:solidFill>
              <a:ea typeface="Calibri" panose="020F0502020204030204" pitchFamily="34" charset="0"/>
              <a:cs typeface="Times New Roman" panose="02020603050405020304" pitchFamily="18" charset="0"/>
            </a:endParaRPr>
          </a:p>
          <a:p>
            <a:r>
              <a:rPr lang="en-IE" dirty="0">
                <a:solidFill>
                  <a:srgbClr val="085156"/>
                </a:solidFill>
                <a:effectLst/>
                <a:ea typeface="Calibri" panose="020F0502020204030204" pitchFamily="34" charset="0"/>
                <a:cs typeface="Times New Roman" panose="02020603050405020304" pitchFamily="18" charset="0"/>
              </a:rPr>
              <a:t>Poor diet, overweight and obesity contribute to a large proportion of noncommunicable diseases, including cardiovascular diseases and cancer, the two main killers in Europe. </a:t>
            </a:r>
            <a:endParaRPr lang="en-IE" sz="800" dirty="0">
              <a:solidFill>
                <a:srgbClr val="085156"/>
              </a:solidFill>
              <a:ea typeface="Calibri" panose="020F0502020204030204" pitchFamily="34" charset="0"/>
              <a:cs typeface="Times New Roman" panose="02020603050405020304" pitchFamily="18" charset="0"/>
            </a:endParaRPr>
          </a:p>
          <a:p>
            <a:r>
              <a:rPr lang="en-IE" dirty="0">
                <a:solidFill>
                  <a:srgbClr val="085156"/>
                </a:solidFill>
                <a:effectLst/>
                <a:ea typeface="Calibri" panose="020F0502020204030204" pitchFamily="34" charset="0"/>
                <a:cs typeface="Times New Roman" panose="02020603050405020304" pitchFamily="18" charset="0"/>
              </a:rPr>
              <a:t>National surveys in most countries indicate excessive fat intake, low fruit and vegetable intake and an increasing problem of obesity, all of which not only shorten life expectancy, but also harm the quality of life.</a:t>
            </a:r>
          </a:p>
          <a:p>
            <a:endParaRPr lang="en-US" dirty="0"/>
          </a:p>
        </p:txBody>
      </p:sp>
      <p:pic>
        <p:nvPicPr>
          <p:cNvPr id="8" name="Picture Placeholder 7" descr="High angle view of freshly picked apples">
            <a:extLst>
              <a:ext uri="{FF2B5EF4-FFF2-40B4-BE49-F238E27FC236}">
                <a16:creationId xmlns:a16="http://schemas.microsoft.com/office/drawing/2014/main" id="{7008EA1A-727C-4F56-B93F-97DBAC4B2C8B}"/>
              </a:ext>
            </a:extLst>
          </p:cNvPr>
          <p:cNvPicPr>
            <a:picLocks noGrp="1" noChangeAspect="1"/>
          </p:cNvPicPr>
          <p:nvPr>
            <p:ph type="pic" sz="quarter" idx="18"/>
          </p:nvPr>
        </p:nvPicPr>
        <p:blipFill>
          <a:blip r:embed="rId2"/>
          <a:srcRect l="19912" r="19912"/>
          <a:stretch>
            <a:fillRect/>
          </a:stretch>
        </p:blipFill>
        <p:spPr/>
      </p:pic>
    </p:spTree>
    <p:extLst>
      <p:ext uri="{BB962C8B-B14F-4D97-AF65-F5344CB8AC3E}">
        <p14:creationId xmlns:p14="http://schemas.microsoft.com/office/powerpoint/2010/main" val="2996074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E88D5D-03D5-4AC9-BD5E-F72322A61809}"/>
              </a:ext>
            </a:extLst>
          </p:cNvPr>
          <p:cNvSpPr>
            <a:spLocks noGrp="1"/>
          </p:cNvSpPr>
          <p:nvPr>
            <p:ph type="body" sz="quarter" idx="17"/>
          </p:nvPr>
        </p:nvSpPr>
        <p:spPr>
          <a:xfrm>
            <a:off x="2338939" y="3429000"/>
            <a:ext cx="8355965" cy="3173773"/>
          </a:xfrm>
        </p:spPr>
        <p:txBody>
          <a:bodyPr/>
          <a:lstStyle/>
          <a:p>
            <a:r>
              <a:rPr lang="en-US" sz="4800" b="1" dirty="0">
                <a:solidFill>
                  <a:srgbClr val="F5C05B"/>
                </a:solidFill>
              </a:rPr>
              <a:t>4. Using Natural Food Additives</a:t>
            </a:r>
            <a:endParaRPr lang="en-IE" sz="4800" b="1" dirty="0">
              <a:solidFill>
                <a:srgbClr val="F5C05B"/>
              </a:solidFill>
            </a:endParaRPr>
          </a:p>
          <a:p>
            <a:endParaRPr lang="en-IE" sz="4800" b="1" dirty="0">
              <a:solidFill>
                <a:srgbClr val="F5C05B"/>
              </a:solidFill>
            </a:endParaRPr>
          </a:p>
        </p:txBody>
      </p:sp>
      <p:sp>
        <p:nvSpPr>
          <p:cNvPr id="3" name="TextBox 2">
            <a:extLst>
              <a:ext uri="{FF2B5EF4-FFF2-40B4-BE49-F238E27FC236}">
                <a16:creationId xmlns:a16="http://schemas.microsoft.com/office/drawing/2014/main" id="{9FA68A39-3881-4ADB-B8A7-65F93BC65B28}"/>
              </a:ext>
            </a:extLst>
          </p:cNvPr>
          <p:cNvSpPr txBox="1"/>
          <p:nvPr/>
        </p:nvSpPr>
        <p:spPr>
          <a:xfrm>
            <a:off x="8631936" y="390144"/>
            <a:ext cx="2828544" cy="646331"/>
          </a:xfrm>
          <a:prstGeom prst="rect">
            <a:avLst/>
          </a:prstGeom>
          <a:noFill/>
        </p:spPr>
        <p:txBody>
          <a:bodyPr wrap="square" rtlCol="0">
            <a:spAutoFit/>
          </a:bodyPr>
          <a:lstStyle/>
          <a:p>
            <a:r>
              <a:rPr lang="en-US" sz="3600" b="1" dirty="0">
                <a:solidFill>
                  <a:srgbClr val="085156"/>
                </a:solidFill>
              </a:rPr>
              <a:t>MODULE 3</a:t>
            </a:r>
            <a:endParaRPr lang="en-IE" sz="3600" b="1" dirty="0">
              <a:solidFill>
                <a:srgbClr val="085156"/>
              </a:solidFill>
            </a:endParaRPr>
          </a:p>
        </p:txBody>
      </p:sp>
    </p:spTree>
    <p:extLst>
      <p:ext uri="{BB962C8B-B14F-4D97-AF65-F5344CB8AC3E}">
        <p14:creationId xmlns:p14="http://schemas.microsoft.com/office/powerpoint/2010/main" val="2394133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4E28BF-94BA-441B-AC3A-E3C5862E4BC5}"/>
              </a:ext>
            </a:extLst>
          </p:cNvPr>
          <p:cNvSpPr>
            <a:spLocks noGrp="1"/>
          </p:cNvSpPr>
          <p:nvPr>
            <p:ph type="body" sz="quarter" idx="16"/>
          </p:nvPr>
        </p:nvSpPr>
        <p:spPr/>
        <p:txBody>
          <a:bodyPr/>
          <a:lstStyle/>
          <a:p>
            <a:r>
              <a:rPr lang="en-US" b="1" dirty="0">
                <a:solidFill>
                  <a:srgbClr val="085156"/>
                </a:solidFill>
              </a:rPr>
              <a:t>Food Additives</a:t>
            </a:r>
            <a:endParaRPr lang="en-IE" b="1" dirty="0">
              <a:solidFill>
                <a:srgbClr val="085156"/>
              </a:solidFill>
            </a:endParaRPr>
          </a:p>
        </p:txBody>
      </p:sp>
      <p:sp>
        <p:nvSpPr>
          <p:cNvPr id="3" name="Text Placeholder 2">
            <a:extLst>
              <a:ext uri="{FF2B5EF4-FFF2-40B4-BE49-F238E27FC236}">
                <a16:creationId xmlns:a16="http://schemas.microsoft.com/office/drawing/2014/main" id="{C9336A13-1232-4F62-AC60-E1CA7951D65C}"/>
              </a:ext>
            </a:extLst>
          </p:cNvPr>
          <p:cNvSpPr>
            <a:spLocks noGrp="1"/>
          </p:cNvSpPr>
          <p:nvPr>
            <p:ph type="body" sz="quarter" idx="17"/>
          </p:nvPr>
        </p:nvSpPr>
        <p:spPr>
          <a:xfrm>
            <a:off x="5511800" y="1701579"/>
            <a:ext cx="6558280" cy="4667416"/>
          </a:xfrm>
        </p:spPr>
        <p:txBody>
          <a:bodyPr/>
          <a:lstStyle/>
          <a:p>
            <a:r>
              <a:rPr lang="en-IE" dirty="0">
                <a:solidFill>
                  <a:srgbClr val="085156"/>
                </a:solidFill>
                <a:effectLst/>
                <a:latin typeface="Calibri" panose="020F0502020204030204" pitchFamily="34" charset="0"/>
                <a:ea typeface="Calibri" panose="020F0502020204030204" pitchFamily="34" charset="0"/>
              </a:rPr>
              <a:t>According to the European Food </a:t>
            </a:r>
            <a:r>
              <a:rPr lang="en-IE" dirty="0">
                <a:solidFill>
                  <a:srgbClr val="085156"/>
                </a:solidFill>
                <a:latin typeface="Calibri" panose="020F0502020204030204" pitchFamily="34" charset="0"/>
                <a:ea typeface="Calibri" panose="020F0502020204030204" pitchFamily="34" charset="0"/>
              </a:rPr>
              <a:t>&amp;</a:t>
            </a:r>
            <a:r>
              <a:rPr lang="en-IE" dirty="0">
                <a:solidFill>
                  <a:srgbClr val="085156"/>
                </a:solidFill>
                <a:effectLst/>
                <a:latin typeface="Calibri" panose="020F0502020204030204" pitchFamily="34" charset="0"/>
                <a:ea typeface="Calibri" panose="020F0502020204030204" pitchFamily="34" charset="0"/>
              </a:rPr>
              <a:t> Safety Authority (EFSA), </a:t>
            </a:r>
            <a:r>
              <a:rPr lang="en-IE" b="1" dirty="0">
                <a:solidFill>
                  <a:srgbClr val="085156"/>
                </a:solidFill>
                <a:effectLst/>
                <a:latin typeface="Calibri" panose="020F0502020204030204" pitchFamily="34" charset="0"/>
                <a:ea typeface="Calibri" panose="020F0502020204030204" pitchFamily="34" charset="0"/>
              </a:rPr>
              <a:t>food additives are substances added intentionally to foodstuffs to perform certain technological functions</a:t>
            </a:r>
            <a:r>
              <a:rPr lang="en-IE" dirty="0">
                <a:solidFill>
                  <a:srgbClr val="085156"/>
                </a:solidFill>
                <a:effectLst/>
                <a:latin typeface="Calibri" panose="020F0502020204030204" pitchFamily="34" charset="0"/>
                <a:ea typeface="Calibri" panose="020F0502020204030204" pitchFamily="34" charset="0"/>
              </a:rPr>
              <a:t>, for example to colour, to sweeten or to help preserve foods. </a:t>
            </a:r>
          </a:p>
          <a:p>
            <a:r>
              <a:rPr lang="en-IE" dirty="0">
                <a:solidFill>
                  <a:srgbClr val="085156"/>
                </a:solidFill>
                <a:effectLst/>
                <a:latin typeface="Calibri" panose="020F0502020204030204" pitchFamily="34" charset="0"/>
                <a:ea typeface="Times New Roman" panose="02020603050405020304" pitchFamily="18" charset="0"/>
              </a:rPr>
              <a:t>There are various groups of food additives:</a:t>
            </a:r>
            <a:endParaRPr lang="en-IE" dirty="0">
              <a:solidFill>
                <a:srgbClr val="085156"/>
              </a:solidFill>
              <a:effectLst/>
              <a:latin typeface="Times New Roman" panose="02020603050405020304" pitchFamily="18" charset="0"/>
              <a:ea typeface="Times New Roman" panose="02020603050405020304" pitchFamily="18" charset="0"/>
            </a:endParaRPr>
          </a:p>
          <a:p>
            <a:pPr algn="l"/>
            <a:r>
              <a:rPr lang="en-IE" dirty="0">
                <a:solidFill>
                  <a:srgbClr val="085156"/>
                </a:solidFill>
                <a:effectLst/>
                <a:latin typeface="Calibri" panose="020F0502020204030204" pitchFamily="34" charset="0"/>
                <a:ea typeface="Times New Roman" panose="02020603050405020304" pitchFamily="18" charset="0"/>
              </a:rPr>
              <a:t>- Antioxidants</a:t>
            </a:r>
            <a:br>
              <a:rPr lang="en-IE" dirty="0">
                <a:solidFill>
                  <a:srgbClr val="085156"/>
                </a:solidFill>
                <a:effectLst/>
                <a:latin typeface="Calibri" panose="020F0502020204030204" pitchFamily="34" charset="0"/>
                <a:ea typeface="Times New Roman" panose="02020603050405020304" pitchFamily="18" charset="0"/>
              </a:rPr>
            </a:br>
            <a:r>
              <a:rPr lang="en-IE" dirty="0">
                <a:solidFill>
                  <a:srgbClr val="085156"/>
                </a:solidFill>
                <a:effectLst/>
                <a:latin typeface="Calibri" panose="020F0502020204030204" pitchFamily="34" charset="0"/>
                <a:ea typeface="Times New Roman" panose="02020603050405020304" pitchFamily="18" charset="0"/>
              </a:rPr>
              <a:t>- Preservatives</a:t>
            </a:r>
            <a:br>
              <a:rPr lang="en-IE" dirty="0">
                <a:solidFill>
                  <a:srgbClr val="085156"/>
                </a:solidFill>
                <a:effectLst/>
                <a:latin typeface="Calibri" panose="020F0502020204030204" pitchFamily="34" charset="0"/>
                <a:ea typeface="Times New Roman" panose="02020603050405020304" pitchFamily="18" charset="0"/>
              </a:rPr>
            </a:br>
            <a:r>
              <a:rPr lang="en-IE" dirty="0">
                <a:solidFill>
                  <a:srgbClr val="085156"/>
                </a:solidFill>
                <a:effectLst/>
                <a:latin typeface="Calibri" panose="020F0502020204030204" pitchFamily="34" charset="0"/>
                <a:ea typeface="Times New Roman" panose="02020603050405020304" pitchFamily="18" charset="0"/>
              </a:rPr>
              <a:t>- Food colourants</a:t>
            </a:r>
            <a:br>
              <a:rPr lang="en-IE" dirty="0">
                <a:solidFill>
                  <a:srgbClr val="085156"/>
                </a:solidFill>
                <a:effectLst/>
                <a:latin typeface="Calibri" panose="020F0502020204030204" pitchFamily="34" charset="0"/>
                <a:ea typeface="Times New Roman" panose="02020603050405020304" pitchFamily="18" charset="0"/>
              </a:rPr>
            </a:br>
            <a:r>
              <a:rPr lang="en-IE" dirty="0">
                <a:solidFill>
                  <a:srgbClr val="085156"/>
                </a:solidFill>
                <a:effectLst/>
                <a:latin typeface="Calibri" panose="020F0502020204030204" pitchFamily="34" charset="0"/>
                <a:ea typeface="Times New Roman" panose="02020603050405020304" pitchFamily="18" charset="0"/>
              </a:rPr>
              <a:t>- Sweeteners</a:t>
            </a:r>
            <a:br>
              <a:rPr lang="en-IE" dirty="0">
                <a:solidFill>
                  <a:srgbClr val="085156"/>
                </a:solidFill>
                <a:effectLst/>
                <a:latin typeface="Calibri" panose="020F0502020204030204" pitchFamily="34" charset="0"/>
                <a:ea typeface="Times New Roman" panose="02020603050405020304" pitchFamily="18" charset="0"/>
              </a:rPr>
            </a:br>
            <a:r>
              <a:rPr lang="en-IE" dirty="0">
                <a:solidFill>
                  <a:srgbClr val="085156"/>
                </a:solidFill>
                <a:effectLst/>
                <a:latin typeface="Calibri" panose="020F0502020204030204" pitchFamily="34" charset="0"/>
                <a:ea typeface="Times New Roman" panose="02020603050405020304" pitchFamily="18" charset="0"/>
              </a:rPr>
              <a:t>- Flavour enhancers</a:t>
            </a:r>
            <a:br>
              <a:rPr lang="en-IE" dirty="0">
                <a:solidFill>
                  <a:srgbClr val="085156"/>
                </a:solidFill>
                <a:effectLst/>
                <a:latin typeface="Calibri" panose="020F0502020204030204" pitchFamily="34" charset="0"/>
                <a:ea typeface="Times New Roman" panose="02020603050405020304" pitchFamily="18" charset="0"/>
              </a:rPr>
            </a:br>
            <a:r>
              <a:rPr lang="en-IE" dirty="0">
                <a:solidFill>
                  <a:srgbClr val="085156"/>
                </a:solidFill>
                <a:effectLst/>
                <a:latin typeface="Calibri" panose="020F0502020204030204" pitchFamily="34" charset="0"/>
                <a:ea typeface="Times New Roman" panose="02020603050405020304" pitchFamily="18" charset="0"/>
              </a:rPr>
              <a:t>- Emulsifiers, stabilisers, thickeners &amp; gelling agents</a:t>
            </a:r>
            <a:br>
              <a:rPr lang="en-IE" dirty="0">
                <a:solidFill>
                  <a:srgbClr val="085156"/>
                </a:solidFill>
                <a:effectLst/>
                <a:latin typeface="Calibri" panose="020F0502020204030204" pitchFamily="34" charset="0"/>
                <a:ea typeface="Times New Roman" panose="02020603050405020304" pitchFamily="18" charset="0"/>
              </a:rPr>
            </a:br>
            <a:r>
              <a:rPr lang="en-IE" dirty="0">
                <a:solidFill>
                  <a:srgbClr val="085156"/>
                </a:solidFill>
                <a:effectLst/>
                <a:latin typeface="Calibri" panose="020F0502020204030204" pitchFamily="34" charset="0"/>
                <a:ea typeface="Times New Roman" panose="02020603050405020304" pitchFamily="18" charset="0"/>
              </a:rPr>
              <a:t>- Other.</a:t>
            </a:r>
            <a:endParaRPr lang="en-IE" dirty="0">
              <a:solidFill>
                <a:srgbClr val="085156"/>
              </a:solidFill>
              <a:effectLst/>
              <a:latin typeface="Times New Roman" panose="02020603050405020304" pitchFamily="18" charset="0"/>
              <a:ea typeface="Times New Roman" panose="02020603050405020304" pitchFamily="18" charset="0"/>
            </a:endParaRPr>
          </a:p>
          <a:p>
            <a:endParaRPr lang="en-IE" dirty="0"/>
          </a:p>
        </p:txBody>
      </p:sp>
      <p:pic>
        <p:nvPicPr>
          <p:cNvPr id="7" name="Picture Placeholder 6" descr="A picture containing person&#10;&#10;Description automatically generated">
            <a:extLst>
              <a:ext uri="{FF2B5EF4-FFF2-40B4-BE49-F238E27FC236}">
                <a16:creationId xmlns:a16="http://schemas.microsoft.com/office/drawing/2014/main" id="{3D996596-8287-4B5F-A2C3-D61288EE632D}"/>
              </a:ext>
            </a:extLst>
          </p:cNvPr>
          <p:cNvPicPr>
            <a:picLocks noGrp="1" noChangeAspect="1"/>
          </p:cNvPicPr>
          <p:nvPr>
            <p:ph type="pic" sz="quarter" idx="18"/>
          </p:nvPr>
        </p:nvPicPr>
        <p:blipFill>
          <a:blip r:embed="rId2"/>
          <a:srcRect l="17757" r="17757"/>
          <a:stretch>
            <a:fillRect/>
          </a:stretch>
        </p:blipFill>
        <p:spPr/>
      </p:pic>
    </p:spTree>
    <p:extLst>
      <p:ext uri="{BB962C8B-B14F-4D97-AF65-F5344CB8AC3E}">
        <p14:creationId xmlns:p14="http://schemas.microsoft.com/office/powerpoint/2010/main" val="1189314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EA5F54-1D6A-4BA5-9FAC-F217DFDF1A9F}"/>
              </a:ext>
            </a:extLst>
          </p:cNvPr>
          <p:cNvSpPr>
            <a:spLocks noGrp="1"/>
          </p:cNvSpPr>
          <p:nvPr>
            <p:ph type="body" sz="quarter" idx="13"/>
          </p:nvPr>
        </p:nvSpPr>
        <p:spPr/>
        <p:txBody>
          <a:bodyPr/>
          <a:lstStyle/>
          <a:p>
            <a:r>
              <a:rPr lang="en-US" b="1" dirty="0">
                <a:solidFill>
                  <a:srgbClr val="085156"/>
                </a:solidFill>
              </a:rPr>
              <a:t>What are Food Additives?</a:t>
            </a:r>
            <a:endParaRPr lang="en-IE" b="1" dirty="0">
              <a:solidFill>
                <a:srgbClr val="085156"/>
              </a:solidFill>
            </a:endParaRPr>
          </a:p>
        </p:txBody>
      </p:sp>
      <p:sp>
        <p:nvSpPr>
          <p:cNvPr id="3" name="Text Placeholder 2">
            <a:extLst>
              <a:ext uri="{FF2B5EF4-FFF2-40B4-BE49-F238E27FC236}">
                <a16:creationId xmlns:a16="http://schemas.microsoft.com/office/drawing/2014/main" id="{45ED95A8-5E67-46C2-91B3-3DA881045A61}"/>
              </a:ext>
            </a:extLst>
          </p:cNvPr>
          <p:cNvSpPr>
            <a:spLocks noGrp="1"/>
          </p:cNvSpPr>
          <p:nvPr>
            <p:ph type="body" sz="quarter" idx="14"/>
          </p:nvPr>
        </p:nvSpPr>
        <p:spPr>
          <a:xfrm>
            <a:off x="883920" y="1055555"/>
            <a:ext cx="12192000" cy="590599"/>
          </a:xfrm>
        </p:spPr>
        <p:txBody>
          <a:bodyPr/>
          <a:lstStyle/>
          <a:p>
            <a:r>
              <a:rPr lang="en-US" sz="2400" b="1" dirty="0">
                <a:solidFill>
                  <a:srgbClr val="085156"/>
                </a:solidFill>
              </a:rPr>
              <a:t>Source: European Food Information Council (EFIC)</a:t>
            </a:r>
            <a:endParaRPr lang="en-IE" sz="2400" b="1" dirty="0">
              <a:solidFill>
                <a:srgbClr val="085156"/>
              </a:solidFill>
            </a:endParaRPr>
          </a:p>
        </p:txBody>
      </p:sp>
      <p:sp>
        <p:nvSpPr>
          <p:cNvPr id="4" name="Picture Placeholder 3">
            <a:extLst>
              <a:ext uri="{FF2B5EF4-FFF2-40B4-BE49-F238E27FC236}">
                <a16:creationId xmlns:a16="http://schemas.microsoft.com/office/drawing/2014/main" id="{70E4E2C9-49DF-4AB8-AB60-75162189A2B0}"/>
              </a:ext>
            </a:extLst>
          </p:cNvPr>
          <p:cNvSpPr>
            <a:spLocks noGrp="1"/>
          </p:cNvSpPr>
          <p:nvPr>
            <p:ph type="pic" sz="quarter" idx="15"/>
          </p:nvPr>
        </p:nvSpPr>
        <p:spPr/>
      </p:sp>
      <p:pic>
        <p:nvPicPr>
          <p:cNvPr id="5" name="Online Media 4" title="What are food additives?">
            <a:hlinkClick r:id="" action="ppaction://media"/>
            <a:extLst>
              <a:ext uri="{FF2B5EF4-FFF2-40B4-BE49-F238E27FC236}">
                <a16:creationId xmlns:a16="http://schemas.microsoft.com/office/drawing/2014/main" id="{345ED0D5-A866-4BD6-8D36-03554872C6C4}"/>
              </a:ext>
            </a:extLst>
          </p:cNvPr>
          <p:cNvPicPr>
            <a:picLocks noRot="1" noChangeAspect="1"/>
          </p:cNvPicPr>
          <p:nvPr>
            <a:videoFile r:link="rId1"/>
          </p:nvPr>
        </p:nvPicPr>
        <p:blipFill>
          <a:blip r:embed="rId3"/>
          <a:stretch>
            <a:fillRect/>
          </a:stretch>
        </p:blipFill>
        <p:spPr>
          <a:xfrm>
            <a:off x="3184071" y="1783760"/>
            <a:ext cx="5745244" cy="3587886"/>
          </a:xfrm>
          <a:prstGeom prst="rect">
            <a:avLst/>
          </a:prstGeom>
        </p:spPr>
      </p:pic>
      <p:sp>
        <p:nvSpPr>
          <p:cNvPr id="6" name="Oval 5">
            <a:extLst>
              <a:ext uri="{FF2B5EF4-FFF2-40B4-BE49-F238E27FC236}">
                <a16:creationId xmlns:a16="http://schemas.microsoft.com/office/drawing/2014/main" id="{CF1AF5E4-5C0B-4CB2-B3EF-F204BE77CC9E}"/>
              </a:ext>
            </a:extLst>
          </p:cNvPr>
          <p:cNvSpPr/>
          <p:nvPr/>
        </p:nvSpPr>
        <p:spPr>
          <a:xfrm>
            <a:off x="1553302" y="805873"/>
            <a:ext cx="1790700" cy="1215432"/>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
        <p:nvSpPr>
          <p:cNvPr id="7" name="TextBox 6">
            <a:extLst>
              <a:ext uri="{FF2B5EF4-FFF2-40B4-BE49-F238E27FC236}">
                <a16:creationId xmlns:a16="http://schemas.microsoft.com/office/drawing/2014/main" id="{440FFF15-58A3-4F6D-8378-3A3A7E4D4939}"/>
              </a:ext>
            </a:extLst>
          </p:cNvPr>
          <p:cNvSpPr txBox="1"/>
          <p:nvPr/>
        </p:nvSpPr>
        <p:spPr>
          <a:xfrm>
            <a:off x="298383" y="5890661"/>
            <a:ext cx="4485373" cy="584775"/>
          </a:xfrm>
          <a:prstGeom prst="rect">
            <a:avLst/>
          </a:prstGeom>
          <a:noFill/>
        </p:spPr>
        <p:txBody>
          <a:bodyPr wrap="square" rtlCol="0">
            <a:spAutoFit/>
          </a:bodyPr>
          <a:lstStyle/>
          <a:p>
            <a:r>
              <a:rPr lang="en-IE" sz="1400" dirty="0">
                <a:hlinkClick r:id="rId4"/>
              </a:rPr>
              <a:t>https://www.youtube.com/watch?v=Hy3-QHhzvPE&amp;t=108s</a:t>
            </a:r>
            <a:endParaRPr lang="en-IE" sz="1400" dirty="0"/>
          </a:p>
          <a:p>
            <a:endParaRPr lang="en-IE" dirty="0"/>
          </a:p>
        </p:txBody>
      </p:sp>
      <p:sp>
        <p:nvSpPr>
          <p:cNvPr id="8" name="TextBox 7">
            <a:extLst>
              <a:ext uri="{FF2B5EF4-FFF2-40B4-BE49-F238E27FC236}">
                <a16:creationId xmlns:a16="http://schemas.microsoft.com/office/drawing/2014/main" id="{B91B9925-4DD0-45E5-824C-445B373D2B9A}"/>
              </a:ext>
            </a:extLst>
          </p:cNvPr>
          <p:cNvSpPr txBox="1"/>
          <p:nvPr/>
        </p:nvSpPr>
        <p:spPr>
          <a:xfrm>
            <a:off x="9606013" y="2459504"/>
            <a:ext cx="2165684" cy="1938992"/>
          </a:xfrm>
          <a:prstGeom prst="rect">
            <a:avLst/>
          </a:prstGeom>
          <a:noFill/>
        </p:spPr>
        <p:txBody>
          <a:bodyPr wrap="square" rtlCol="0">
            <a:spAutoFit/>
          </a:bodyPr>
          <a:lstStyle/>
          <a:p>
            <a:pPr algn="ctr"/>
            <a:r>
              <a:rPr lang="en-US" sz="2400" dirty="0">
                <a:solidFill>
                  <a:srgbClr val="406F70"/>
                </a:solidFill>
              </a:rPr>
              <a:t>Here,  the EFIC explain what food additives are and why they are used.</a:t>
            </a:r>
            <a:endParaRPr lang="en-IE" sz="2400" dirty="0">
              <a:solidFill>
                <a:srgbClr val="406F70"/>
              </a:solidFill>
            </a:endParaRPr>
          </a:p>
        </p:txBody>
      </p:sp>
    </p:spTree>
    <p:extLst>
      <p:ext uri="{BB962C8B-B14F-4D97-AF65-F5344CB8AC3E}">
        <p14:creationId xmlns:p14="http://schemas.microsoft.com/office/powerpoint/2010/main" val="256896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071588-4A44-4EDC-AD48-D5AE6F5D5EDF}"/>
              </a:ext>
            </a:extLst>
          </p:cNvPr>
          <p:cNvSpPr>
            <a:spLocks noGrp="1"/>
          </p:cNvSpPr>
          <p:nvPr>
            <p:ph type="body" sz="quarter" idx="16"/>
          </p:nvPr>
        </p:nvSpPr>
        <p:spPr/>
        <p:txBody>
          <a:bodyPr>
            <a:normAutofit fontScale="92500"/>
          </a:bodyPr>
          <a:lstStyle/>
          <a:p>
            <a:r>
              <a:rPr lang="en-US" b="1" dirty="0">
                <a:solidFill>
                  <a:srgbClr val="406F70"/>
                </a:solidFill>
              </a:rPr>
              <a:t>Categories of Food Additives:</a:t>
            </a:r>
            <a:endParaRPr lang="en-IE" b="1" dirty="0">
              <a:solidFill>
                <a:srgbClr val="406F70"/>
              </a:solidFill>
            </a:endParaRPr>
          </a:p>
        </p:txBody>
      </p:sp>
      <p:sp>
        <p:nvSpPr>
          <p:cNvPr id="3" name="Text Placeholder 2">
            <a:extLst>
              <a:ext uri="{FF2B5EF4-FFF2-40B4-BE49-F238E27FC236}">
                <a16:creationId xmlns:a16="http://schemas.microsoft.com/office/drawing/2014/main" id="{4185879A-DACC-475A-8432-983E66408A2F}"/>
              </a:ext>
            </a:extLst>
          </p:cNvPr>
          <p:cNvSpPr>
            <a:spLocks noGrp="1"/>
          </p:cNvSpPr>
          <p:nvPr>
            <p:ph type="body" sz="quarter" idx="17"/>
          </p:nvPr>
        </p:nvSpPr>
        <p:spPr>
          <a:xfrm>
            <a:off x="5216055" y="1738392"/>
            <a:ext cx="6893782" cy="4733969"/>
          </a:xfrm>
        </p:spPr>
        <p:txBody>
          <a:bodyPr/>
          <a:lstStyle/>
          <a:p>
            <a:pPr algn="l"/>
            <a:r>
              <a:rPr lang="en-US" b="0" i="0" dirty="0">
                <a:solidFill>
                  <a:srgbClr val="085156"/>
                </a:solidFill>
                <a:effectLst/>
              </a:rPr>
              <a:t>Additives may be natural, nature identical or artificial.</a:t>
            </a:r>
          </a:p>
          <a:p>
            <a:pPr algn="l">
              <a:buFont typeface="Arial" panose="020B0604020202020204" pitchFamily="34" charset="0"/>
              <a:buChar char="•"/>
            </a:pPr>
            <a:r>
              <a:rPr lang="en-US" b="1" i="0" dirty="0">
                <a:solidFill>
                  <a:srgbClr val="085156"/>
                </a:solidFill>
                <a:effectLst/>
              </a:rPr>
              <a:t>Natural additives </a:t>
            </a:r>
            <a:r>
              <a:rPr lang="en-US" b="0" i="0" dirty="0">
                <a:solidFill>
                  <a:srgbClr val="085156"/>
                </a:solidFill>
                <a:effectLst/>
              </a:rPr>
              <a:t>are substances found naturally in a foodstuff and are extracted from one food to be used in another (beetroot juice can be used to </a:t>
            </a:r>
            <a:r>
              <a:rPr lang="en-US" b="0" i="0" dirty="0" err="1">
                <a:solidFill>
                  <a:srgbClr val="085156"/>
                </a:solidFill>
                <a:effectLst/>
              </a:rPr>
              <a:t>colour</a:t>
            </a:r>
            <a:r>
              <a:rPr lang="en-US" b="0" i="0" dirty="0">
                <a:solidFill>
                  <a:srgbClr val="085156"/>
                </a:solidFill>
                <a:effectLst/>
              </a:rPr>
              <a:t> other foods such as sweets).</a:t>
            </a:r>
          </a:p>
          <a:p>
            <a:pPr algn="l">
              <a:buFont typeface="Arial" panose="020B0604020202020204" pitchFamily="34" charset="0"/>
              <a:buChar char="•"/>
            </a:pPr>
            <a:r>
              <a:rPr lang="en-US" b="1" i="0" dirty="0">
                <a:solidFill>
                  <a:srgbClr val="085156"/>
                </a:solidFill>
                <a:effectLst/>
              </a:rPr>
              <a:t>Nature identical additives </a:t>
            </a:r>
            <a:r>
              <a:rPr lang="en-US" b="0" i="0" dirty="0">
                <a:solidFill>
                  <a:srgbClr val="085156"/>
                </a:solidFill>
                <a:effectLst/>
              </a:rPr>
              <a:t>are man-made copies of substances that occur naturally. (benzoic acid is a found in nature but is also made synthetically &amp; used as a preservative).</a:t>
            </a:r>
          </a:p>
          <a:p>
            <a:pPr algn="l">
              <a:buFont typeface="Arial" panose="020B0604020202020204" pitchFamily="34" charset="0"/>
              <a:buChar char="•"/>
            </a:pPr>
            <a:r>
              <a:rPr lang="en-US" b="1" i="0" dirty="0">
                <a:solidFill>
                  <a:srgbClr val="085156"/>
                </a:solidFill>
                <a:effectLst/>
              </a:rPr>
              <a:t>Artificial additives </a:t>
            </a:r>
            <a:r>
              <a:rPr lang="en-US" b="0" i="0" dirty="0">
                <a:solidFill>
                  <a:srgbClr val="085156"/>
                </a:solidFill>
                <a:effectLst/>
              </a:rPr>
              <a:t>are not naturally present in foods &amp; are made synthetically. (azodicarbonamide, a flour improver that is used to help bread dough hold together).</a:t>
            </a:r>
          </a:p>
          <a:p>
            <a:endParaRPr lang="en-IE" dirty="0"/>
          </a:p>
        </p:txBody>
      </p:sp>
      <p:pic>
        <p:nvPicPr>
          <p:cNvPr id="6" name="Picture Placeholder 5" descr="Close up of beakers with solutions on a shelf in a lab">
            <a:extLst>
              <a:ext uri="{FF2B5EF4-FFF2-40B4-BE49-F238E27FC236}">
                <a16:creationId xmlns:a16="http://schemas.microsoft.com/office/drawing/2014/main" id="{28FD7F7A-E0D7-4421-8AB0-EB5F05DE863B}"/>
              </a:ext>
            </a:extLst>
          </p:cNvPr>
          <p:cNvPicPr>
            <a:picLocks noGrp="1" noChangeAspect="1"/>
          </p:cNvPicPr>
          <p:nvPr>
            <p:ph type="pic" sz="quarter" idx="18"/>
          </p:nvPr>
        </p:nvPicPr>
        <p:blipFill rotWithShape="1">
          <a:blip r:embed="rId2"/>
          <a:srcRect l="39032" r="969"/>
          <a:stretch/>
        </p:blipFill>
        <p:spPr>
          <a:xfrm>
            <a:off x="0" y="-14989"/>
            <a:ext cx="5636029" cy="6261962"/>
          </a:xfrm>
        </p:spPr>
      </p:pic>
    </p:spTree>
    <p:extLst>
      <p:ext uri="{BB962C8B-B14F-4D97-AF65-F5344CB8AC3E}">
        <p14:creationId xmlns:p14="http://schemas.microsoft.com/office/powerpoint/2010/main" val="2070028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7D3BD7-0F8D-49E4-BDD0-653BD70B3DBE}"/>
              </a:ext>
            </a:extLst>
          </p:cNvPr>
          <p:cNvSpPr>
            <a:spLocks noGrp="1"/>
          </p:cNvSpPr>
          <p:nvPr>
            <p:ph type="body" sz="quarter" idx="19"/>
          </p:nvPr>
        </p:nvSpPr>
        <p:spPr/>
        <p:txBody>
          <a:bodyPr/>
          <a:lstStyle/>
          <a:p>
            <a:r>
              <a:rPr lang="en-US" b="1" dirty="0"/>
              <a:t>TYPES OF ADDITIVES AND THEIR FUNCTION:</a:t>
            </a:r>
            <a:endParaRPr lang="en-IE" b="1" dirty="0"/>
          </a:p>
        </p:txBody>
      </p:sp>
      <p:sp>
        <p:nvSpPr>
          <p:cNvPr id="3" name="Text Placeholder 2">
            <a:extLst>
              <a:ext uri="{FF2B5EF4-FFF2-40B4-BE49-F238E27FC236}">
                <a16:creationId xmlns:a16="http://schemas.microsoft.com/office/drawing/2014/main" id="{F77B79EE-63E0-4B5F-9509-C6885C093020}"/>
              </a:ext>
            </a:extLst>
          </p:cNvPr>
          <p:cNvSpPr>
            <a:spLocks noGrp="1"/>
          </p:cNvSpPr>
          <p:nvPr>
            <p:ph type="body" sz="quarter" idx="20"/>
          </p:nvPr>
        </p:nvSpPr>
        <p:spPr>
          <a:xfrm>
            <a:off x="579602" y="2021217"/>
            <a:ext cx="10968810" cy="4296455"/>
          </a:xfrm>
        </p:spPr>
        <p:txBody>
          <a:bodyPr/>
          <a:lstStyle/>
          <a:p>
            <a:r>
              <a:rPr lang="en-US" b="1" i="0" dirty="0">
                <a:solidFill>
                  <a:srgbClr val="085156"/>
                </a:solidFill>
                <a:effectLst/>
              </a:rPr>
              <a:t>Antioxidants</a:t>
            </a:r>
            <a:r>
              <a:rPr lang="en-US" b="0" i="0" dirty="0">
                <a:solidFill>
                  <a:srgbClr val="085156"/>
                </a:solidFill>
                <a:effectLst/>
              </a:rPr>
              <a:t> – decreases the chance of oils and fats in foods from combining with oxygen and changing </a:t>
            </a:r>
            <a:r>
              <a:rPr lang="en-US" b="0" i="0" dirty="0" err="1">
                <a:solidFill>
                  <a:srgbClr val="085156"/>
                </a:solidFill>
                <a:effectLst/>
              </a:rPr>
              <a:t>colour</a:t>
            </a:r>
            <a:r>
              <a:rPr lang="en-US" b="0" i="0" dirty="0">
                <a:solidFill>
                  <a:srgbClr val="085156"/>
                </a:solidFill>
                <a:effectLst/>
              </a:rPr>
              <a:t> or turning rancid. Rancid fats smell and taste unpleasant and are a health risk. Antioxidants are also used in fruits, vegetables and juice to extend the shelf life. Vitamin C (ascorbic acid) is one of the most widely used antioxidants (link to vitamin C).</a:t>
            </a:r>
          </a:p>
          <a:p>
            <a:r>
              <a:rPr lang="en-US" b="1" i="0" dirty="0">
                <a:solidFill>
                  <a:srgbClr val="085156"/>
                </a:solidFill>
                <a:effectLst/>
              </a:rPr>
              <a:t>Preservatives</a:t>
            </a:r>
            <a:r>
              <a:rPr lang="en-US" b="0" i="0" dirty="0">
                <a:solidFill>
                  <a:srgbClr val="085156"/>
                </a:solidFill>
                <a:effectLst/>
              </a:rPr>
              <a:t> – are used to help keep food safe to eat for longer. Any processed food with a long shelf-life is likely to include preservatives, unless another way of preservation has been used, such as freezing, canning or drying. Traditional methods using sugar, salt and vinegar are still used to preserve some foods. </a:t>
            </a:r>
            <a:r>
              <a:rPr lang="en-US" b="1" i="0" dirty="0">
                <a:solidFill>
                  <a:srgbClr val="085156"/>
                </a:solidFill>
                <a:effectLst/>
              </a:rPr>
              <a:t> </a:t>
            </a:r>
          </a:p>
          <a:p>
            <a:r>
              <a:rPr lang="en-US" b="1" i="0" dirty="0" err="1">
                <a:solidFill>
                  <a:srgbClr val="085156"/>
                </a:solidFill>
                <a:effectLst/>
              </a:rPr>
              <a:t>Colours</a:t>
            </a:r>
            <a:r>
              <a:rPr lang="en-US" b="0" i="0" dirty="0">
                <a:solidFill>
                  <a:srgbClr val="085156"/>
                </a:solidFill>
                <a:effectLst/>
              </a:rPr>
              <a:t> – are used to make food look more appetizing. During food processing, </a:t>
            </a:r>
            <a:r>
              <a:rPr lang="en-US" b="0" i="0" dirty="0" err="1">
                <a:solidFill>
                  <a:srgbClr val="085156"/>
                </a:solidFill>
                <a:effectLst/>
              </a:rPr>
              <a:t>colour</a:t>
            </a:r>
            <a:r>
              <a:rPr lang="en-US" b="0" i="0" dirty="0">
                <a:solidFill>
                  <a:srgbClr val="085156"/>
                </a:solidFill>
                <a:effectLst/>
              </a:rPr>
              <a:t> can be lost so additives are used to restore the original </a:t>
            </a:r>
            <a:r>
              <a:rPr lang="en-US" b="0" i="0" dirty="0" err="1">
                <a:solidFill>
                  <a:srgbClr val="085156"/>
                </a:solidFill>
                <a:effectLst/>
              </a:rPr>
              <a:t>colour</a:t>
            </a:r>
            <a:r>
              <a:rPr lang="en-US" b="0" i="0" dirty="0">
                <a:solidFill>
                  <a:srgbClr val="085156"/>
                </a:solidFill>
                <a:effectLst/>
              </a:rPr>
              <a:t>, they can also be used to make the existing food </a:t>
            </a:r>
            <a:r>
              <a:rPr lang="en-US" b="0" i="0" dirty="0" err="1">
                <a:solidFill>
                  <a:srgbClr val="085156"/>
                </a:solidFill>
                <a:effectLst/>
              </a:rPr>
              <a:t>colour</a:t>
            </a:r>
            <a:r>
              <a:rPr lang="en-US" b="0" i="0" dirty="0">
                <a:solidFill>
                  <a:srgbClr val="085156"/>
                </a:solidFill>
                <a:effectLst/>
              </a:rPr>
              <a:t> brighter.</a:t>
            </a:r>
            <a:endParaRPr lang="en-IE" dirty="0">
              <a:solidFill>
                <a:srgbClr val="085156"/>
              </a:solidFill>
            </a:endParaRPr>
          </a:p>
        </p:txBody>
      </p:sp>
    </p:spTree>
    <p:extLst>
      <p:ext uri="{BB962C8B-B14F-4D97-AF65-F5344CB8AC3E}">
        <p14:creationId xmlns:p14="http://schemas.microsoft.com/office/powerpoint/2010/main" val="41825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A949B-393B-45D7-9059-7A56DC87B5E9}"/>
              </a:ext>
            </a:extLst>
          </p:cNvPr>
          <p:cNvSpPr>
            <a:spLocks noGrp="1"/>
          </p:cNvSpPr>
          <p:nvPr>
            <p:ph type="body" sz="quarter" idx="19"/>
          </p:nvPr>
        </p:nvSpPr>
        <p:spPr/>
        <p:txBody>
          <a:bodyPr/>
          <a:lstStyle/>
          <a:p>
            <a:r>
              <a:rPr lang="en-US" b="1" dirty="0"/>
              <a:t>TYPES OF ADDITIVES AND THEIR FUNCTION:</a:t>
            </a:r>
            <a:endParaRPr lang="en-IE" b="1" dirty="0"/>
          </a:p>
          <a:p>
            <a:endParaRPr lang="en-IE" dirty="0"/>
          </a:p>
        </p:txBody>
      </p:sp>
      <p:sp>
        <p:nvSpPr>
          <p:cNvPr id="3" name="Text Placeholder 2">
            <a:extLst>
              <a:ext uri="{FF2B5EF4-FFF2-40B4-BE49-F238E27FC236}">
                <a16:creationId xmlns:a16="http://schemas.microsoft.com/office/drawing/2014/main" id="{AB3DCA9D-FDFF-4EFC-A302-9270134D442E}"/>
              </a:ext>
            </a:extLst>
          </p:cNvPr>
          <p:cNvSpPr>
            <a:spLocks noGrp="1"/>
          </p:cNvSpPr>
          <p:nvPr>
            <p:ph type="body" sz="quarter" idx="20"/>
          </p:nvPr>
        </p:nvSpPr>
        <p:spPr>
          <a:xfrm>
            <a:off x="579602" y="2054468"/>
            <a:ext cx="10968810" cy="4570776"/>
          </a:xfrm>
        </p:spPr>
        <p:txBody>
          <a:bodyPr/>
          <a:lstStyle/>
          <a:p>
            <a:pPr algn="just"/>
            <a:r>
              <a:rPr lang="en-US" b="1" i="0" dirty="0" err="1">
                <a:solidFill>
                  <a:srgbClr val="085156"/>
                </a:solidFill>
                <a:effectLst/>
              </a:rPr>
              <a:t>Flavour</a:t>
            </a:r>
            <a:r>
              <a:rPr lang="en-US" b="1" i="0" dirty="0">
                <a:solidFill>
                  <a:srgbClr val="085156"/>
                </a:solidFill>
                <a:effectLst/>
              </a:rPr>
              <a:t> enhancers</a:t>
            </a:r>
            <a:r>
              <a:rPr lang="en-US" b="0" i="0" dirty="0">
                <a:solidFill>
                  <a:srgbClr val="085156"/>
                </a:solidFill>
                <a:effectLst/>
              </a:rPr>
              <a:t> – are used widely in </a:t>
            </a:r>
            <a:r>
              <a:rPr lang="en-US" b="0" i="0" dirty="0" err="1">
                <a:solidFill>
                  <a:srgbClr val="085156"/>
                </a:solidFill>
                <a:effectLst/>
              </a:rPr>
              <a:t>savoury</a:t>
            </a:r>
            <a:r>
              <a:rPr lang="en-US" b="0" i="0" dirty="0">
                <a:solidFill>
                  <a:srgbClr val="085156"/>
                </a:solidFill>
                <a:effectLst/>
              </a:rPr>
              <a:t> foods to enhance the existing </a:t>
            </a:r>
            <a:r>
              <a:rPr lang="en-US" b="0" i="0" dirty="0" err="1">
                <a:solidFill>
                  <a:srgbClr val="085156"/>
                </a:solidFill>
                <a:effectLst/>
              </a:rPr>
              <a:t>flavour</a:t>
            </a:r>
            <a:r>
              <a:rPr lang="en-US" b="0" i="0" dirty="0">
                <a:solidFill>
                  <a:srgbClr val="085156"/>
                </a:solidFill>
                <a:effectLst/>
              </a:rPr>
              <a:t> in the food. Monosodium glutamate is an example of a </a:t>
            </a:r>
            <a:r>
              <a:rPr lang="en-US" b="0" i="0" dirty="0" err="1">
                <a:solidFill>
                  <a:srgbClr val="085156"/>
                </a:solidFill>
                <a:effectLst/>
              </a:rPr>
              <a:t>flavour</a:t>
            </a:r>
            <a:r>
              <a:rPr lang="en-US" b="0" i="0" dirty="0">
                <a:solidFill>
                  <a:srgbClr val="085156"/>
                </a:solidFill>
                <a:effectLst/>
              </a:rPr>
              <a:t> enhancer.</a:t>
            </a:r>
          </a:p>
          <a:p>
            <a:pPr algn="just"/>
            <a:r>
              <a:rPr lang="en-US" b="1" i="0" dirty="0">
                <a:solidFill>
                  <a:srgbClr val="085156"/>
                </a:solidFill>
                <a:effectLst/>
              </a:rPr>
              <a:t>Sweeteners</a:t>
            </a:r>
            <a:r>
              <a:rPr lang="en-US" b="0" i="0" dirty="0">
                <a:solidFill>
                  <a:srgbClr val="085156"/>
                </a:solidFill>
                <a:effectLst/>
              </a:rPr>
              <a:t> – are either intense or bulk. Intense sweeteners (for example saccharin &amp; aspartame) are many times sweeter than sugar and so are only used in tiny amounts. This makes them suitable for use in products such as diet drinks, which are very low in energy. Bulk sweeteners (such as sorbitol and sucralose) have a similar sweetness to sugar so are used in similar amounts to sugar in foods.</a:t>
            </a:r>
          </a:p>
          <a:p>
            <a:pPr algn="just"/>
            <a:r>
              <a:rPr lang="en-US" b="1" i="0" dirty="0">
                <a:solidFill>
                  <a:srgbClr val="085156"/>
                </a:solidFill>
                <a:effectLst/>
              </a:rPr>
              <a:t>Emulsifiers, stabilizers, gelling agents and thickeners</a:t>
            </a:r>
            <a:r>
              <a:rPr lang="en-US" b="0" i="0" dirty="0">
                <a:solidFill>
                  <a:srgbClr val="085156"/>
                </a:solidFill>
                <a:effectLst/>
              </a:rPr>
              <a:t> – emulsifiers help blend ingredients like oil and water that would normally separate; </a:t>
            </a:r>
            <a:r>
              <a:rPr lang="en-US" b="0" i="0" dirty="0" err="1">
                <a:solidFill>
                  <a:srgbClr val="085156"/>
                </a:solidFill>
                <a:effectLst/>
              </a:rPr>
              <a:t>stabilisers</a:t>
            </a:r>
            <a:r>
              <a:rPr lang="en-US" b="0" i="0" dirty="0">
                <a:solidFill>
                  <a:srgbClr val="085156"/>
                </a:solidFill>
                <a:effectLst/>
              </a:rPr>
              <a:t> prevent them from separating again. They are used in foods such as ice-cream. Gelling agents are used to give foods a gel-like consistency, while thickeners increase the viscosity of foods.</a:t>
            </a:r>
          </a:p>
          <a:p>
            <a:br>
              <a:rPr lang="en-US" b="0" i="0" dirty="0">
                <a:solidFill>
                  <a:srgbClr val="2D2D2D"/>
                </a:solidFill>
                <a:effectLst/>
                <a:latin typeface="century gothic" panose="020B0502020202020204" pitchFamily="34" charset="0"/>
              </a:rPr>
            </a:br>
            <a:endParaRPr lang="en-IE" dirty="0"/>
          </a:p>
        </p:txBody>
      </p:sp>
    </p:spTree>
    <p:extLst>
      <p:ext uri="{BB962C8B-B14F-4D97-AF65-F5344CB8AC3E}">
        <p14:creationId xmlns:p14="http://schemas.microsoft.com/office/powerpoint/2010/main" val="2536556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2164F-8412-4EE3-8F86-2964AE6FA707}"/>
              </a:ext>
            </a:extLst>
          </p:cNvPr>
          <p:cNvSpPr>
            <a:spLocks noGrp="1"/>
          </p:cNvSpPr>
          <p:nvPr>
            <p:ph type="body" sz="quarter" idx="14"/>
          </p:nvPr>
        </p:nvSpPr>
        <p:spPr>
          <a:xfrm>
            <a:off x="8140011" y="3498019"/>
            <a:ext cx="785328" cy="1056986"/>
          </a:xfrm>
        </p:spPr>
        <p:txBody>
          <a:bodyPr>
            <a:normAutofit fontScale="85000" lnSpcReduction="20000"/>
          </a:bodyPr>
          <a:lstStyle/>
          <a:p>
            <a:endParaRPr lang="en-IE" dirty="0"/>
          </a:p>
        </p:txBody>
      </p:sp>
      <p:sp>
        <p:nvSpPr>
          <p:cNvPr id="3" name="Text Placeholder 2">
            <a:extLst>
              <a:ext uri="{FF2B5EF4-FFF2-40B4-BE49-F238E27FC236}">
                <a16:creationId xmlns:a16="http://schemas.microsoft.com/office/drawing/2014/main" id="{89F72531-5DAD-400B-85AC-B3C876A6E61C}"/>
              </a:ext>
            </a:extLst>
          </p:cNvPr>
          <p:cNvSpPr>
            <a:spLocks noGrp="1"/>
          </p:cNvSpPr>
          <p:nvPr>
            <p:ph type="body" sz="quarter" idx="15"/>
          </p:nvPr>
        </p:nvSpPr>
        <p:spPr>
          <a:xfrm>
            <a:off x="2295083" y="980105"/>
            <a:ext cx="1416691" cy="1221666"/>
          </a:xfrm>
        </p:spPr>
        <p:txBody>
          <a:bodyPr>
            <a:normAutofit fontScale="92500" lnSpcReduction="10000"/>
          </a:bodyPr>
          <a:lstStyle/>
          <a:p>
            <a:endParaRPr lang="en-IE" dirty="0"/>
          </a:p>
        </p:txBody>
      </p:sp>
      <p:sp>
        <p:nvSpPr>
          <p:cNvPr id="4" name="Text Placeholder 3">
            <a:extLst>
              <a:ext uri="{FF2B5EF4-FFF2-40B4-BE49-F238E27FC236}">
                <a16:creationId xmlns:a16="http://schemas.microsoft.com/office/drawing/2014/main" id="{E1169D52-385A-497B-8570-492912375B47}"/>
              </a:ext>
            </a:extLst>
          </p:cNvPr>
          <p:cNvSpPr>
            <a:spLocks noGrp="1"/>
          </p:cNvSpPr>
          <p:nvPr>
            <p:ph type="body" sz="quarter" idx="13"/>
          </p:nvPr>
        </p:nvSpPr>
        <p:spPr/>
        <p:txBody>
          <a:bodyPr>
            <a:normAutofit lnSpcReduction="10000"/>
          </a:bodyPr>
          <a:lstStyle/>
          <a:p>
            <a:r>
              <a:rPr lang="en-US" sz="3600" dirty="0">
                <a:solidFill>
                  <a:srgbClr val="F5C05B"/>
                </a:solidFill>
              </a:rPr>
              <a:t>Consumers are looking for safe food with natural ingredients and great taste. They are asking for ingredients they can understand, simple labeling, balanced nutrition panels, and trustworthy sourcing.</a:t>
            </a:r>
            <a:endParaRPr lang="en-IE" sz="3600" dirty="0">
              <a:solidFill>
                <a:srgbClr val="F5C05B"/>
              </a:solidFill>
            </a:endParaRPr>
          </a:p>
        </p:txBody>
      </p:sp>
      <p:sp>
        <p:nvSpPr>
          <p:cNvPr id="5" name="TextBox 4">
            <a:extLst>
              <a:ext uri="{FF2B5EF4-FFF2-40B4-BE49-F238E27FC236}">
                <a16:creationId xmlns:a16="http://schemas.microsoft.com/office/drawing/2014/main" id="{05F5BC55-14C6-4362-8B94-210DEF82DB23}"/>
              </a:ext>
            </a:extLst>
          </p:cNvPr>
          <p:cNvSpPr txBox="1"/>
          <p:nvPr/>
        </p:nvSpPr>
        <p:spPr>
          <a:xfrm>
            <a:off x="6400800" y="4745837"/>
            <a:ext cx="5049078" cy="923330"/>
          </a:xfrm>
          <a:prstGeom prst="rect">
            <a:avLst/>
          </a:prstGeom>
          <a:noFill/>
        </p:spPr>
        <p:txBody>
          <a:bodyPr wrap="square" rtlCol="0">
            <a:spAutoFit/>
          </a:bodyPr>
          <a:lstStyle/>
          <a:p>
            <a:r>
              <a:rPr lang="en-US" dirty="0">
                <a:solidFill>
                  <a:schemeClr val="bg1"/>
                </a:solidFill>
              </a:rPr>
              <a:t>Michael Matthews, Business President, Food Protection &amp; Fermentation at Kerry</a:t>
            </a:r>
          </a:p>
          <a:p>
            <a:endParaRPr lang="en-IE" dirty="0"/>
          </a:p>
        </p:txBody>
      </p:sp>
    </p:spTree>
    <p:extLst>
      <p:ext uri="{BB962C8B-B14F-4D97-AF65-F5344CB8AC3E}">
        <p14:creationId xmlns:p14="http://schemas.microsoft.com/office/powerpoint/2010/main" val="2445685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75C6B5-93FA-4891-9F94-29D585AA8770}"/>
              </a:ext>
            </a:extLst>
          </p:cNvPr>
          <p:cNvSpPr>
            <a:spLocks noGrp="1"/>
          </p:cNvSpPr>
          <p:nvPr>
            <p:ph type="body" sz="quarter" idx="16"/>
          </p:nvPr>
        </p:nvSpPr>
        <p:spPr/>
        <p:txBody>
          <a:bodyPr/>
          <a:lstStyle/>
          <a:p>
            <a:r>
              <a:rPr lang="en-US" b="1" i="0" dirty="0">
                <a:solidFill>
                  <a:srgbClr val="F5C05B"/>
                </a:solidFill>
                <a:effectLst/>
              </a:rPr>
              <a:t>The Power of </a:t>
            </a:r>
            <a:r>
              <a:rPr lang="en-US" b="1" i="0" dirty="0" err="1">
                <a:solidFill>
                  <a:srgbClr val="F5C05B"/>
                </a:solidFill>
                <a:effectLst/>
              </a:rPr>
              <a:t>Colour</a:t>
            </a:r>
            <a:endParaRPr lang="en-IE" dirty="0">
              <a:solidFill>
                <a:srgbClr val="F5C05B"/>
              </a:solidFill>
            </a:endParaRPr>
          </a:p>
        </p:txBody>
      </p:sp>
      <p:sp>
        <p:nvSpPr>
          <p:cNvPr id="3" name="Text Placeholder 2">
            <a:extLst>
              <a:ext uri="{FF2B5EF4-FFF2-40B4-BE49-F238E27FC236}">
                <a16:creationId xmlns:a16="http://schemas.microsoft.com/office/drawing/2014/main" id="{EB62D4EF-6FCA-4C15-8126-8FA4F69B6126}"/>
              </a:ext>
            </a:extLst>
          </p:cNvPr>
          <p:cNvSpPr>
            <a:spLocks noGrp="1"/>
          </p:cNvSpPr>
          <p:nvPr>
            <p:ph type="body" sz="quarter" idx="17"/>
          </p:nvPr>
        </p:nvSpPr>
        <p:spPr>
          <a:xfrm>
            <a:off x="5836257" y="1953078"/>
            <a:ext cx="5762415" cy="3947440"/>
          </a:xfrm>
        </p:spPr>
        <p:txBody>
          <a:bodyPr/>
          <a:lstStyle/>
          <a:p>
            <a:r>
              <a:rPr lang="en-US" dirty="0">
                <a:solidFill>
                  <a:srgbClr val="085156"/>
                </a:solidFill>
              </a:rPr>
              <a:t>As mentioned in Module 1, </a:t>
            </a:r>
            <a:r>
              <a:rPr lang="en-US" b="0" i="0" dirty="0">
                <a:solidFill>
                  <a:srgbClr val="085156"/>
                </a:solidFill>
                <a:effectLst/>
              </a:rPr>
              <a:t>the </a:t>
            </a:r>
            <a:r>
              <a:rPr lang="en-US" b="0" i="0" dirty="0" err="1">
                <a:solidFill>
                  <a:srgbClr val="085156"/>
                </a:solidFill>
                <a:effectLst/>
              </a:rPr>
              <a:t>colour</a:t>
            </a:r>
            <a:r>
              <a:rPr lang="en-US" b="0" i="0" dirty="0">
                <a:solidFill>
                  <a:srgbClr val="085156"/>
                </a:solidFill>
                <a:effectLst/>
              </a:rPr>
              <a:t> of food and drink </a:t>
            </a:r>
            <a:r>
              <a:rPr lang="en-US" b="0" dirty="0">
                <a:solidFill>
                  <a:srgbClr val="085156"/>
                </a:solidFill>
                <a:effectLst/>
              </a:rPr>
              <a:t>products </a:t>
            </a:r>
            <a:r>
              <a:rPr lang="en-US" b="0" i="0" dirty="0">
                <a:solidFill>
                  <a:srgbClr val="085156"/>
                </a:solidFill>
                <a:effectLst/>
              </a:rPr>
              <a:t>strongly influences </a:t>
            </a:r>
            <a:r>
              <a:rPr lang="en-US" b="1" i="0" dirty="0">
                <a:solidFill>
                  <a:srgbClr val="085156"/>
                </a:solidFill>
                <a:effectLst/>
              </a:rPr>
              <a:t>purchasing attitudes </a:t>
            </a:r>
            <a:r>
              <a:rPr lang="en-US" b="0" i="0" dirty="0">
                <a:solidFill>
                  <a:srgbClr val="085156"/>
                </a:solidFill>
                <a:effectLst/>
              </a:rPr>
              <a:t>and </a:t>
            </a:r>
            <a:r>
              <a:rPr lang="en-US" b="1" i="0" dirty="0" err="1">
                <a:solidFill>
                  <a:srgbClr val="085156"/>
                </a:solidFill>
                <a:effectLst/>
              </a:rPr>
              <a:t>behaviours</a:t>
            </a:r>
            <a:r>
              <a:rPr lang="en-US" b="1" i="0" dirty="0">
                <a:solidFill>
                  <a:srgbClr val="085156"/>
                </a:solidFill>
                <a:effectLst/>
              </a:rPr>
              <a:t> of consumers</a:t>
            </a:r>
            <a:r>
              <a:rPr lang="en-US" b="0" i="0" dirty="0">
                <a:solidFill>
                  <a:srgbClr val="085156"/>
                </a:solidFill>
                <a:effectLst/>
              </a:rPr>
              <a:t>. According to a Sensient national survey, 63% of consumers would be more likely to purchase a brand that replaced artificial </a:t>
            </a:r>
            <a:r>
              <a:rPr lang="en-US" b="0" i="0" dirty="0" err="1">
                <a:solidFill>
                  <a:srgbClr val="085156"/>
                </a:solidFill>
                <a:effectLst/>
              </a:rPr>
              <a:t>colours</a:t>
            </a:r>
            <a:r>
              <a:rPr lang="en-US" b="0" i="0" dirty="0">
                <a:solidFill>
                  <a:srgbClr val="085156"/>
                </a:solidFill>
                <a:effectLst/>
              </a:rPr>
              <a:t> with </a:t>
            </a:r>
            <a:r>
              <a:rPr lang="en-US" b="0" i="0" dirty="0" err="1">
                <a:solidFill>
                  <a:srgbClr val="085156"/>
                </a:solidFill>
                <a:effectLst/>
              </a:rPr>
              <a:t>colours</a:t>
            </a:r>
            <a:r>
              <a:rPr lang="en-US" b="0" i="0" dirty="0">
                <a:solidFill>
                  <a:srgbClr val="085156"/>
                </a:solidFill>
                <a:effectLst/>
              </a:rPr>
              <a:t> from </a:t>
            </a:r>
            <a:r>
              <a:rPr lang="en-US" b="1" i="0" dirty="0">
                <a:solidFill>
                  <a:srgbClr val="085156"/>
                </a:solidFill>
                <a:effectLst/>
              </a:rPr>
              <a:t>natural sources.</a:t>
            </a:r>
          </a:p>
          <a:p>
            <a:r>
              <a:rPr lang="en-US" dirty="0">
                <a:solidFill>
                  <a:srgbClr val="085156"/>
                </a:solidFill>
              </a:rPr>
              <a:t>F</a:t>
            </a:r>
            <a:r>
              <a:rPr lang="en-US" b="0" i="0" dirty="0">
                <a:solidFill>
                  <a:srgbClr val="085156"/>
                </a:solidFill>
                <a:effectLst/>
              </a:rPr>
              <a:t>ood </a:t>
            </a:r>
            <a:r>
              <a:rPr lang="en-US" b="0" i="0" dirty="0" err="1">
                <a:solidFill>
                  <a:srgbClr val="085156"/>
                </a:solidFill>
                <a:effectLst/>
              </a:rPr>
              <a:t>colour</a:t>
            </a:r>
            <a:r>
              <a:rPr lang="en-US" b="0" i="0" dirty="0">
                <a:solidFill>
                  <a:srgbClr val="085156"/>
                </a:solidFill>
                <a:effectLst/>
              </a:rPr>
              <a:t> connects consumers with values and specific attitudes; it has the power to be empowering.</a:t>
            </a:r>
          </a:p>
          <a:p>
            <a:endParaRPr lang="en-IE" dirty="0"/>
          </a:p>
        </p:txBody>
      </p:sp>
      <p:pic>
        <p:nvPicPr>
          <p:cNvPr id="6" name="Picture Placeholder 5" descr="Colorful powder on plates">
            <a:extLst>
              <a:ext uri="{FF2B5EF4-FFF2-40B4-BE49-F238E27FC236}">
                <a16:creationId xmlns:a16="http://schemas.microsoft.com/office/drawing/2014/main" id="{D1F001AD-6D48-4F36-B7CC-779918799EF8}"/>
              </a:ext>
            </a:extLst>
          </p:cNvPr>
          <p:cNvPicPr>
            <a:picLocks noGrp="1" noChangeAspect="1"/>
          </p:cNvPicPr>
          <p:nvPr>
            <p:ph type="pic" sz="quarter" idx="18"/>
          </p:nvPr>
        </p:nvPicPr>
        <p:blipFill>
          <a:blip r:embed="rId2"/>
          <a:srcRect l="22846" r="22846"/>
          <a:stretch>
            <a:fillRect/>
          </a:stretch>
        </p:blipFill>
        <p:spPr/>
      </p:pic>
    </p:spTree>
    <p:extLst>
      <p:ext uri="{BB962C8B-B14F-4D97-AF65-F5344CB8AC3E}">
        <p14:creationId xmlns:p14="http://schemas.microsoft.com/office/powerpoint/2010/main" val="1919015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FC3509-105C-4ADF-89EA-7AD4C2CE3D58}"/>
              </a:ext>
            </a:extLst>
          </p:cNvPr>
          <p:cNvSpPr>
            <a:spLocks noGrp="1"/>
          </p:cNvSpPr>
          <p:nvPr>
            <p:ph type="body" sz="quarter" idx="19"/>
          </p:nvPr>
        </p:nvSpPr>
        <p:spPr/>
        <p:txBody>
          <a:bodyPr/>
          <a:lstStyle/>
          <a:p>
            <a:r>
              <a:rPr lang="en-US" b="1" dirty="0"/>
              <a:t>The Power of </a:t>
            </a:r>
            <a:r>
              <a:rPr lang="en-US" b="1" dirty="0" err="1"/>
              <a:t>Colour</a:t>
            </a:r>
            <a:r>
              <a:rPr lang="en-US" b="1" dirty="0"/>
              <a:t>…eating the rainbow </a:t>
            </a:r>
            <a:endParaRPr lang="en-IE" b="1" dirty="0"/>
          </a:p>
          <a:p>
            <a:endParaRPr lang="en-IE" dirty="0"/>
          </a:p>
        </p:txBody>
      </p:sp>
      <p:sp>
        <p:nvSpPr>
          <p:cNvPr id="3" name="Text Placeholder 2">
            <a:extLst>
              <a:ext uri="{FF2B5EF4-FFF2-40B4-BE49-F238E27FC236}">
                <a16:creationId xmlns:a16="http://schemas.microsoft.com/office/drawing/2014/main" id="{FD38D9C2-B065-4234-8064-BC498C61CB99}"/>
              </a:ext>
            </a:extLst>
          </p:cNvPr>
          <p:cNvSpPr>
            <a:spLocks noGrp="1"/>
          </p:cNvSpPr>
          <p:nvPr>
            <p:ph type="body" sz="quarter" idx="20"/>
          </p:nvPr>
        </p:nvSpPr>
        <p:spPr/>
        <p:txBody>
          <a:bodyPr/>
          <a:lstStyle/>
          <a:p>
            <a:r>
              <a:rPr lang="en-US" sz="2800" b="1" i="0" dirty="0">
                <a:solidFill>
                  <a:srgbClr val="F5C05B"/>
                </a:solidFill>
                <a:effectLst/>
              </a:rPr>
              <a:t>Table for Two: My Smartphone and Me</a:t>
            </a:r>
          </a:p>
          <a:p>
            <a:br>
              <a:rPr lang="en-US" sz="800" dirty="0"/>
            </a:br>
            <a:r>
              <a:rPr lang="en-US" b="0" i="0" dirty="0">
                <a:solidFill>
                  <a:srgbClr val="406F70"/>
                </a:solidFill>
                <a:effectLst/>
              </a:rPr>
              <a:t>As food and beverage posts on social media platforms like Instagram and Pinterest climb into the millions and billions, </a:t>
            </a:r>
            <a:r>
              <a:rPr lang="en-US" b="0" i="0" dirty="0" err="1">
                <a:solidFill>
                  <a:srgbClr val="406F70"/>
                </a:solidFill>
                <a:effectLst/>
              </a:rPr>
              <a:t>colourful</a:t>
            </a:r>
            <a:r>
              <a:rPr lang="en-US" b="0" i="0" dirty="0">
                <a:solidFill>
                  <a:srgbClr val="406F70"/>
                </a:solidFill>
                <a:effectLst/>
              </a:rPr>
              <a:t> food and drinks are attention-grabbing. Mintel found that </a:t>
            </a:r>
            <a:r>
              <a:rPr lang="en-US" b="0" i="0" dirty="0" err="1">
                <a:solidFill>
                  <a:srgbClr val="406F70"/>
                </a:solidFill>
                <a:effectLst/>
              </a:rPr>
              <a:t>colour</a:t>
            </a:r>
            <a:r>
              <a:rPr lang="en-US" b="0" i="0" dirty="0">
                <a:solidFill>
                  <a:srgbClr val="406F70"/>
                </a:solidFill>
                <a:effectLst/>
              </a:rPr>
              <a:t> is a key aspect of “shareable” food and drink, and that food and drink ingredients have inspired current </a:t>
            </a:r>
            <a:r>
              <a:rPr lang="en-US" b="0" i="0" dirty="0" err="1">
                <a:solidFill>
                  <a:srgbClr val="406F70"/>
                </a:solidFill>
                <a:effectLst/>
              </a:rPr>
              <a:t>colour</a:t>
            </a:r>
            <a:r>
              <a:rPr lang="en-US" b="0" i="0" dirty="0">
                <a:solidFill>
                  <a:srgbClr val="406F70"/>
                </a:solidFill>
                <a:effectLst/>
              </a:rPr>
              <a:t> trends in fashion, home décor, media, and other viral content (2019). </a:t>
            </a:r>
          </a:p>
          <a:p>
            <a:pPr algn="just"/>
            <a:r>
              <a:rPr lang="en-US" b="0" i="0" dirty="0">
                <a:solidFill>
                  <a:srgbClr val="406F70"/>
                </a:solidFill>
                <a:effectLst/>
              </a:rPr>
              <a:t>There is continuing opportunity for food service SMEs to innovate using visual appeal versus traditional </a:t>
            </a:r>
            <a:r>
              <a:rPr lang="en-US" b="0" i="0" dirty="0" err="1">
                <a:solidFill>
                  <a:srgbClr val="406F70"/>
                </a:solidFill>
                <a:effectLst/>
              </a:rPr>
              <a:t>flavour</a:t>
            </a:r>
            <a:r>
              <a:rPr lang="en-US" b="0" i="0" dirty="0">
                <a:solidFill>
                  <a:srgbClr val="406F70"/>
                </a:solidFill>
                <a:effectLst/>
              </a:rPr>
              <a:t> line extensions in response to a more visually-oriented society that is spending more time on social media platforms</a:t>
            </a:r>
            <a:endParaRPr lang="en-IE" dirty="0">
              <a:solidFill>
                <a:srgbClr val="406F70"/>
              </a:solidFill>
            </a:endParaRPr>
          </a:p>
        </p:txBody>
      </p:sp>
      <p:pic>
        <p:nvPicPr>
          <p:cNvPr id="1026" name="Picture 2">
            <a:extLst>
              <a:ext uri="{FF2B5EF4-FFF2-40B4-BE49-F238E27FC236}">
                <a16:creationId xmlns:a16="http://schemas.microsoft.com/office/drawing/2014/main" id="{25620260-5A0F-49DB-B4AC-6290BDF89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464" y="1395681"/>
            <a:ext cx="1160989" cy="1160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terest Vector Logo - Download Free SVG Icon | Worldvectorlogo">
            <a:extLst>
              <a:ext uri="{FF2B5EF4-FFF2-40B4-BE49-F238E27FC236}">
                <a16:creationId xmlns:a16="http://schemas.microsoft.com/office/drawing/2014/main" id="{1211C670-53EC-40C1-B401-A839BA554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993" y="1395681"/>
            <a:ext cx="1160989" cy="116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117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D244C-2E8A-4CA6-91BB-6D95789BCEE1}"/>
              </a:ext>
            </a:extLst>
          </p:cNvPr>
          <p:cNvSpPr>
            <a:spLocks noGrp="1"/>
          </p:cNvSpPr>
          <p:nvPr>
            <p:ph type="body" sz="quarter" idx="19"/>
          </p:nvPr>
        </p:nvSpPr>
        <p:spPr/>
        <p:txBody>
          <a:bodyPr/>
          <a:lstStyle/>
          <a:p>
            <a:r>
              <a:rPr lang="en-US" b="1" dirty="0"/>
              <a:t>The Power of </a:t>
            </a:r>
            <a:r>
              <a:rPr lang="en-US" b="1" dirty="0" err="1"/>
              <a:t>Colour</a:t>
            </a:r>
            <a:endParaRPr lang="en-IE" b="1" dirty="0"/>
          </a:p>
        </p:txBody>
      </p:sp>
      <p:pic>
        <p:nvPicPr>
          <p:cNvPr id="5" name="Picture 4">
            <a:extLst>
              <a:ext uri="{FF2B5EF4-FFF2-40B4-BE49-F238E27FC236}">
                <a16:creationId xmlns:a16="http://schemas.microsoft.com/office/drawing/2014/main" id="{8251EF08-7B51-4AC0-83FF-BB57D0EFD9E2}"/>
              </a:ext>
            </a:extLst>
          </p:cNvPr>
          <p:cNvPicPr>
            <a:picLocks noChangeAspect="1"/>
          </p:cNvPicPr>
          <p:nvPr/>
        </p:nvPicPr>
        <p:blipFill rotWithShape="1">
          <a:blip r:embed="rId2"/>
          <a:srcRect t="34859"/>
          <a:stretch/>
        </p:blipFill>
        <p:spPr>
          <a:xfrm>
            <a:off x="0" y="3681984"/>
            <a:ext cx="12192000" cy="2195678"/>
          </a:xfrm>
          <a:prstGeom prst="rect">
            <a:avLst/>
          </a:prstGeom>
        </p:spPr>
      </p:pic>
      <p:sp>
        <p:nvSpPr>
          <p:cNvPr id="4" name="TextBox 3">
            <a:extLst>
              <a:ext uri="{FF2B5EF4-FFF2-40B4-BE49-F238E27FC236}">
                <a16:creationId xmlns:a16="http://schemas.microsoft.com/office/drawing/2014/main" id="{72F1607D-E154-415F-9C36-435A2A46AFEE}"/>
              </a:ext>
            </a:extLst>
          </p:cNvPr>
          <p:cNvSpPr txBox="1"/>
          <p:nvPr/>
        </p:nvSpPr>
        <p:spPr>
          <a:xfrm>
            <a:off x="147803" y="2642866"/>
            <a:ext cx="5789702" cy="830997"/>
          </a:xfrm>
          <a:prstGeom prst="rect">
            <a:avLst/>
          </a:prstGeom>
          <a:noFill/>
        </p:spPr>
        <p:txBody>
          <a:bodyPr wrap="square" rtlCol="0">
            <a:spAutoFit/>
          </a:bodyPr>
          <a:lstStyle/>
          <a:p>
            <a:r>
              <a:rPr lang="en-US" sz="2400" b="1" dirty="0">
                <a:solidFill>
                  <a:srgbClr val="085156"/>
                </a:solidFill>
              </a:rPr>
              <a:t>1. </a:t>
            </a:r>
            <a:r>
              <a:rPr lang="en-US" sz="2400" b="1" dirty="0" err="1">
                <a:solidFill>
                  <a:srgbClr val="085156"/>
                </a:solidFill>
              </a:rPr>
              <a:t>Colour</a:t>
            </a:r>
            <a:r>
              <a:rPr lang="en-US" sz="2400" b="1" dirty="0">
                <a:solidFill>
                  <a:srgbClr val="085156"/>
                </a:solidFill>
              </a:rPr>
              <a:t> connects the consumer to causes &amp; community</a:t>
            </a:r>
            <a:endParaRPr lang="en-IE" sz="2400" b="1" dirty="0">
              <a:solidFill>
                <a:srgbClr val="085156"/>
              </a:solidFill>
            </a:endParaRPr>
          </a:p>
        </p:txBody>
      </p:sp>
      <p:sp>
        <p:nvSpPr>
          <p:cNvPr id="6" name="TextBox 5">
            <a:extLst>
              <a:ext uri="{FF2B5EF4-FFF2-40B4-BE49-F238E27FC236}">
                <a16:creationId xmlns:a16="http://schemas.microsoft.com/office/drawing/2014/main" id="{C7FCC0D0-2F9D-47E5-887E-C4DF7525C2E8}"/>
              </a:ext>
            </a:extLst>
          </p:cNvPr>
          <p:cNvSpPr txBox="1"/>
          <p:nvPr/>
        </p:nvSpPr>
        <p:spPr>
          <a:xfrm>
            <a:off x="6449568" y="2598002"/>
            <a:ext cx="5449824" cy="830997"/>
          </a:xfrm>
          <a:prstGeom prst="rect">
            <a:avLst/>
          </a:prstGeom>
          <a:noFill/>
        </p:spPr>
        <p:txBody>
          <a:bodyPr wrap="square" rtlCol="0">
            <a:spAutoFit/>
          </a:bodyPr>
          <a:lstStyle/>
          <a:p>
            <a:r>
              <a:rPr lang="en-US" sz="2400" b="1" dirty="0">
                <a:solidFill>
                  <a:srgbClr val="085156"/>
                </a:solidFill>
              </a:rPr>
              <a:t>2. </a:t>
            </a:r>
            <a:r>
              <a:rPr lang="en-US" sz="2400" b="1" dirty="0" err="1">
                <a:solidFill>
                  <a:srgbClr val="085156"/>
                </a:solidFill>
              </a:rPr>
              <a:t>Colour</a:t>
            </a:r>
            <a:r>
              <a:rPr lang="en-US" sz="2400" b="1" dirty="0">
                <a:solidFill>
                  <a:srgbClr val="085156"/>
                </a:solidFill>
              </a:rPr>
              <a:t> provides indicators to consumer health benefits</a:t>
            </a:r>
            <a:endParaRPr lang="en-IE" sz="2400" b="1" dirty="0">
              <a:solidFill>
                <a:srgbClr val="085156"/>
              </a:solidFill>
            </a:endParaRPr>
          </a:p>
        </p:txBody>
      </p:sp>
      <p:cxnSp>
        <p:nvCxnSpPr>
          <p:cNvPr id="8" name="Straight Connector 7">
            <a:extLst>
              <a:ext uri="{FF2B5EF4-FFF2-40B4-BE49-F238E27FC236}">
                <a16:creationId xmlns:a16="http://schemas.microsoft.com/office/drawing/2014/main" id="{A3920145-64A3-47DE-ACA0-EB8F49BA2834}"/>
              </a:ext>
            </a:extLst>
          </p:cNvPr>
          <p:cNvCxnSpPr>
            <a:cxnSpLocks/>
          </p:cNvCxnSpPr>
          <p:nvPr/>
        </p:nvCxnSpPr>
        <p:spPr>
          <a:xfrm>
            <a:off x="6193536" y="2852928"/>
            <a:ext cx="0" cy="2912604"/>
          </a:xfrm>
          <a:prstGeom prst="line">
            <a:avLst/>
          </a:prstGeom>
          <a:ln w="28575">
            <a:solidFill>
              <a:srgbClr val="08515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1678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chain link">
            <a:extLst>
              <a:ext uri="{FF2B5EF4-FFF2-40B4-BE49-F238E27FC236}">
                <a16:creationId xmlns:a16="http://schemas.microsoft.com/office/drawing/2014/main" id="{AB185A86-61AA-4BE0-B8A1-EFC3493E685B}"/>
              </a:ext>
            </a:extLst>
          </p:cNvPr>
          <p:cNvPicPr>
            <a:picLocks noChangeAspect="1"/>
          </p:cNvPicPr>
          <p:nvPr/>
        </p:nvPicPr>
        <p:blipFill>
          <a:blip r:embed="rId2"/>
          <a:stretch>
            <a:fillRect/>
          </a:stretch>
        </p:blipFill>
        <p:spPr>
          <a:xfrm rot="5400000">
            <a:off x="6748535" y="3176342"/>
            <a:ext cx="2759104" cy="2544826"/>
          </a:xfrm>
          <a:prstGeom prst="rect">
            <a:avLst/>
          </a:prstGeom>
          <a:ln>
            <a:noFill/>
          </a:ln>
          <a:effectLst>
            <a:softEdge rad="112500"/>
          </a:effectLst>
        </p:spPr>
      </p:pic>
      <p:sp>
        <p:nvSpPr>
          <p:cNvPr id="2" name="Text Placeholder 1">
            <a:extLst>
              <a:ext uri="{FF2B5EF4-FFF2-40B4-BE49-F238E27FC236}">
                <a16:creationId xmlns:a16="http://schemas.microsoft.com/office/drawing/2014/main" id="{E6AA4679-C57E-47C5-8A10-3A22D2B5CC39}"/>
              </a:ext>
            </a:extLst>
          </p:cNvPr>
          <p:cNvSpPr>
            <a:spLocks noGrp="1"/>
          </p:cNvSpPr>
          <p:nvPr>
            <p:ph type="body" sz="quarter" idx="19"/>
          </p:nvPr>
        </p:nvSpPr>
        <p:spPr/>
        <p:txBody>
          <a:bodyPr/>
          <a:lstStyle/>
          <a:p>
            <a:r>
              <a:rPr lang="en-US" b="1" dirty="0">
                <a:solidFill>
                  <a:srgbClr val="F5C05B"/>
                </a:solidFill>
              </a:rPr>
              <a:t>The Link between Food – Diet – Health </a:t>
            </a:r>
            <a:endParaRPr lang="en-IE" b="1" dirty="0">
              <a:solidFill>
                <a:srgbClr val="F5C05B"/>
              </a:solidFill>
            </a:endParaRPr>
          </a:p>
        </p:txBody>
      </p:sp>
      <p:sp>
        <p:nvSpPr>
          <p:cNvPr id="3" name="Text Placeholder 2">
            <a:extLst>
              <a:ext uri="{FF2B5EF4-FFF2-40B4-BE49-F238E27FC236}">
                <a16:creationId xmlns:a16="http://schemas.microsoft.com/office/drawing/2014/main" id="{E7316841-CEAE-4356-85A6-3F1D568114A2}"/>
              </a:ext>
            </a:extLst>
          </p:cNvPr>
          <p:cNvSpPr>
            <a:spLocks noGrp="1"/>
          </p:cNvSpPr>
          <p:nvPr>
            <p:ph type="body" sz="quarter" idx="20"/>
          </p:nvPr>
        </p:nvSpPr>
        <p:spPr>
          <a:xfrm>
            <a:off x="586551" y="2133931"/>
            <a:ext cx="11040590" cy="4262079"/>
          </a:xfrm>
        </p:spPr>
        <p:txBody>
          <a:bodyPr vert="horz" lIns="91440" tIns="45720" rIns="91440" bIns="45720" rtlCol="0" anchor="t">
            <a:noAutofit/>
          </a:bodyPr>
          <a:lstStyle/>
          <a:p>
            <a:r>
              <a:rPr lang="en-IE" dirty="0">
                <a:solidFill>
                  <a:srgbClr val="085156"/>
                </a:solidFill>
                <a:effectLst/>
                <a:ea typeface="Calibri" panose="020F0502020204030204" pitchFamily="34" charset="0"/>
                <a:cs typeface="Times New Roman"/>
              </a:rPr>
              <a:t>If we get too much food, or food that gives our bodies the wrong instructions, we can become overweight or obese and at risk of </a:t>
            </a:r>
            <a:r>
              <a:rPr lang="en-IE" dirty="0">
                <a:solidFill>
                  <a:srgbClr val="085156"/>
                </a:solidFill>
                <a:ea typeface="Calibri" panose="020F0502020204030204" pitchFamily="34" charset="0"/>
                <a:cs typeface="Times New Roman"/>
              </a:rPr>
              <a:t>developing </a:t>
            </a:r>
            <a:r>
              <a:rPr lang="en-IE" dirty="0">
                <a:solidFill>
                  <a:srgbClr val="085156"/>
                </a:solidFill>
                <a:effectLst/>
                <a:ea typeface="Calibri" panose="020F0502020204030204" pitchFamily="34" charset="0"/>
                <a:cs typeface="Times New Roman"/>
              </a:rPr>
              <a:t>diseases and serious health conditions.</a:t>
            </a:r>
          </a:p>
          <a:p>
            <a:r>
              <a:rPr lang="en-IE" dirty="0">
                <a:solidFill>
                  <a:srgbClr val="085156"/>
                </a:solidFill>
                <a:ea typeface="Calibri" panose="020F0502020204030204" pitchFamily="34" charset="0"/>
                <a:cs typeface="Times New Roman" panose="02020603050405020304" pitchFamily="18" charset="0"/>
              </a:rPr>
              <a:t>Examples of such conditions are:</a:t>
            </a:r>
          </a:p>
          <a:p>
            <a:pPr marL="342900" indent="-342900">
              <a:buFont typeface="Arial" panose="020B0604020202020204" pitchFamily="34" charset="0"/>
              <a:buChar char="•"/>
            </a:pPr>
            <a:r>
              <a:rPr lang="en-IE" b="1" dirty="0">
                <a:solidFill>
                  <a:srgbClr val="085156"/>
                </a:solidFill>
                <a:effectLst/>
                <a:ea typeface="Calibri" panose="020F0502020204030204" pitchFamily="34" charset="0"/>
                <a:cs typeface="Times New Roman" panose="02020603050405020304" pitchFamily="18" charset="0"/>
              </a:rPr>
              <a:t>Arthritis </a:t>
            </a:r>
          </a:p>
          <a:p>
            <a:pPr marL="342900" indent="-342900">
              <a:buFont typeface="Arial" panose="020B0604020202020204" pitchFamily="34" charset="0"/>
              <a:buChar char="•"/>
            </a:pPr>
            <a:r>
              <a:rPr lang="en-IE" b="1" dirty="0">
                <a:solidFill>
                  <a:srgbClr val="085156"/>
                </a:solidFill>
                <a:ea typeface="Calibri" panose="020F0502020204030204" pitchFamily="34" charset="0"/>
                <a:cs typeface="Times New Roman" panose="02020603050405020304" pitchFamily="18" charset="0"/>
              </a:rPr>
              <a:t>D</a:t>
            </a:r>
            <a:r>
              <a:rPr lang="en-IE" b="1" dirty="0">
                <a:solidFill>
                  <a:srgbClr val="085156"/>
                </a:solidFill>
                <a:effectLst/>
                <a:ea typeface="Calibri" panose="020F0502020204030204" pitchFamily="34" charset="0"/>
                <a:cs typeface="Times New Roman" panose="02020603050405020304" pitchFamily="18" charset="0"/>
              </a:rPr>
              <a:t>iabetes </a:t>
            </a:r>
          </a:p>
          <a:p>
            <a:pPr marL="342900" indent="-342900">
              <a:buFont typeface="Arial" panose="020B0604020202020204" pitchFamily="34" charset="0"/>
              <a:buChar char="•"/>
            </a:pPr>
            <a:r>
              <a:rPr lang="en-IE" b="1" dirty="0">
                <a:solidFill>
                  <a:srgbClr val="085156"/>
                </a:solidFill>
                <a:ea typeface="Calibri" panose="020F0502020204030204" pitchFamily="34" charset="0"/>
                <a:cs typeface="Times New Roman" panose="02020603050405020304" pitchFamily="18" charset="0"/>
              </a:rPr>
              <a:t>C</a:t>
            </a:r>
            <a:r>
              <a:rPr lang="en-IE" b="1" dirty="0">
                <a:solidFill>
                  <a:srgbClr val="085156"/>
                </a:solidFill>
                <a:effectLst/>
                <a:ea typeface="Calibri" panose="020F0502020204030204" pitchFamily="34" charset="0"/>
                <a:cs typeface="Times New Roman" panose="02020603050405020304" pitchFamily="18" charset="0"/>
              </a:rPr>
              <a:t>ancer  </a:t>
            </a:r>
          </a:p>
          <a:p>
            <a:pPr marL="342900" indent="-342900">
              <a:buFont typeface="Arial" panose="020B0604020202020204" pitchFamily="34" charset="0"/>
              <a:buChar char="•"/>
            </a:pPr>
            <a:r>
              <a:rPr lang="en-IE" b="1" dirty="0">
                <a:solidFill>
                  <a:srgbClr val="085156"/>
                </a:solidFill>
                <a:ea typeface="Calibri" panose="020F0502020204030204" pitchFamily="34" charset="0"/>
                <a:cs typeface="Times New Roman" panose="02020603050405020304" pitchFamily="18" charset="0"/>
              </a:rPr>
              <a:t>H</a:t>
            </a:r>
            <a:r>
              <a:rPr lang="en-IE" b="1" dirty="0">
                <a:solidFill>
                  <a:srgbClr val="085156"/>
                </a:solidFill>
                <a:effectLst/>
                <a:ea typeface="Calibri" panose="020F0502020204030204" pitchFamily="34" charset="0"/>
                <a:cs typeface="Times New Roman" panose="02020603050405020304" pitchFamily="18" charset="0"/>
              </a:rPr>
              <a:t>eart disease</a:t>
            </a:r>
            <a:r>
              <a:rPr lang="en-IE" dirty="0">
                <a:solidFill>
                  <a:srgbClr val="085156"/>
                </a:solidFill>
                <a:effectLst/>
                <a:ea typeface="Calibri" panose="020F0502020204030204" pitchFamily="34" charset="0"/>
                <a:cs typeface="Times New Roman" panose="02020603050405020304" pitchFamily="18" charset="0"/>
              </a:rPr>
              <a:t>. </a:t>
            </a:r>
          </a:p>
          <a:p>
            <a:endParaRPr lang="en-IE" sz="800" dirty="0">
              <a:solidFill>
                <a:srgbClr val="085156"/>
              </a:solidFill>
              <a:effectLst/>
              <a:ea typeface="Calibri" panose="020F0502020204030204" pitchFamily="34" charset="0"/>
              <a:cs typeface="Times New Roman" panose="02020603050405020304" pitchFamily="18" charset="0"/>
            </a:endParaRPr>
          </a:p>
          <a:p>
            <a:r>
              <a:rPr lang="en-US" dirty="0">
                <a:solidFill>
                  <a:srgbClr val="085156"/>
                </a:solidFill>
              </a:rPr>
              <a:t>In short, a clear relationship exists between the food that we eat and our well-being. </a:t>
            </a:r>
            <a:endParaRPr lang="en-IE" dirty="0">
              <a:solidFill>
                <a:srgbClr val="085156"/>
              </a:solidFill>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2270165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D6AA2C-BA65-4FD4-B1F5-59185C3F8D2F}"/>
              </a:ext>
            </a:extLst>
          </p:cNvPr>
          <p:cNvSpPr>
            <a:spLocks noGrp="1"/>
          </p:cNvSpPr>
          <p:nvPr>
            <p:ph type="body" sz="quarter" idx="19"/>
          </p:nvPr>
        </p:nvSpPr>
        <p:spPr/>
        <p:txBody>
          <a:bodyPr/>
          <a:lstStyle/>
          <a:p>
            <a:r>
              <a:rPr lang="en-US" b="1" dirty="0"/>
              <a:t>The Power of </a:t>
            </a:r>
            <a:r>
              <a:rPr lang="en-US" b="1" dirty="0" err="1"/>
              <a:t>Colour</a:t>
            </a:r>
            <a:endParaRPr lang="en-IE" b="1" dirty="0"/>
          </a:p>
          <a:p>
            <a:endParaRPr lang="en-IE" dirty="0"/>
          </a:p>
        </p:txBody>
      </p:sp>
      <p:pic>
        <p:nvPicPr>
          <p:cNvPr id="5" name="Picture 4">
            <a:extLst>
              <a:ext uri="{FF2B5EF4-FFF2-40B4-BE49-F238E27FC236}">
                <a16:creationId xmlns:a16="http://schemas.microsoft.com/office/drawing/2014/main" id="{644E39E8-1CA7-49B0-BFEE-B09822E1B8B6}"/>
              </a:ext>
            </a:extLst>
          </p:cNvPr>
          <p:cNvPicPr>
            <a:picLocks noChangeAspect="1"/>
          </p:cNvPicPr>
          <p:nvPr/>
        </p:nvPicPr>
        <p:blipFill rotWithShape="1">
          <a:blip r:embed="rId2"/>
          <a:srcRect t="29916"/>
          <a:stretch/>
        </p:blipFill>
        <p:spPr>
          <a:xfrm>
            <a:off x="0" y="3340608"/>
            <a:ext cx="12192000" cy="2750089"/>
          </a:xfrm>
          <a:prstGeom prst="rect">
            <a:avLst/>
          </a:prstGeom>
        </p:spPr>
      </p:pic>
      <p:sp>
        <p:nvSpPr>
          <p:cNvPr id="3" name="TextBox 2">
            <a:extLst>
              <a:ext uri="{FF2B5EF4-FFF2-40B4-BE49-F238E27FC236}">
                <a16:creationId xmlns:a16="http://schemas.microsoft.com/office/drawing/2014/main" id="{05DD74AD-0754-404D-847C-2D76BDC5068A}"/>
              </a:ext>
            </a:extLst>
          </p:cNvPr>
          <p:cNvSpPr txBox="1"/>
          <p:nvPr/>
        </p:nvSpPr>
        <p:spPr>
          <a:xfrm>
            <a:off x="316992" y="2641284"/>
            <a:ext cx="5327904" cy="461665"/>
          </a:xfrm>
          <a:prstGeom prst="rect">
            <a:avLst/>
          </a:prstGeom>
          <a:noFill/>
        </p:spPr>
        <p:txBody>
          <a:bodyPr wrap="square" rtlCol="0">
            <a:spAutoFit/>
          </a:bodyPr>
          <a:lstStyle/>
          <a:p>
            <a:r>
              <a:rPr lang="en-US" sz="2400" b="1" dirty="0">
                <a:solidFill>
                  <a:srgbClr val="085156"/>
                </a:solidFill>
              </a:rPr>
              <a:t>3. </a:t>
            </a:r>
            <a:r>
              <a:rPr lang="en-US" sz="2400" b="1" dirty="0" err="1">
                <a:solidFill>
                  <a:srgbClr val="085156"/>
                </a:solidFill>
              </a:rPr>
              <a:t>Colour</a:t>
            </a:r>
            <a:r>
              <a:rPr lang="en-US" sz="2400" b="1" dirty="0">
                <a:solidFill>
                  <a:srgbClr val="085156"/>
                </a:solidFill>
              </a:rPr>
              <a:t> promotes Seasons &amp; occasions</a:t>
            </a:r>
            <a:endParaRPr lang="en-IE" sz="2400" b="1" dirty="0">
              <a:solidFill>
                <a:srgbClr val="085156"/>
              </a:solidFill>
            </a:endParaRPr>
          </a:p>
        </p:txBody>
      </p:sp>
      <p:sp>
        <p:nvSpPr>
          <p:cNvPr id="4" name="TextBox 3">
            <a:extLst>
              <a:ext uri="{FF2B5EF4-FFF2-40B4-BE49-F238E27FC236}">
                <a16:creationId xmlns:a16="http://schemas.microsoft.com/office/drawing/2014/main" id="{5438614A-F00F-4D70-824F-BABD9442BE93}"/>
              </a:ext>
            </a:extLst>
          </p:cNvPr>
          <p:cNvSpPr txBox="1"/>
          <p:nvPr/>
        </p:nvSpPr>
        <p:spPr>
          <a:xfrm>
            <a:off x="6342428" y="2641283"/>
            <a:ext cx="5327904" cy="461665"/>
          </a:xfrm>
          <a:prstGeom prst="rect">
            <a:avLst/>
          </a:prstGeom>
          <a:noFill/>
        </p:spPr>
        <p:txBody>
          <a:bodyPr wrap="square" rtlCol="0">
            <a:spAutoFit/>
          </a:bodyPr>
          <a:lstStyle/>
          <a:p>
            <a:r>
              <a:rPr lang="en-US" sz="2400" b="1" dirty="0">
                <a:solidFill>
                  <a:srgbClr val="085156"/>
                </a:solidFill>
              </a:rPr>
              <a:t>4. </a:t>
            </a:r>
            <a:r>
              <a:rPr lang="en-US" sz="2400" b="1" dirty="0" err="1">
                <a:solidFill>
                  <a:srgbClr val="085156"/>
                </a:solidFill>
              </a:rPr>
              <a:t>Colour</a:t>
            </a:r>
            <a:r>
              <a:rPr lang="en-US" sz="2400" b="1" dirty="0">
                <a:solidFill>
                  <a:srgbClr val="085156"/>
                </a:solidFill>
              </a:rPr>
              <a:t> Portrays Value &amp; Lifestyle</a:t>
            </a:r>
            <a:endParaRPr lang="en-IE" sz="2400" b="1" dirty="0">
              <a:solidFill>
                <a:srgbClr val="085156"/>
              </a:solidFill>
            </a:endParaRPr>
          </a:p>
        </p:txBody>
      </p:sp>
      <p:cxnSp>
        <p:nvCxnSpPr>
          <p:cNvPr id="6" name="Straight Connector 5">
            <a:extLst>
              <a:ext uri="{FF2B5EF4-FFF2-40B4-BE49-F238E27FC236}">
                <a16:creationId xmlns:a16="http://schemas.microsoft.com/office/drawing/2014/main" id="{F5314904-3852-4AF1-A803-2B8A3ACECAF2}"/>
              </a:ext>
            </a:extLst>
          </p:cNvPr>
          <p:cNvCxnSpPr>
            <a:cxnSpLocks/>
          </p:cNvCxnSpPr>
          <p:nvPr/>
        </p:nvCxnSpPr>
        <p:spPr>
          <a:xfrm>
            <a:off x="5913120" y="2670048"/>
            <a:ext cx="0" cy="2912604"/>
          </a:xfrm>
          <a:prstGeom prst="line">
            <a:avLst/>
          </a:prstGeom>
          <a:ln w="28575">
            <a:solidFill>
              <a:srgbClr val="08515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7997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2964FC-CA46-4293-A7BB-30B37AC6CF12}"/>
              </a:ext>
            </a:extLst>
          </p:cNvPr>
          <p:cNvSpPr>
            <a:spLocks noGrp="1"/>
          </p:cNvSpPr>
          <p:nvPr>
            <p:ph type="body" sz="quarter" idx="19"/>
          </p:nvPr>
        </p:nvSpPr>
        <p:spPr/>
        <p:txBody>
          <a:bodyPr/>
          <a:lstStyle/>
          <a:p>
            <a:r>
              <a:rPr lang="en-US" b="1" dirty="0"/>
              <a:t>The Power of </a:t>
            </a:r>
            <a:r>
              <a:rPr lang="en-US" b="1" dirty="0" err="1"/>
              <a:t>Colour</a:t>
            </a:r>
            <a:endParaRPr lang="en-IE" b="1" dirty="0"/>
          </a:p>
          <a:p>
            <a:endParaRPr lang="en-IE" dirty="0"/>
          </a:p>
        </p:txBody>
      </p:sp>
      <p:pic>
        <p:nvPicPr>
          <p:cNvPr id="5" name="Picture 4">
            <a:extLst>
              <a:ext uri="{FF2B5EF4-FFF2-40B4-BE49-F238E27FC236}">
                <a16:creationId xmlns:a16="http://schemas.microsoft.com/office/drawing/2014/main" id="{4B621D32-2C15-49E5-8161-624DA79A190B}"/>
              </a:ext>
            </a:extLst>
          </p:cNvPr>
          <p:cNvPicPr>
            <a:picLocks noChangeAspect="1"/>
          </p:cNvPicPr>
          <p:nvPr/>
        </p:nvPicPr>
        <p:blipFill rotWithShape="1">
          <a:blip r:embed="rId2"/>
          <a:srcRect t="28166"/>
          <a:stretch/>
        </p:blipFill>
        <p:spPr>
          <a:xfrm>
            <a:off x="18288" y="3437979"/>
            <a:ext cx="11789663" cy="2496461"/>
          </a:xfrm>
          <a:prstGeom prst="rect">
            <a:avLst/>
          </a:prstGeom>
        </p:spPr>
      </p:pic>
      <p:sp>
        <p:nvSpPr>
          <p:cNvPr id="4" name="TextBox 3">
            <a:extLst>
              <a:ext uri="{FF2B5EF4-FFF2-40B4-BE49-F238E27FC236}">
                <a16:creationId xmlns:a16="http://schemas.microsoft.com/office/drawing/2014/main" id="{DA93ED6D-CD24-4CD3-A3A5-3EC2940086B5}"/>
              </a:ext>
            </a:extLst>
          </p:cNvPr>
          <p:cNvSpPr txBox="1"/>
          <p:nvPr/>
        </p:nvSpPr>
        <p:spPr>
          <a:xfrm>
            <a:off x="316992" y="2641284"/>
            <a:ext cx="5327904" cy="461665"/>
          </a:xfrm>
          <a:prstGeom prst="rect">
            <a:avLst/>
          </a:prstGeom>
          <a:noFill/>
        </p:spPr>
        <p:txBody>
          <a:bodyPr wrap="square" rtlCol="0">
            <a:spAutoFit/>
          </a:bodyPr>
          <a:lstStyle/>
          <a:p>
            <a:r>
              <a:rPr lang="en-US" sz="2400" b="1" dirty="0">
                <a:solidFill>
                  <a:srgbClr val="085156"/>
                </a:solidFill>
              </a:rPr>
              <a:t>5. </a:t>
            </a:r>
            <a:r>
              <a:rPr lang="en-US" sz="2400" b="1" dirty="0" err="1">
                <a:solidFill>
                  <a:srgbClr val="085156"/>
                </a:solidFill>
              </a:rPr>
              <a:t>Colour</a:t>
            </a:r>
            <a:r>
              <a:rPr lang="en-US" sz="2400" b="1" dirty="0">
                <a:solidFill>
                  <a:srgbClr val="085156"/>
                </a:solidFill>
              </a:rPr>
              <a:t> reveals or indicates </a:t>
            </a:r>
            <a:r>
              <a:rPr lang="en-US" sz="2400" b="1" dirty="0" err="1">
                <a:solidFill>
                  <a:srgbClr val="085156"/>
                </a:solidFill>
              </a:rPr>
              <a:t>Flavour</a:t>
            </a:r>
            <a:endParaRPr lang="en-IE" sz="2400" b="1" dirty="0">
              <a:solidFill>
                <a:srgbClr val="085156"/>
              </a:solidFill>
            </a:endParaRPr>
          </a:p>
        </p:txBody>
      </p:sp>
      <p:sp>
        <p:nvSpPr>
          <p:cNvPr id="6" name="TextBox 5">
            <a:extLst>
              <a:ext uri="{FF2B5EF4-FFF2-40B4-BE49-F238E27FC236}">
                <a16:creationId xmlns:a16="http://schemas.microsoft.com/office/drawing/2014/main" id="{CAD5E42C-8D80-461E-8026-54E00C0A55C7}"/>
              </a:ext>
            </a:extLst>
          </p:cNvPr>
          <p:cNvSpPr txBox="1"/>
          <p:nvPr/>
        </p:nvSpPr>
        <p:spPr>
          <a:xfrm>
            <a:off x="6382512" y="2641284"/>
            <a:ext cx="5327904" cy="461665"/>
          </a:xfrm>
          <a:prstGeom prst="rect">
            <a:avLst/>
          </a:prstGeom>
          <a:noFill/>
        </p:spPr>
        <p:txBody>
          <a:bodyPr wrap="square" rtlCol="0">
            <a:spAutoFit/>
          </a:bodyPr>
          <a:lstStyle/>
          <a:p>
            <a:r>
              <a:rPr lang="en-US" sz="2400" b="1" dirty="0">
                <a:solidFill>
                  <a:srgbClr val="085156"/>
                </a:solidFill>
              </a:rPr>
              <a:t>6. </a:t>
            </a:r>
            <a:r>
              <a:rPr lang="en-US" sz="2400" b="1" dirty="0" err="1">
                <a:solidFill>
                  <a:srgbClr val="085156"/>
                </a:solidFill>
              </a:rPr>
              <a:t>Colour</a:t>
            </a:r>
            <a:r>
              <a:rPr lang="en-US" sz="2400" b="1" dirty="0">
                <a:solidFill>
                  <a:srgbClr val="085156"/>
                </a:solidFill>
              </a:rPr>
              <a:t> indicates Quality &amp; freshness</a:t>
            </a:r>
            <a:endParaRPr lang="en-IE" sz="2400" b="1" dirty="0">
              <a:solidFill>
                <a:srgbClr val="085156"/>
              </a:solidFill>
            </a:endParaRPr>
          </a:p>
        </p:txBody>
      </p:sp>
      <p:cxnSp>
        <p:nvCxnSpPr>
          <p:cNvPr id="7" name="Straight Connector 6">
            <a:extLst>
              <a:ext uri="{FF2B5EF4-FFF2-40B4-BE49-F238E27FC236}">
                <a16:creationId xmlns:a16="http://schemas.microsoft.com/office/drawing/2014/main" id="{3D95BE84-31A1-4027-BCC7-0231AFC3D7DB}"/>
              </a:ext>
            </a:extLst>
          </p:cNvPr>
          <p:cNvCxnSpPr>
            <a:cxnSpLocks/>
          </p:cNvCxnSpPr>
          <p:nvPr/>
        </p:nvCxnSpPr>
        <p:spPr>
          <a:xfrm>
            <a:off x="5913120" y="2750196"/>
            <a:ext cx="0" cy="2912604"/>
          </a:xfrm>
          <a:prstGeom prst="line">
            <a:avLst/>
          </a:prstGeom>
          <a:ln w="28575">
            <a:solidFill>
              <a:srgbClr val="08515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7434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B47410-1375-42F2-99DF-62207300C5B3}"/>
              </a:ext>
            </a:extLst>
          </p:cNvPr>
          <p:cNvSpPr>
            <a:spLocks noGrp="1"/>
          </p:cNvSpPr>
          <p:nvPr>
            <p:ph type="body" sz="quarter" idx="16"/>
          </p:nvPr>
        </p:nvSpPr>
        <p:spPr/>
        <p:txBody>
          <a:bodyPr/>
          <a:lstStyle/>
          <a:p>
            <a:r>
              <a:rPr lang="en-US" b="1" dirty="0">
                <a:solidFill>
                  <a:srgbClr val="085156"/>
                </a:solidFill>
              </a:rPr>
              <a:t>Natural Food </a:t>
            </a:r>
            <a:r>
              <a:rPr lang="en-US" b="1" dirty="0" err="1">
                <a:solidFill>
                  <a:srgbClr val="085156"/>
                </a:solidFill>
              </a:rPr>
              <a:t>Colourants</a:t>
            </a:r>
            <a:r>
              <a:rPr lang="en-US" b="1" dirty="0">
                <a:solidFill>
                  <a:srgbClr val="085156"/>
                </a:solidFill>
              </a:rPr>
              <a:t>:</a:t>
            </a:r>
            <a:endParaRPr lang="en-IE" b="1" dirty="0">
              <a:solidFill>
                <a:srgbClr val="085156"/>
              </a:solidFill>
            </a:endParaRPr>
          </a:p>
        </p:txBody>
      </p:sp>
      <p:sp>
        <p:nvSpPr>
          <p:cNvPr id="3" name="Text Placeholder 2">
            <a:extLst>
              <a:ext uri="{FF2B5EF4-FFF2-40B4-BE49-F238E27FC236}">
                <a16:creationId xmlns:a16="http://schemas.microsoft.com/office/drawing/2014/main" id="{4C4AE0D8-2833-408F-AB8A-B6035FFF9EDB}"/>
              </a:ext>
            </a:extLst>
          </p:cNvPr>
          <p:cNvSpPr>
            <a:spLocks noGrp="1"/>
          </p:cNvSpPr>
          <p:nvPr>
            <p:ph type="body" sz="quarter" idx="17"/>
          </p:nvPr>
        </p:nvSpPr>
        <p:spPr>
          <a:xfrm>
            <a:off x="5651291" y="1794052"/>
            <a:ext cx="6149281" cy="3947440"/>
          </a:xfrm>
        </p:spPr>
        <p:txBody>
          <a:bodyPr/>
          <a:lstStyle/>
          <a:p>
            <a:r>
              <a:rPr lang="en-US" b="1" i="0" dirty="0">
                <a:solidFill>
                  <a:srgbClr val="406F70"/>
                </a:solidFill>
                <a:effectLst/>
              </a:rPr>
              <a:t>Natural food </a:t>
            </a:r>
            <a:r>
              <a:rPr lang="en-US" b="1" i="0" dirty="0" err="1">
                <a:solidFill>
                  <a:srgbClr val="406F70"/>
                </a:solidFill>
                <a:effectLst/>
              </a:rPr>
              <a:t>colours</a:t>
            </a:r>
            <a:r>
              <a:rPr lang="en-US" b="1" i="0" dirty="0">
                <a:solidFill>
                  <a:srgbClr val="406F70"/>
                </a:solidFill>
                <a:effectLst/>
              </a:rPr>
              <a:t> </a:t>
            </a:r>
            <a:r>
              <a:rPr lang="en-US" b="0" i="0" dirty="0">
                <a:solidFill>
                  <a:srgbClr val="406F70"/>
                </a:solidFill>
                <a:effectLst/>
              </a:rPr>
              <a:t>originate from a wide range of sources like vegetables, fruits, plants, minerals and other edible natural sources. They impart </a:t>
            </a:r>
            <a:r>
              <a:rPr lang="en-US" b="0" i="0" dirty="0" err="1">
                <a:solidFill>
                  <a:srgbClr val="406F70"/>
                </a:solidFill>
                <a:effectLst/>
              </a:rPr>
              <a:t>colour</a:t>
            </a:r>
            <a:r>
              <a:rPr lang="en-US" b="0" i="0" dirty="0">
                <a:solidFill>
                  <a:srgbClr val="406F70"/>
                </a:solidFill>
                <a:effectLst/>
              </a:rPr>
              <a:t> when added to food or drink.</a:t>
            </a:r>
          </a:p>
          <a:p>
            <a:r>
              <a:rPr lang="en-US" b="0" i="0" dirty="0">
                <a:solidFill>
                  <a:srgbClr val="406F70"/>
                </a:solidFill>
                <a:effectLst/>
              </a:rPr>
              <a:t>Natural food </a:t>
            </a:r>
            <a:r>
              <a:rPr lang="en-US" b="0" i="0" dirty="0" err="1">
                <a:solidFill>
                  <a:srgbClr val="406F70"/>
                </a:solidFill>
                <a:effectLst/>
              </a:rPr>
              <a:t>colours</a:t>
            </a:r>
            <a:r>
              <a:rPr lang="en-US" b="0" i="0" dirty="0">
                <a:solidFill>
                  <a:srgbClr val="406F70"/>
                </a:solidFill>
                <a:effectLst/>
              </a:rPr>
              <a:t> are preparations obtained by physical and/or chemical extraction resulting in a selective extraction of the pigments relative to the nutritive or aromatic constituents.</a:t>
            </a:r>
          </a:p>
          <a:p>
            <a:r>
              <a:rPr lang="en-US" b="0" i="0" dirty="0">
                <a:solidFill>
                  <a:srgbClr val="406F70"/>
                </a:solidFill>
                <a:effectLst/>
              </a:rPr>
              <a:t>They come in many forms consisting of liquids, powders, gels, and pastes.</a:t>
            </a:r>
          </a:p>
          <a:p>
            <a:endParaRPr lang="en-IE" dirty="0"/>
          </a:p>
        </p:txBody>
      </p:sp>
      <p:pic>
        <p:nvPicPr>
          <p:cNvPr id="9" name="Picture Placeholder 8" descr="Harvesting root vegetables">
            <a:extLst>
              <a:ext uri="{FF2B5EF4-FFF2-40B4-BE49-F238E27FC236}">
                <a16:creationId xmlns:a16="http://schemas.microsoft.com/office/drawing/2014/main" id="{5E41B4B6-68A4-4DAE-B573-1955BA3864AB}"/>
              </a:ext>
            </a:extLst>
          </p:cNvPr>
          <p:cNvPicPr>
            <a:picLocks noGrp="1" noChangeAspect="1"/>
          </p:cNvPicPr>
          <p:nvPr>
            <p:ph type="pic" sz="quarter" idx="18"/>
          </p:nvPr>
        </p:nvPicPr>
        <p:blipFill>
          <a:blip r:embed="rId2"/>
          <a:srcRect l="19919" r="19919"/>
          <a:stretch>
            <a:fillRect/>
          </a:stretch>
        </p:blipFill>
        <p:spPr/>
      </p:pic>
    </p:spTree>
    <p:extLst>
      <p:ext uri="{BB962C8B-B14F-4D97-AF65-F5344CB8AC3E}">
        <p14:creationId xmlns:p14="http://schemas.microsoft.com/office/powerpoint/2010/main" val="205217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3F6A89-5003-4A38-8813-E5794C91E145}"/>
              </a:ext>
            </a:extLst>
          </p:cNvPr>
          <p:cNvSpPr>
            <a:spLocks noGrp="1"/>
          </p:cNvSpPr>
          <p:nvPr>
            <p:ph type="body" sz="quarter" idx="19"/>
          </p:nvPr>
        </p:nvSpPr>
        <p:spPr/>
        <p:txBody>
          <a:bodyPr/>
          <a:lstStyle/>
          <a:p>
            <a:r>
              <a:rPr lang="en-US" dirty="0"/>
              <a:t>Some examples of Natural </a:t>
            </a:r>
            <a:r>
              <a:rPr lang="en-US" dirty="0" err="1"/>
              <a:t>colourants</a:t>
            </a:r>
            <a:r>
              <a:rPr lang="en-US" dirty="0"/>
              <a:t>:</a:t>
            </a:r>
            <a:endParaRPr lang="en-IE" dirty="0"/>
          </a:p>
        </p:txBody>
      </p:sp>
      <p:sp>
        <p:nvSpPr>
          <p:cNvPr id="3" name="Text Placeholder 2">
            <a:extLst>
              <a:ext uri="{FF2B5EF4-FFF2-40B4-BE49-F238E27FC236}">
                <a16:creationId xmlns:a16="http://schemas.microsoft.com/office/drawing/2014/main" id="{3CEB32D7-009E-4234-8AD5-914D2C2EF1B9}"/>
              </a:ext>
            </a:extLst>
          </p:cNvPr>
          <p:cNvSpPr>
            <a:spLocks noGrp="1"/>
          </p:cNvSpPr>
          <p:nvPr>
            <p:ph type="body" sz="quarter" idx="20"/>
          </p:nvPr>
        </p:nvSpPr>
        <p:spPr>
          <a:xfrm>
            <a:off x="284401" y="1924216"/>
            <a:ext cx="11404016" cy="4659464"/>
          </a:xfrm>
        </p:spPr>
        <p:txBody>
          <a:bodyPr/>
          <a:lstStyle/>
          <a:p>
            <a:r>
              <a:rPr lang="en-US" dirty="0">
                <a:solidFill>
                  <a:srgbClr val="00B0F0"/>
                </a:solidFill>
              </a:rPr>
              <a:t>E163	</a:t>
            </a:r>
            <a:r>
              <a:rPr lang="en-US" dirty="0" err="1">
                <a:solidFill>
                  <a:srgbClr val="00B0F0"/>
                </a:solidFill>
              </a:rPr>
              <a:t>Anthicyanins</a:t>
            </a:r>
            <a:r>
              <a:rPr lang="en-US" dirty="0">
                <a:solidFill>
                  <a:srgbClr val="00B0F0"/>
                </a:solidFill>
              </a:rPr>
              <a:t> are red, purple and blues derived from grapes, berries &amp; red cabbage	Often used in drinks, jams &amp; sugar confectionery</a:t>
            </a:r>
          </a:p>
          <a:p>
            <a:r>
              <a:rPr lang="en-IE" dirty="0">
                <a:solidFill>
                  <a:srgbClr val="6D2F75"/>
                </a:solidFill>
              </a:rPr>
              <a:t>E162	Betanin is a deep Purple derived from beetroot, it works well in frozen, dried &amp; 	short shelf-life products like yogurt</a:t>
            </a:r>
          </a:p>
          <a:p>
            <a:r>
              <a:rPr lang="en-IE" dirty="0">
                <a:solidFill>
                  <a:srgbClr val="C00000"/>
                </a:solidFill>
              </a:rPr>
              <a:t>E120	Carminic Acid is red and derived from female cochineal insects				it is used in alcoholic drinks &amp; processed meat products</a:t>
            </a:r>
          </a:p>
          <a:p>
            <a:r>
              <a:rPr lang="en-IE" dirty="0">
                <a:solidFill>
                  <a:schemeClr val="accent6">
                    <a:lumMod val="75000"/>
                  </a:schemeClr>
                </a:solidFill>
              </a:rPr>
              <a:t>E140	</a:t>
            </a:r>
            <a:r>
              <a:rPr lang="en-IE" dirty="0" err="1">
                <a:solidFill>
                  <a:schemeClr val="accent6">
                    <a:lumMod val="75000"/>
                  </a:schemeClr>
                </a:solidFill>
              </a:rPr>
              <a:t>Chlorphyll</a:t>
            </a:r>
            <a:r>
              <a:rPr lang="en-IE" dirty="0">
                <a:solidFill>
                  <a:schemeClr val="accent6">
                    <a:lumMod val="75000"/>
                  </a:schemeClr>
                </a:solidFill>
              </a:rPr>
              <a:t> is green and found in all green leafy vegetables					Used is confectionery and dairy products</a:t>
            </a:r>
          </a:p>
          <a:p>
            <a:r>
              <a:rPr lang="en-IE" dirty="0">
                <a:solidFill>
                  <a:schemeClr val="accent2"/>
                </a:solidFill>
              </a:rPr>
              <a:t>E160	</a:t>
            </a:r>
            <a:r>
              <a:rPr lang="en-IE" dirty="0" err="1">
                <a:solidFill>
                  <a:schemeClr val="accent2"/>
                </a:solidFill>
              </a:rPr>
              <a:t>Cartenoids</a:t>
            </a:r>
            <a:r>
              <a:rPr lang="en-IE" dirty="0">
                <a:solidFill>
                  <a:schemeClr val="accent2"/>
                </a:solidFill>
              </a:rPr>
              <a:t> are yellow/ orange / red colours derived from carrots, prawns, red	peppers, saffron etc. It is used in butter and other dairy products &amp; soft drinks</a:t>
            </a:r>
          </a:p>
          <a:p>
            <a:r>
              <a:rPr lang="en-IE" dirty="0">
                <a:solidFill>
                  <a:srgbClr val="F5C05B"/>
                </a:solidFill>
              </a:rPr>
              <a:t>E100	Curcumin is a yellow derived from the root turmeric					it is often used in pickles, soups &amp; confectionery</a:t>
            </a:r>
          </a:p>
          <a:p>
            <a:endParaRPr lang="en-IE" dirty="0">
              <a:solidFill>
                <a:srgbClr val="C00000"/>
              </a:solidFill>
            </a:endParaRPr>
          </a:p>
        </p:txBody>
      </p:sp>
    </p:spTree>
    <p:extLst>
      <p:ext uri="{BB962C8B-B14F-4D97-AF65-F5344CB8AC3E}">
        <p14:creationId xmlns:p14="http://schemas.microsoft.com/office/powerpoint/2010/main" val="929080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2ECB70-932C-460E-B2BA-7E702C30773A}"/>
              </a:ext>
            </a:extLst>
          </p:cNvPr>
          <p:cNvSpPr>
            <a:spLocks noGrp="1"/>
          </p:cNvSpPr>
          <p:nvPr>
            <p:ph type="body" sz="quarter" idx="19"/>
          </p:nvPr>
        </p:nvSpPr>
        <p:spPr/>
        <p:txBody>
          <a:bodyPr/>
          <a:lstStyle/>
          <a:p>
            <a:r>
              <a:rPr lang="en-US" b="1" i="0" dirty="0">
                <a:effectLst/>
              </a:rPr>
              <a:t>Plant-derived food preservatives is the new trend:</a:t>
            </a:r>
          </a:p>
          <a:p>
            <a:endParaRPr lang="en-IE" dirty="0"/>
          </a:p>
        </p:txBody>
      </p:sp>
      <p:sp>
        <p:nvSpPr>
          <p:cNvPr id="3" name="Text Placeholder 2">
            <a:extLst>
              <a:ext uri="{FF2B5EF4-FFF2-40B4-BE49-F238E27FC236}">
                <a16:creationId xmlns:a16="http://schemas.microsoft.com/office/drawing/2014/main" id="{E80BD703-FFA8-435A-A47E-B459AFC91CCE}"/>
              </a:ext>
            </a:extLst>
          </p:cNvPr>
          <p:cNvSpPr>
            <a:spLocks noGrp="1"/>
          </p:cNvSpPr>
          <p:nvPr>
            <p:ph type="body" sz="quarter" idx="20"/>
          </p:nvPr>
        </p:nvSpPr>
        <p:spPr>
          <a:xfrm>
            <a:off x="397565" y="1970619"/>
            <a:ext cx="11261163" cy="4636915"/>
          </a:xfrm>
        </p:spPr>
        <p:txBody>
          <a:bodyPr/>
          <a:lstStyle/>
          <a:p>
            <a:pPr algn="just"/>
            <a:r>
              <a:rPr lang="en-US" b="0" i="0" dirty="0">
                <a:solidFill>
                  <a:srgbClr val="406F70"/>
                </a:solidFill>
                <a:effectLst/>
              </a:rPr>
              <a:t>In the early days, some of the natural preservatives, such as citrus fruit juices, salt, sugar and vinegar, were traditionally used to preserve food. With the evolutionary changes, the food industry has been looking at </a:t>
            </a:r>
            <a:r>
              <a:rPr lang="en-US" b="0" i="0" u="none" strike="noStrike" dirty="0">
                <a:solidFill>
                  <a:srgbClr val="406F70"/>
                </a:solidFill>
                <a:effectLst/>
                <a:hlinkClick r:id="rId2">
                  <a:extLst>
                    <a:ext uri="{A12FA001-AC4F-418D-AE19-62706E023703}">
                      <ahyp:hlinkClr xmlns:ahyp="http://schemas.microsoft.com/office/drawing/2018/hyperlinkcolor" val="tx"/>
                    </a:ext>
                  </a:extLst>
                </a:hlinkClick>
              </a:rPr>
              <a:t>using plants</a:t>
            </a:r>
            <a:r>
              <a:rPr lang="en-US" b="0" i="0" dirty="0">
                <a:solidFill>
                  <a:srgbClr val="406F70"/>
                </a:solidFill>
                <a:effectLst/>
              </a:rPr>
              <a:t> and their extracts as potential means to food preservation. </a:t>
            </a:r>
          </a:p>
          <a:p>
            <a:pPr algn="just"/>
            <a:r>
              <a:rPr lang="en-US" b="0" i="0" dirty="0">
                <a:solidFill>
                  <a:srgbClr val="406F70"/>
                </a:solidFill>
                <a:effectLst/>
              </a:rPr>
              <a:t>5 potential clean-label, plant-derived alternatives to some chemical preservatives:</a:t>
            </a:r>
          </a:p>
          <a:p>
            <a:pPr algn="l"/>
            <a:r>
              <a:rPr lang="en-IE" b="0" i="0" dirty="0">
                <a:solidFill>
                  <a:srgbClr val="CC9131"/>
                </a:solidFill>
                <a:effectLst/>
              </a:rPr>
              <a:t>1: Australian Kakadu plum</a:t>
            </a:r>
            <a:endParaRPr lang="en-IE" b="1" i="0" dirty="0">
              <a:solidFill>
                <a:srgbClr val="CC9131"/>
              </a:solidFill>
              <a:effectLst/>
            </a:endParaRPr>
          </a:p>
          <a:p>
            <a:pPr algn="just"/>
            <a:r>
              <a:rPr lang="en-IE" b="0" i="0" dirty="0">
                <a:solidFill>
                  <a:srgbClr val="CC9131"/>
                </a:solidFill>
                <a:effectLst/>
              </a:rPr>
              <a:t>2: Rosemary plants</a:t>
            </a:r>
          </a:p>
          <a:p>
            <a:pPr algn="just"/>
            <a:r>
              <a:rPr lang="en-IE" b="0" i="0" dirty="0">
                <a:solidFill>
                  <a:srgbClr val="CC9131"/>
                </a:solidFill>
                <a:effectLst/>
              </a:rPr>
              <a:t>3:</a:t>
            </a:r>
            <a:r>
              <a:rPr lang="en-IE" b="0" i="1" dirty="0">
                <a:solidFill>
                  <a:srgbClr val="CC9131"/>
                </a:solidFill>
                <a:effectLst/>
              </a:rPr>
              <a:t> Moringa oleifera</a:t>
            </a:r>
          </a:p>
          <a:p>
            <a:pPr algn="just"/>
            <a:r>
              <a:rPr lang="en-IE" b="0" i="0" dirty="0">
                <a:solidFill>
                  <a:srgbClr val="CC9131"/>
                </a:solidFill>
                <a:effectLst/>
              </a:rPr>
              <a:t>4: Naturally occurring parabens</a:t>
            </a:r>
            <a:endParaRPr lang="en-IE" b="1" i="0" dirty="0">
              <a:solidFill>
                <a:srgbClr val="CC9131"/>
              </a:solidFill>
              <a:effectLst/>
            </a:endParaRPr>
          </a:p>
          <a:p>
            <a:pPr algn="just"/>
            <a:r>
              <a:rPr lang="en-IE" b="0" i="0" dirty="0">
                <a:solidFill>
                  <a:srgbClr val="CC9131"/>
                </a:solidFill>
                <a:effectLst/>
              </a:rPr>
              <a:t>5: </a:t>
            </a:r>
            <a:r>
              <a:rPr lang="en-IE" b="0" i="0" dirty="0" err="1">
                <a:solidFill>
                  <a:srgbClr val="CC9131"/>
                </a:solidFill>
                <a:effectLst/>
              </a:rPr>
              <a:t>Verdad</a:t>
            </a:r>
            <a:r>
              <a:rPr lang="en-IE" b="0" i="0" dirty="0">
                <a:solidFill>
                  <a:srgbClr val="CC9131"/>
                </a:solidFill>
                <a:effectLst/>
              </a:rPr>
              <a:t> F32 	</a:t>
            </a:r>
            <a:r>
              <a:rPr lang="en-IE" b="0" i="0" dirty="0">
                <a:solidFill>
                  <a:srgbClr val="085156"/>
                </a:solidFill>
                <a:effectLst/>
              </a:rPr>
              <a:t>				</a:t>
            </a:r>
            <a:r>
              <a:rPr lang="en-IE" dirty="0">
                <a:solidFill>
                  <a:srgbClr val="085156"/>
                </a:solidFill>
              </a:rPr>
              <a:t>						</a:t>
            </a:r>
            <a:r>
              <a:rPr lang="en-IE" sz="1600" b="0" i="0" dirty="0">
                <a:solidFill>
                  <a:srgbClr val="085156"/>
                </a:solidFill>
                <a:effectLst/>
              </a:rPr>
              <a:t> </a:t>
            </a:r>
          </a:p>
          <a:p>
            <a:pPr algn="just"/>
            <a:r>
              <a:rPr lang="en-IE" sz="1400" b="1" i="0" dirty="0">
                <a:solidFill>
                  <a:srgbClr val="085156"/>
                </a:solidFill>
                <a:effectLst/>
                <a:hlinkClick r:id="rId3"/>
              </a:rPr>
              <a:t>https://www.prescouter.com/2018/04/natural-alternatives-chemical-food-preservatives/</a:t>
            </a:r>
            <a:endParaRPr lang="en-IE" sz="1400" b="1" i="0" dirty="0">
              <a:solidFill>
                <a:srgbClr val="085156"/>
              </a:solidFill>
              <a:effectLst/>
            </a:endParaRPr>
          </a:p>
          <a:p>
            <a:pPr algn="just"/>
            <a:endParaRPr lang="en-IE" sz="1400" b="1" i="0" dirty="0">
              <a:solidFill>
                <a:srgbClr val="085156"/>
              </a:solidFill>
              <a:effectLst/>
            </a:endParaRPr>
          </a:p>
          <a:p>
            <a:pPr algn="just"/>
            <a:endParaRPr lang="en-IE" b="0" i="0" dirty="0">
              <a:solidFill>
                <a:srgbClr val="00306E"/>
              </a:solidFill>
              <a:effectLst/>
              <a:latin typeface="Roboto" panose="02000000000000000000" pitchFamily="2" charset="0"/>
            </a:endParaRPr>
          </a:p>
          <a:p>
            <a:pPr algn="just"/>
            <a:endParaRPr lang="en-IE" b="1" i="0" dirty="0">
              <a:solidFill>
                <a:srgbClr val="00306E"/>
              </a:solidFill>
              <a:effectLst/>
              <a:latin typeface="Roboto" panose="02000000000000000000" pitchFamily="2" charset="0"/>
            </a:endParaRPr>
          </a:p>
          <a:p>
            <a:pPr algn="just"/>
            <a:endParaRPr lang="en-US" b="0" i="0" dirty="0">
              <a:solidFill>
                <a:srgbClr val="406F70"/>
              </a:solidFill>
              <a:effectLst/>
            </a:endParaRPr>
          </a:p>
          <a:p>
            <a:endParaRPr lang="en-IE" dirty="0"/>
          </a:p>
        </p:txBody>
      </p:sp>
    </p:spTree>
    <p:extLst>
      <p:ext uri="{BB962C8B-B14F-4D97-AF65-F5344CB8AC3E}">
        <p14:creationId xmlns:p14="http://schemas.microsoft.com/office/powerpoint/2010/main" val="3151201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5FFD38-624D-4C93-9696-4052E3933C8A}"/>
              </a:ext>
            </a:extLst>
          </p:cNvPr>
          <p:cNvSpPr>
            <a:spLocks noGrp="1"/>
          </p:cNvSpPr>
          <p:nvPr>
            <p:ph type="body" sz="quarter" idx="13"/>
          </p:nvPr>
        </p:nvSpPr>
        <p:spPr/>
        <p:txBody>
          <a:bodyPr/>
          <a:lstStyle/>
          <a:p>
            <a:r>
              <a:rPr lang="en-US" b="1" dirty="0">
                <a:solidFill>
                  <a:srgbClr val="085156"/>
                </a:solidFill>
              </a:rPr>
              <a:t>Food Unwrapped…</a:t>
            </a:r>
            <a:endParaRPr lang="en-IE" b="1" dirty="0">
              <a:solidFill>
                <a:srgbClr val="085156"/>
              </a:solidFill>
            </a:endParaRPr>
          </a:p>
        </p:txBody>
      </p:sp>
      <p:sp>
        <p:nvSpPr>
          <p:cNvPr id="3" name="Text Placeholder 2">
            <a:extLst>
              <a:ext uri="{FF2B5EF4-FFF2-40B4-BE49-F238E27FC236}">
                <a16:creationId xmlns:a16="http://schemas.microsoft.com/office/drawing/2014/main" id="{912AD6CC-F003-48D8-8121-7D639ACB87AA}"/>
              </a:ext>
            </a:extLst>
          </p:cNvPr>
          <p:cNvSpPr>
            <a:spLocks noGrp="1"/>
          </p:cNvSpPr>
          <p:nvPr>
            <p:ph type="body" sz="quarter" idx="14"/>
          </p:nvPr>
        </p:nvSpPr>
        <p:spPr/>
        <p:txBody>
          <a:bodyPr/>
          <a:lstStyle/>
          <a:p>
            <a:r>
              <a:rPr lang="en-US" dirty="0">
                <a:solidFill>
                  <a:srgbClr val="406F70"/>
                </a:solidFill>
              </a:rPr>
              <a:t>Rosemary extract as a natural additive</a:t>
            </a:r>
            <a:endParaRPr lang="en-IE" dirty="0">
              <a:solidFill>
                <a:srgbClr val="406F70"/>
              </a:solidFill>
            </a:endParaRPr>
          </a:p>
        </p:txBody>
      </p:sp>
      <p:sp>
        <p:nvSpPr>
          <p:cNvPr id="4" name="Picture Placeholder 3">
            <a:extLst>
              <a:ext uri="{FF2B5EF4-FFF2-40B4-BE49-F238E27FC236}">
                <a16:creationId xmlns:a16="http://schemas.microsoft.com/office/drawing/2014/main" id="{A5E34DCF-7929-477F-AADE-F66316B5DC62}"/>
              </a:ext>
            </a:extLst>
          </p:cNvPr>
          <p:cNvSpPr>
            <a:spLocks noGrp="1"/>
          </p:cNvSpPr>
          <p:nvPr>
            <p:ph type="pic" sz="quarter" idx="15"/>
          </p:nvPr>
        </p:nvSpPr>
        <p:spPr/>
      </p:sp>
      <p:pic>
        <p:nvPicPr>
          <p:cNvPr id="5" name="Online Media 4" title="What is 'Rosemary Extract' and Why is it in Everything? | Food Unwrapped">
            <a:hlinkClick r:id="" action="ppaction://media"/>
            <a:extLst>
              <a:ext uri="{FF2B5EF4-FFF2-40B4-BE49-F238E27FC236}">
                <a16:creationId xmlns:a16="http://schemas.microsoft.com/office/drawing/2014/main" id="{E66E37F6-0D63-488A-AD6F-48A4C0B08FE0}"/>
              </a:ext>
            </a:extLst>
          </p:cNvPr>
          <p:cNvPicPr>
            <a:picLocks noRot="1" noChangeAspect="1"/>
          </p:cNvPicPr>
          <p:nvPr>
            <a:videoFile r:link="rId1"/>
          </p:nvPr>
        </p:nvPicPr>
        <p:blipFill>
          <a:blip r:embed="rId3"/>
          <a:stretch>
            <a:fillRect/>
          </a:stretch>
        </p:blipFill>
        <p:spPr>
          <a:xfrm>
            <a:off x="3108960" y="1762734"/>
            <a:ext cx="5804452" cy="3691861"/>
          </a:xfrm>
          <a:prstGeom prst="rect">
            <a:avLst/>
          </a:prstGeom>
        </p:spPr>
      </p:pic>
      <p:sp>
        <p:nvSpPr>
          <p:cNvPr id="6" name="Oval 5">
            <a:extLst>
              <a:ext uri="{FF2B5EF4-FFF2-40B4-BE49-F238E27FC236}">
                <a16:creationId xmlns:a16="http://schemas.microsoft.com/office/drawing/2014/main" id="{47FC1C2E-8895-45D8-9D7D-3E52C12AE00A}"/>
              </a:ext>
            </a:extLst>
          </p:cNvPr>
          <p:cNvSpPr/>
          <p:nvPr/>
        </p:nvSpPr>
        <p:spPr>
          <a:xfrm>
            <a:off x="1280705" y="907670"/>
            <a:ext cx="1790700" cy="1215432"/>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
        <p:nvSpPr>
          <p:cNvPr id="7" name="TextBox 6">
            <a:extLst>
              <a:ext uri="{FF2B5EF4-FFF2-40B4-BE49-F238E27FC236}">
                <a16:creationId xmlns:a16="http://schemas.microsoft.com/office/drawing/2014/main" id="{440CA370-0EE6-4DA1-B34C-B32BD0EA039C}"/>
              </a:ext>
            </a:extLst>
          </p:cNvPr>
          <p:cNvSpPr txBox="1"/>
          <p:nvPr/>
        </p:nvSpPr>
        <p:spPr>
          <a:xfrm>
            <a:off x="721895" y="6054291"/>
            <a:ext cx="4215865" cy="584775"/>
          </a:xfrm>
          <a:prstGeom prst="rect">
            <a:avLst/>
          </a:prstGeom>
          <a:noFill/>
        </p:spPr>
        <p:txBody>
          <a:bodyPr wrap="square" rtlCol="0">
            <a:spAutoFit/>
          </a:bodyPr>
          <a:lstStyle/>
          <a:p>
            <a:r>
              <a:rPr lang="en-IE" sz="1400" dirty="0">
                <a:hlinkClick r:id="rId4"/>
              </a:rPr>
              <a:t>https://www.youtube.com/watch?v=liOI5FsOUBc</a:t>
            </a:r>
            <a:endParaRPr lang="en-IE" sz="1400" dirty="0"/>
          </a:p>
          <a:p>
            <a:endParaRPr lang="en-IE" dirty="0"/>
          </a:p>
        </p:txBody>
      </p:sp>
      <p:sp>
        <p:nvSpPr>
          <p:cNvPr id="8" name="TextBox 7">
            <a:extLst>
              <a:ext uri="{FF2B5EF4-FFF2-40B4-BE49-F238E27FC236}">
                <a16:creationId xmlns:a16="http://schemas.microsoft.com/office/drawing/2014/main" id="{B638FFC0-8BCC-4721-A9A7-F5F25B594539}"/>
              </a:ext>
            </a:extLst>
          </p:cNvPr>
          <p:cNvSpPr txBox="1"/>
          <p:nvPr/>
        </p:nvSpPr>
        <p:spPr>
          <a:xfrm>
            <a:off x="9461633" y="2093430"/>
            <a:ext cx="2098308" cy="3046988"/>
          </a:xfrm>
          <a:prstGeom prst="rect">
            <a:avLst/>
          </a:prstGeom>
          <a:noFill/>
        </p:spPr>
        <p:txBody>
          <a:bodyPr wrap="square" rtlCol="0">
            <a:spAutoFit/>
          </a:bodyPr>
          <a:lstStyle/>
          <a:p>
            <a:pPr algn="ctr"/>
            <a:r>
              <a:rPr lang="en-US" sz="2400" dirty="0">
                <a:solidFill>
                  <a:srgbClr val="406F70"/>
                </a:solidFill>
              </a:rPr>
              <a:t>Here,  Kate </a:t>
            </a:r>
            <a:r>
              <a:rPr lang="en-US" sz="2400" dirty="0" err="1">
                <a:solidFill>
                  <a:srgbClr val="406F70"/>
                </a:solidFill>
              </a:rPr>
              <a:t>Quilton</a:t>
            </a:r>
            <a:r>
              <a:rPr lang="en-US" sz="2400" dirty="0">
                <a:solidFill>
                  <a:srgbClr val="406F70"/>
                </a:solidFill>
              </a:rPr>
              <a:t> discovers Rosemary extract and its why it is used as a food additive</a:t>
            </a:r>
            <a:endParaRPr lang="en-IE" sz="2400" dirty="0">
              <a:solidFill>
                <a:srgbClr val="406F70"/>
              </a:solidFill>
            </a:endParaRPr>
          </a:p>
        </p:txBody>
      </p:sp>
    </p:spTree>
    <p:extLst>
      <p:ext uri="{BB962C8B-B14F-4D97-AF65-F5344CB8AC3E}">
        <p14:creationId xmlns:p14="http://schemas.microsoft.com/office/powerpoint/2010/main" val="15020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ACBF36-6A63-6546-B285-84E7369A3E86}"/>
              </a:ext>
            </a:extLst>
          </p:cNvPr>
          <p:cNvSpPr>
            <a:spLocks noGrp="1"/>
          </p:cNvSpPr>
          <p:nvPr>
            <p:ph type="body" sz="quarter" idx="12"/>
          </p:nvPr>
        </p:nvSpPr>
        <p:spPr/>
        <p:txBody>
          <a:bodyPr>
            <a:normAutofit/>
          </a:bodyPr>
          <a:lstStyle/>
          <a:p>
            <a:r>
              <a:rPr lang="en-US" sz="2800" b="1" dirty="0"/>
              <a:t>KEEP THE CUSTOMER INFORMED</a:t>
            </a:r>
          </a:p>
        </p:txBody>
      </p:sp>
      <p:sp>
        <p:nvSpPr>
          <p:cNvPr id="3" name="Text Placeholder 2">
            <a:extLst>
              <a:ext uri="{FF2B5EF4-FFF2-40B4-BE49-F238E27FC236}">
                <a16:creationId xmlns:a16="http://schemas.microsoft.com/office/drawing/2014/main" id="{40955E8F-4012-314C-8BF3-BA3383DB5263}"/>
              </a:ext>
            </a:extLst>
          </p:cNvPr>
          <p:cNvSpPr>
            <a:spLocks noGrp="1"/>
          </p:cNvSpPr>
          <p:nvPr>
            <p:ph type="body" sz="quarter" idx="13"/>
          </p:nvPr>
        </p:nvSpPr>
        <p:spPr>
          <a:xfrm>
            <a:off x="331789" y="442228"/>
            <a:ext cx="4185955" cy="1141340"/>
          </a:xfrm>
        </p:spPr>
        <p:txBody>
          <a:bodyPr>
            <a:noAutofit/>
          </a:bodyPr>
          <a:lstStyle/>
          <a:p>
            <a:r>
              <a:rPr lang="en-US" b="1" dirty="0">
                <a:solidFill>
                  <a:srgbClr val="085156"/>
                </a:solidFill>
              </a:rPr>
              <a:t>How can Food Service SMEs help??</a:t>
            </a:r>
          </a:p>
        </p:txBody>
      </p:sp>
      <p:sp>
        <p:nvSpPr>
          <p:cNvPr id="4" name="Text Placeholder 3">
            <a:extLst>
              <a:ext uri="{FF2B5EF4-FFF2-40B4-BE49-F238E27FC236}">
                <a16:creationId xmlns:a16="http://schemas.microsoft.com/office/drawing/2014/main" id="{8693AE6F-1AB6-8A4A-BE1D-5E11C287DFDB}"/>
              </a:ext>
            </a:extLst>
          </p:cNvPr>
          <p:cNvSpPr>
            <a:spLocks noGrp="1"/>
          </p:cNvSpPr>
          <p:nvPr>
            <p:ph type="body" sz="quarter" idx="14"/>
          </p:nvPr>
        </p:nvSpPr>
        <p:spPr>
          <a:xfrm>
            <a:off x="-1" y="2087287"/>
            <a:ext cx="4849537" cy="3961088"/>
          </a:xfrm>
        </p:spPr>
        <p:txBody>
          <a:bodyPr/>
          <a:lstStyle/>
          <a:p>
            <a:pPr marL="457200" indent="-457200">
              <a:buFont typeface="Arial" panose="020B0604020202020204" pitchFamily="34" charset="0"/>
              <a:buChar char="•"/>
            </a:pPr>
            <a:r>
              <a:rPr lang="en-US" dirty="0">
                <a:solidFill>
                  <a:srgbClr val="406F70"/>
                </a:solidFill>
              </a:rPr>
              <a:t>By following these trends Food SMEs can become more sustainable themselves</a:t>
            </a:r>
          </a:p>
          <a:p>
            <a:pPr marL="457200" indent="-457200">
              <a:buFont typeface="Arial" panose="020B0604020202020204" pitchFamily="34" charset="0"/>
              <a:buChar char="•"/>
            </a:pPr>
            <a:r>
              <a:rPr lang="en-US" dirty="0">
                <a:solidFill>
                  <a:srgbClr val="406F70"/>
                </a:solidFill>
              </a:rPr>
              <a:t>By giving the customer what they want SMEs are contributing to cleaner food and a green economy</a:t>
            </a:r>
          </a:p>
        </p:txBody>
      </p:sp>
      <p:sp>
        <p:nvSpPr>
          <p:cNvPr id="5" name="Text Placeholder 4">
            <a:extLst>
              <a:ext uri="{FF2B5EF4-FFF2-40B4-BE49-F238E27FC236}">
                <a16:creationId xmlns:a16="http://schemas.microsoft.com/office/drawing/2014/main" id="{B4450C83-BBDB-9F48-8726-BCE55CD28B48}"/>
              </a:ext>
            </a:extLst>
          </p:cNvPr>
          <p:cNvSpPr>
            <a:spLocks noGrp="1"/>
          </p:cNvSpPr>
          <p:nvPr>
            <p:ph type="body" sz="quarter" idx="15"/>
          </p:nvPr>
        </p:nvSpPr>
        <p:spPr/>
        <p:txBody>
          <a:bodyPr/>
          <a:lstStyle/>
          <a:p>
            <a:r>
              <a:rPr lang="en-US" dirty="0"/>
              <a:t>01</a:t>
            </a:r>
          </a:p>
        </p:txBody>
      </p:sp>
      <p:sp>
        <p:nvSpPr>
          <p:cNvPr id="6" name="Text Placeholder 5">
            <a:extLst>
              <a:ext uri="{FF2B5EF4-FFF2-40B4-BE49-F238E27FC236}">
                <a16:creationId xmlns:a16="http://schemas.microsoft.com/office/drawing/2014/main" id="{3848B128-70AD-7F42-9FF6-A40183A68272}"/>
              </a:ext>
            </a:extLst>
          </p:cNvPr>
          <p:cNvSpPr>
            <a:spLocks noGrp="1"/>
          </p:cNvSpPr>
          <p:nvPr>
            <p:ph type="body" sz="quarter" idx="16"/>
          </p:nvPr>
        </p:nvSpPr>
        <p:spPr/>
        <p:txBody>
          <a:bodyPr/>
          <a:lstStyle/>
          <a:p>
            <a:r>
              <a:rPr lang="en-US" dirty="0"/>
              <a:t>02</a:t>
            </a:r>
          </a:p>
        </p:txBody>
      </p:sp>
      <p:sp>
        <p:nvSpPr>
          <p:cNvPr id="7" name="Text Placeholder 6">
            <a:extLst>
              <a:ext uri="{FF2B5EF4-FFF2-40B4-BE49-F238E27FC236}">
                <a16:creationId xmlns:a16="http://schemas.microsoft.com/office/drawing/2014/main" id="{F2A68BB5-809E-FB44-84FE-2E88AC69CEC2}"/>
              </a:ext>
            </a:extLst>
          </p:cNvPr>
          <p:cNvSpPr>
            <a:spLocks noGrp="1"/>
          </p:cNvSpPr>
          <p:nvPr>
            <p:ph type="body" sz="quarter" idx="17"/>
          </p:nvPr>
        </p:nvSpPr>
        <p:spPr>
          <a:xfrm>
            <a:off x="6294869" y="2740524"/>
            <a:ext cx="5801881" cy="1292995"/>
          </a:xfrm>
        </p:spPr>
        <p:txBody>
          <a:bodyPr>
            <a:normAutofit/>
          </a:bodyPr>
          <a:lstStyle/>
          <a:p>
            <a:r>
              <a:rPr lang="en-US" sz="2800" b="1" dirty="0"/>
              <a:t>SOURCE INGREDIENTS ACCORDINGLY</a:t>
            </a:r>
          </a:p>
        </p:txBody>
      </p:sp>
      <p:sp>
        <p:nvSpPr>
          <p:cNvPr id="8" name="Text Placeholder 7">
            <a:extLst>
              <a:ext uri="{FF2B5EF4-FFF2-40B4-BE49-F238E27FC236}">
                <a16:creationId xmlns:a16="http://schemas.microsoft.com/office/drawing/2014/main" id="{5BC28B47-DD36-F643-B2E1-42656CBEF536}"/>
              </a:ext>
            </a:extLst>
          </p:cNvPr>
          <p:cNvSpPr>
            <a:spLocks noGrp="1"/>
          </p:cNvSpPr>
          <p:nvPr>
            <p:ph type="body" sz="quarter" idx="18"/>
          </p:nvPr>
        </p:nvSpPr>
        <p:spPr/>
        <p:txBody>
          <a:bodyPr/>
          <a:lstStyle/>
          <a:p>
            <a:r>
              <a:rPr lang="en-US" dirty="0"/>
              <a:t>03</a:t>
            </a:r>
          </a:p>
        </p:txBody>
      </p:sp>
      <p:sp>
        <p:nvSpPr>
          <p:cNvPr id="9" name="Text Placeholder 8">
            <a:extLst>
              <a:ext uri="{FF2B5EF4-FFF2-40B4-BE49-F238E27FC236}">
                <a16:creationId xmlns:a16="http://schemas.microsoft.com/office/drawing/2014/main" id="{A19EA0F8-5B8B-4945-ABFB-E778972C412C}"/>
              </a:ext>
            </a:extLst>
          </p:cNvPr>
          <p:cNvSpPr>
            <a:spLocks noGrp="1"/>
          </p:cNvSpPr>
          <p:nvPr>
            <p:ph type="body" sz="quarter" idx="19"/>
          </p:nvPr>
        </p:nvSpPr>
        <p:spPr/>
        <p:txBody>
          <a:bodyPr>
            <a:normAutofit/>
          </a:bodyPr>
          <a:lstStyle/>
          <a:p>
            <a:r>
              <a:rPr lang="en-US" sz="2800" b="1" dirty="0"/>
              <a:t>THINK NATURAL OR ORGANIC</a:t>
            </a:r>
          </a:p>
        </p:txBody>
      </p:sp>
    </p:spTree>
    <p:extLst>
      <p:ext uri="{BB962C8B-B14F-4D97-AF65-F5344CB8AC3E}">
        <p14:creationId xmlns:p14="http://schemas.microsoft.com/office/powerpoint/2010/main" val="3419926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B71861-D56E-411C-8FA5-9F509266BB7D}"/>
              </a:ext>
            </a:extLst>
          </p:cNvPr>
          <p:cNvSpPr>
            <a:spLocks noGrp="1"/>
          </p:cNvSpPr>
          <p:nvPr>
            <p:ph type="body" sz="quarter" idx="14"/>
          </p:nvPr>
        </p:nvSpPr>
        <p:spPr>
          <a:xfrm>
            <a:off x="2940123" y="3429000"/>
            <a:ext cx="7876752" cy="3245241"/>
          </a:xfrm>
        </p:spPr>
        <p:txBody>
          <a:bodyPr/>
          <a:lstStyle/>
          <a:p>
            <a:r>
              <a:rPr lang="en-US" sz="4800" b="1" dirty="0">
                <a:solidFill>
                  <a:srgbClr val="F5C05B"/>
                </a:solidFill>
              </a:rPr>
              <a:t>5.  Reducing Food Processing</a:t>
            </a:r>
            <a:endParaRPr lang="en-IE" sz="4800" b="1" dirty="0">
              <a:solidFill>
                <a:srgbClr val="F5C05B"/>
              </a:solidFill>
            </a:endParaRPr>
          </a:p>
          <a:p>
            <a:endParaRPr lang="en-IE" dirty="0"/>
          </a:p>
        </p:txBody>
      </p:sp>
      <p:sp>
        <p:nvSpPr>
          <p:cNvPr id="4" name="TextBox 3">
            <a:extLst>
              <a:ext uri="{FF2B5EF4-FFF2-40B4-BE49-F238E27FC236}">
                <a16:creationId xmlns:a16="http://schemas.microsoft.com/office/drawing/2014/main" id="{C7637BDB-5D20-4ED8-B838-0866F3EEE2E6}"/>
              </a:ext>
            </a:extLst>
          </p:cNvPr>
          <p:cNvSpPr txBox="1"/>
          <p:nvPr/>
        </p:nvSpPr>
        <p:spPr>
          <a:xfrm>
            <a:off x="8631936" y="390144"/>
            <a:ext cx="2828544" cy="646331"/>
          </a:xfrm>
          <a:prstGeom prst="rect">
            <a:avLst/>
          </a:prstGeom>
          <a:noFill/>
        </p:spPr>
        <p:txBody>
          <a:bodyPr wrap="square" rtlCol="0">
            <a:spAutoFit/>
          </a:bodyPr>
          <a:lstStyle/>
          <a:p>
            <a:r>
              <a:rPr lang="en-US" sz="3600" b="1" dirty="0">
                <a:solidFill>
                  <a:srgbClr val="085156"/>
                </a:solidFill>
              </a:rPr>
              <a:t>MODULE 3</a:t>
            </a:r>
            <a:endParaRPr lang="en-IE" sz="3600" b="1" dirty="0">
              <a:solidFill>
                <a:srgbClr val="085156"/>
              </a:solidFill>
            </a:endParaRPr>
          </a:p>
        </p:txBody>
      </p:sp>
    </p:spTree>
    <p:extLst>
      <p:ext uri="{BB962C8B-B14F-4D97-AF65-F5344CB8AC3E}">
        <p14:creationId xmlns:p14="http://schemas.microsoft.com/office/powerpoint/2010/main" val="808066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able, food, cup, plate&#10;&#10;Description automatically generated">
            <a:extLst>
              <a:ext uri="{FF2B5EF4-FFF2-40B4-BE49-F238E27FC236}">
                <a16:creationId xmlns:a16="http://schemas.microsoft.com/office/drawing/2014/main" id="{95C4DD27-2502-411F-8D4A-1E006D00175F}"/>
              </a:ext>
            </a:extLst>
          </p:cNvPr>
          <p:cNvPicPr>
            <a:picLocks noGrp="1" noChangeAspect="1"/>
          </p:cNvPicPr>
          <p:nvPr>
            <p:ph type="pic" sz="quarter" idx="15"/>
          </p:nvPr>
        </p:nvPicPr>
        <p:blipFill rotWithShape="1">
          <a:blip r:embed="rId2"/>
          <a:srcRect l="21957" r="2643"/>
          <a:stretch/>
        </p:blipFill>
        <p:spPr>
          <a:xfrm>
            <a:off x="8802436" y="1223694"/>
            <a:ext cx="3389564" cy="4167013"/>
          </a:xfrm>
        </p:spPr>
      </p:pic>
      <p:sp>
        <p:nvSpPr>
          <p:cNvPr id="3" name="Text Placeholder 2">
            <a:extLst>
              <a:ext uri="{FF2B5EF4-FFF2-40B4-BE49-F238E27FC236}">
                <a16:creationId xmlns:a16="http://schemas.microsoft.com/office/drawing/2014/main" id="{68524629-91C8-CC44-B13E-DD769D07E323}"/>
              </a:ext>
            </a:extLst>
          </p:cNvPr>
          <p:cNvSpPr>
            <a:spLocks noGrp="1"/>
          </p:cNvSpPr>
          <p:nvPr>
            <p:ph type="body" sz="quarter" idx="16"/>
          </p:nvPr>
        </p:nvSpPr>
        <p:spPr/>
        <p:txBody>
          <a:bodyPr/>
          <a:lstStyle/>
          <a:p>
            <a:r>
              <a:rPr lang="en-US" b="1" dirty="0">
                <a:solidFill>
                  <a:srgbClr val="F5C05B"/>
                </a:solidFill>
              </a:rPr>
              <a:t>PROCESSED FOODS</a:t>
            </a:r>
          </a:p>
        </p:txBody>
      </p:sp>
      <p:sp>
        <p:nvSpPr>
          <p:cNvPr id="4" name="Text Placeholder 3">
            <a:extLst>
              <a:ext uri="{FF2B5EF4-FFF2-40B4-BE49-F238E27FC236}">
                <a16:creationId xmlns:a16="http://schemas.microsoft.com/office/drawing/2014/main" id="{A2B95485-BA0C-EC41-B078-7950BA62DB17}"/>
              </a:ext>
            </a:extLst>
          </p:cNvPr>
          <p:cNvSpPr>
            <a:spLocks noGrp="1"/>
          </p:cNvSpPr>
          <p:nvPr>
            <p:ph type="body" sz="quarter" idx="17"/>
          </p:nvPr>
        </p:nvSpPr>
        <p:spPr>
          <a:xfrm>
            <a:off x="619297" y="1607995"/>
            <a:ext cx="7599670" cy="4167013"/>
          </a:xfrm>
        </p:spPr>
        <p:txBody>
          <a:bodyPr/>
          <a:lstStyle/>
          <a:p>
            <a:pPr algn="just"/>
            <a:r>
              <a:rPr lang="en-US" sz="2400" b="0" i="0" dirty="0">
                <a:solidFill>
                  <a:srgbClr val="085156"/>
                </a:solidFill>
                <a:effectLst/>
              </a:rPr>
              <a:t>A </a:t>
            </a:r>
            <a:r>
              <a:rPr lang="en-US" sz="2400" b="1" i="0" dirty="0">
                <a:solidFill>
                  <a:srgbClr val="085156"/>
                </a:solidFill>
                <a:effectLst/>
              </a:rPr>
              <a:t>processed food </a:t>
            </a:r>
            <a:r>
              <a:rPr lang="en-US" sz="2400" b="0" i="0" dirty="0">
                <a:solidFill>
                  <a:srgbClr val="085156"/>
                </a:solidFill>
                <a:effectLst/>
              </a:rPr>
              <a:t>is any food that has been altered in some way during preparation</a:t>
            </a:r>
            <a:r>
              <a:rPr lang="en-US" sz="2400" b="0" i="0" dirty="0">
                <a:solidFill>
                  <a:srgbClr val="085156"/>
                </a:solidFill>
                <a:effectLst/>
                <a:latin typeface="Frutiger W01"/>
              </a:rPr>
              <a:t>.</a:t>
            </a:r>
          </a:p>
          <a:p>
            <a:pPr algn="just"/>
            <a:endParaRPr lang="en-US" sz="800" dirty="0">
              <a:solidFill>
                <a:srgbClr val="085156"/>
              </a:solidFill>
              <a:latin typeface="Frutiger W01"/>
            </a:endParaRPr>
          </a:p>
          <a:p>
            <a:pPr algn="l"/>
            <a:r>
              <a:rPr lang="en-US" sz="2400" b="0" i="0" dirty="0">
                <a:solidFill>
                  <a:srgbClr val="085156"/>
                </a:solidFill>
                <a:effectLst/>
              </a:rPr>
              <a:t>Food processing can be as basic as:</a:t>
            </a:r>
          </a:p>
          <a:p>
            <a:pPr algn="l">
              <a:buFont typeface="Arial" panose="020B0604020202020204" pitchFamily="34" charset="0"/>
              <a:buChar char="•"/>
            </a:pPr>
            <a:r>
              <a:rPr lang="en-US" sz="2400" b="0" i="0" dirty="0">
                <a:solidFill>
                  <a:srgbClr val="085156"/>
                </a:solidFill>
                <a:effectLst/>
              </a:rPr>
              <a:t>freezing</a:t>
            </a:r>
          </a:p>
          <a:p>
            <a:pPr algn="l">
              <a:buFont typeface="Arial" panose="020B0604020202020204" pitchFamily="34" charset="0"/>
              <a:buChar char="•"/>
            </a:pPr>
            <a:r>
              <a:rPr lang="en-US" sz="2400" b="0" i="0" dirty="0">
                <a:solidFill>
                  <a:srgbClr val="085156"/>
                </a:solidFill>
                <a:effectLst/>
              </a:rPr>
              <a:t>canning</a:t>
            </a:r>
          </a:p>
          <a:p>
            <a:pPr algn="l">
              <a:buFont typeface="Arial" panose="020B0604020202020204" pitchFamily="34" charset="0"/>
              <a:buChar char="•"/>
            </a:pPr>
            <a:r>
              <a:rPr lang="en-US" sz="2400" b="0" i="0" dirty="0">
                <a:solidFill>
                  <a:srgbClr val="085156"/>
                </a:solidFill>
                <a:effectLst/>
              </a:rPr>
              <a:t>baking</a:t>
            </a:r>
          </a:p>
          <a:p>
            <a:pPr algn="l">
              <a:buFont typeface="Arial" panose="020B0604020202020204" pitchFamily="34" charset="0"/>
              <a:buChar char="•"/>
            </a:pPr>
            <a:r>
              <a:rPr lang="en-US" sz="2400" b="0" i="0" dirty="0">
                <a:solidFill>
                  <a:srgbClr val="085156"/>
                </a:solidFill>
                <a:effectLst/>
              </a:rPr>
              <a:t>drying</a:t>
            </a:r>
          </a:p>
          <a:p>
            <a:pPr algn="l"/>
            <a:r>
              <a:rPr lang="en-US" sz="2400" b="0" i="0" dirty="0">
                <a:solidFill>
                  <a:srgbClr val="085156"/>
                </a:solidFill>
                <a:effectLst/>
              </a:rPr>
              <a:t>Not all processed foods are unhealthy, but some processed foods contain high levels of salt, sugar and fat.</a:t>
            </a:r>
          </a:p>
          <a:p>
            <a:pPr algn="just"/>
            <a:endParaRPr lang="en-US" sz="2400" dirty="0">
              <a:solidFill>
                <a:srgbClr val="044449"/>
              </a:solidFill>
            </a:endParaRPr>
          </a:p>
        </p:txBody>
      </p:sp>
    </p:spTree>
    <p:extLst>
      <p:ext uri="{BB962C8B-B14F-4D97-AF65-F5344CB8AC3E}">
        <p14:creationId xmlns:p14="http://schemas.microsoft.com/office/powerpoint/2010/main" val="778951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0A2CF3-5E20-4D9A-B913-506E5D6F3094}"/>
              </a:ext>
            </a:extLst>
          </p:cNvPr>
          <p:cNvSpPr>
            <a:spLocks noGrp="1"/>
          </p:cNvSpPr>
          <p:nvPr>
            <p:ph type="body" sz="quarter" idx="16"/>
          </p:nvPr>
        </p:nvSpPr>
        <p:spPr>
          <a:xfrm>
            <a:off x="6318620" y="819599"/>
            <a:ext cx="5279028" cy="697353"/>
          </a:xfrm>
        </p:spPr>
        <p:txBody>
          <a:bodyPr/>
          <a:lstStyle/>
          <a:p>
            <a:pPr algn="l"/>
            <a:r>
              <a:rPr lang="en-US" b="1" dirty="0">
                <a:solidFill>
                  <a:srgbClr val="406F70"/>
                </a:solidFill>
              </a:rPr>
              <a:t>Why we process food…</a:t>
            </a:r>
            <a:endParaRPr lang="en-IE" b="1" dirty="0">
              <a:solidFill>
                <a:srgbClr val="406F70"/>
              </a:solidFill>
            </a:endParaRPr>
          </a:p>
        </p:txBody>
      </p:sp>
      <p:sp>
        <p:nvSpPr>
          <p:cNvPr id="3" name="Text Placeholder 2">
            <a:extLst>
              <a:ext uri="{FF2B5EF4-FFF2-40B4-BE49-F238E27FC236}">
                <a16:creationId xmlns:a16="http://schemas.microsoft.com/office/drawing/2014/main" id="{2B40AAB9-7E1C-4CC5-B298-016276C92ED3}"/>
              </a:ext>
            </a:extLst>
          </p:cNvPr>
          <p:cNvSpPr>
            <a:spLocks noGrp="1"/>
          </p:cNvSpPr>
          <p:nvPr>
            <p:ph type="body" sz="quarter" idx="17"/>
          </p:nvPr>
        </p:nvSpPr>
        <p:spPr>
          <a:xfrm>
            <a:off x="5133475" y="1953078"/>
            <a:ext cx="6966376" cy="3947440"/>
          </a:xfrm>
        </p:spPr>
        <p:txBody>
          <a:bodyPr/>
          <a:lstStyle/>
          <a:p>
            <a:r>
              <a:rPr lang="en-US" sz="2400" b="0" i="0" dirty="0">
                <a:solidFill>
                  <a:srgbClr val="085156"/>
                </a:solidFill>
                <a:effectLst/>
              </a:rPr>
              <a:t>Almost all </a:t>
            </a:r>
            <a:r>
              <a:rPr lang="en-US" sz="2400" b="1" i="0" dirty="0">
                <a:solidFill>
                  <a:srgbClr val="085156"/>
                </a:solidFill>
                <a:effectLst/>
              </a:rPr>
              <a:t>food</a:t>
            </a:r>
            <a:r>
              <a:rPr lang="en-US" sz="2400" b="0" i="0" dirty="0">
                <a:solidFill>
                  <a:srgbClr val="085156"/>
                </a:solidFill>
                <a:effectLst/>
              </a:rPr>
              <a:t> is </a:t>
            </a:r>
            <a:r>
              <a:rPr lang="en-US" sz="2400" b="1" i="0" dirty="0">
                <a:solidFill>
                  <a:srgbClr val="085156"/>
                </a:solidFill>
                <a:effectLst/>
              </a:rPr>
              <a:t>processed</a:t>
            </a:r>
            <a:r>
              <a:rPr lang="en-US" sz="2400" b="0" i="0" dirty="0">
                <a:solidFill>
                  <a:srgbClr val="085156"/>
                </a:solidFill>
                <a:effectLst/>
              </a:rPr>
              <a:t> in some way before it is eaten. </a:t>
            </a:r>
          </a:p>
          <a:p>
            <a:pPr algn="l"/>
            <a:r>
              <a:rPr lang="en-US" sz="2400" b="0" i="0" dirty="0">
                <a:solidFill>
                  <a:srgbClr val="085156"/>
                </a:solidFill>
                <a:effectLst/>
              </a:rPr>
              <a:t>Commercially, the main reasons to </a:t>
            </a:r>
            <a:r>
              <a:rPr lang="en-US" sz="2400" b="1" i="0" dirty="0">
                <a:solidFill>
                  <a:srgbClr val="085156"/>
                </a:solidFill>
                <a:effectLst/>
              </a:rPr>
              <a:t>process food</a:t>
            </a:r>
            <a:r>
              <a:rPr lang="en-US" sz="2400" b="0" i="0" dirty="0">
                <a:solidFill>
                  <a:srgbClr val="085156"/>
                </a:solidFill>
                <a:effectLst/>
              </a:rPr>
              <a:t> are: </a:t>
            </a:r>
          </a:p>
          <a:p>
            <a:pPr marL="342900" indent="-342900" algn="l">
              <a:buFont typeface="Arial" panose="020B0604020202020204" pitchFamily="34" charset="0"/>
              <a:buChar char="•"/>
            </a:pPr>
            <a:r>
              <a:rPr lang="en-US" dirty="0">
                <a:solidFill>
                  <a:srgbClr val="085156"/>
                </a:solidFill>
              </a:rPr>
              <a:t>t</a:t>
            </a:r>
            <a:r>
              <a:rPr lang="en-US" sz="2400" b="0" i="0" dirty="0">
                <a:solidFill>
                  <a:srgbClr val="085156"/>
                </a:solidFill>
                <a:effectLst/>
              </a:rPr>
              <a:t>o eliminate micro-organisms (which may cause disease) such as pasteurizing milk. </a:t>
            </a:r>
          </a:p>
          <a:p>
            <a:pPr marL="342900" indent="-342900" algn="l">
              <a:buFont typeface="Arial" panose="020B0604020202020204" pitchFamily="34" charset="0"/>
              <a:buChar char="•"/>
            </a:pPr>
            <a:r>
              <a:rPr lang="en-US" sz="2400" b="0" i="0" dirty="0">
                <a:solidFill>
                  <a:srgbClr val="085156"/>
                </a:solidFill>
                <a:effectLst/>
              </a:rPr>
              <a:t>to extend shelf life. </a:t>
            </a:r>
          </a:p>
          <a:p>
            <a:pPr marL="342900" indent="-342900" algn="l">
              <a:buFont typeface="Arial" panose="020B0604020202020204" pitchFamily="34" charset="0"/>
              <a:buChar char="•"/>
            </a:pPr>
            <a:r>
              <a:rPr lang="en-US" b="0" i="0" dirty="0">
                <a:solidFill>
                  <a:srgbClr val="085156"/>
                </a:solidFill>
                <a:effectLst/>
                <a:latin typeface="Frutiger W01"/>
              </a:rPr>
              <a:t>to make them suitable for use, such as pressing seeds to make oil.</a:t>
            </a:r>
            <a:endParaRPr lang="en-US" sz="2400" b="0" i="0" dirty="0">
              <a:solidFill>
                <a:srgbClr val="085156"/>
              </a:solidFill>
              <a:effectLst/>
            </a:endParaRPr>
          </a:p>
          <a:p>
            <a:r>
              <a:rPr lang="en-US" sz="2400" b="0" i="0" dirty="0">
                <a:solidFill>
                  <a:srgbClr val="085156"/>
                </a:solidFill>
                <a:effectLst/>
              </a:rPr>
              <a:t>Simply cooking or combining a </a:t>
            </a:r>
            <a:r>
              <a:rPr lang="en-US" sz="2400" b="1" i="0" dirty="0">
                <a:solidFill>
                  <a:srgbClr val="085156"/>
                </a:solidFill>
                <a:effectLst/>
              </a:rPr>
              <a:t>food</a:t>
            </a:r>
            <a:r>
              <a:rPr lang="en-US" sz="2400" b="0" i="0" dirty="0">
                <a:solidFill>
                  <a:srgbClr val="085156"/>
                </a:solidFill>
                <a:effectLst/>
              </a:rPr>
              <a:t> with other foodstuffs to create a recipe is also considered a form of </a:t>
            </a:r>
            <a:r>
              <a:rPr lang="en-US" sz="2400" b="1" i="0" dirty="0">
                <a:solidFill>
                  <a:srgbClr val="085156"/>
                </a:solidFill>
                <a:effectLst/>
              </a:rPr>
              <a:t>food processing.</a:t>
            </a:r>
            <a:endParaRPr lang="en-IE" dirty="0">
              <a:solidFill>
                <a:srgbClr val="085156"/>
              </a:solidFill>
            </a:endParaRPr>
          </a:p>
        </p:txBody>
      </p:sp>
      <p:pic>
        <p:nvPicPr>
          <p:cNvPr id="7" name="Picture Placeholder 6" descr="Eight kinds of pasta on a wooden ladle">
            <a:extLst>
              <a:ext uri="{FF2B5EF4-FFF2-40B4-BE49-F238E27FC236}">
                <a16:creationId xmlns:a16="http://schemas.microsoft.com/office/drawing/2014/main" id="{4FC21E0A-C35E-418B-9F8C-994EBCBAFF9E}"/>
              </a:ext>
            </a:extLst>
          </p:cNvPr>
          <p:cNvPicPr>
            <a:picLocks noGrp="1" noChangeAspect="1"/>
          </p:cNvPicPr>
          <p:nvPr>
            <p:ph type="pic" sz="quarter" idx="18"/>
          </p:nvPr>
        </p:nvPicPr>
        <p:blipFill rotWithShape="1">
          <a:blip r:embed="rId2"/>
          <a:srcRect l="4960" t="-8494" r="-16957" b="-77621"/>
          <a:stretch/>
        </p:blipFill>
        <p:spPr>
          <a:xfrm>
            <a:off x="0" y="-14989"/>
            <a:ext cx="5651292" cy="6261962"/>
          </a:xfrm>
          <a:prstGeom prst="rect">
            <a:avLst/>
          </a:prstGeom>
          <a:ln>
            <a:noFill/>
          </a:ln>
          <a:effectLst>
            <a:softEdge rad="112500"/>
          </a:effectLst>
        </p:spPr>
      </p:pic>
    </p:spTree>
    <p:extLst>
      <p:ext uri="{BB962C8B-B14F-4D97-AF65-F5344CB8AC3E}">
        <p14:creationId xmlns:p14="http://schemas.microsoft.com/office/powerpoint/2010/main" val="340718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633914-A7AD-4BB1-9EA7-7CA7E676DE81}"/>
              </a:ext>
            </a:extLst>
          </p:cNvPr>
          <p:cNvSpPr>
            <a:spLocks noGrp="1"/>
          </p:cNvSpPr>
          <p:nvPr>
            <p:ph type="body" sz="quarter" idx="14"/>
          </p:nvPr>
        </p:nvSpPr>
        <p:spPr/>
        <p:txBody>
          <a:bodyPr/>
          <a:lstStyle/>
          <a:p>
            <a:r>
              <a:rPr lang="en-US" b="1" dirty="0">
                <a:solidFill>
                  <a:srgbClr val="085156"/>
                </a:solidFill>
              </a:rPr>
              <a:t>OVERWEIGHT</a:t>
            </a:r>
            <a:endParaRPr lang="en-IE" b="1" dirty="0">
              <a:solidFill>
                <a:srgbClr val="085156"/>
              </a:solidFill>
            </a:endParaRPr>
          </a:p>
        </p:txBody>
      </p:sp>
      <p:sp>
        <p:nvSpPr>
          <p:cNvPr id="3" name="Text Placeholder 2">
            <a:extLst>
              <a:ext uri="{FF2B5EF4-FFF2-40B4-BE49-F238E27FC236}">
                <a16:creationId xmlns:a16="http://schemas.microsoft.com/office/drawing/2014/main" id="{83BCA172-FA22-4F42-AEC8-246FA4880BCF}"/>
              </a:ext>
            </a:extLst>
          </p:cNvPr>
          <p:cNvSpPr>
            <a:spLocks noGrp="1"/>
          </p:cNvSpPr>
          <p:nvPr>
            <p:ph type="body" sz="quarter" idx="15"/>
          </p:nvPr>
        </p:nvSpPr>
        <p:spPr/>
        <p:txBody>
          <a:bodyPr>
            <a:normAutofit/>
          </a:bodyPr>
          <a:lstStyle/>
          <a:p>
            <a:r>
              <a:rPr lang="en-US" sz="3600" dirty="0">
                <a:solidFill>
                  <a:srgbClr val="085156"/>
                </a:solidFill>
              </a:rPr>
              <a:t>BMI</a:t>
            </a:r>
          </a:p>
          <a:p>
            <a:r>
              <a:rPr lang="en-US" sz="3600" dirty="0">
                <a:solidFill>
                  <a:srgbClr val="085156"/>
                </a:solidFill>
              </a:rPr>
              <a:t>≥25 kg / m²</a:t>
            </a:r>
            <a:endParaRPr lang="en-IE" sz="3600" dirty="0">
              <a:solidFill>
                <a:srgbClr val="085156"/>
              </a:solidFill>
            </a:endParaRPr>
          </a:p>
        </p:txBody>
      </p:sp>
      <p:sp>
        <p:nvSpPr>
          <p:cNvPr id="4" name="Text Placeholder 3">
            <a:extLst>
              <a:ext uri="{FF2B5EF4-FFF2-40B4-BE49-F238E27FC236}">
                <a16:creationId xmlns:a16="http://schemas.microsoft.com/office/drawing/2014/main" id="{7FEEF3F9-880A-48BB-BF60-2279B6C2307D}"/>
              </a:ext>
            </a:extLst>
          </p:cNvPr>
          <p:cNvSpPr>
            <a:spLocks noGrp="1"/>
          </p:cNvSpPr>
          <p:nvPr>
            <p:ph type="body" sz="quarter" idx="16"/>
          </p:nvPr>
        </p:nvSpPr>
        <p:spPr/>
        <p:txBody>
          <a:bodyPr/>
          <a:lstStyle/>
          <a:p>
            <a:r>
              <a:rPr lang="en-US" b="1" dirty="0">
                <a:solidFill>
                  <a:srgbClr val="406F70"/>
                </a:solidFill>
              </a:rPr>
              <a:t>OBESE</a:t>
            </a:r>
            <a:endParaRPr lang="en-IE" b="1" dirty="0">
              <a:solidFill>
                <a:srgbClr val="406F70"/>
              </a:solidFill>
            </a:endParaRPr>
          </a:p>
        </p:txBody>
      </p:sp>
      <p:sp>
        <p:nvSpPr>
          <p:cNvPr id="5" name="Text Placeholder 4">
            <a:extLst>
              <a:ext uri="{FF2B5EF4-FFF2-40B4-BE49-F238E27FC236}">
                <a16:creationId xmlns:a16="http://schemas.microsoft.com/office/drawing/2014/main" id="{76574001-4AFB-458B-B604-3DB2A6190E04}"/>
              </a:ext>
            </a:extLst>
          </p:cNvPr>
          <p:cNvSpPr>
            <a:spLocks noGrp="1"/>
          </p:cNvSpPr>
          <p:nvPr>
            <p:ph type="body" sz="quarter" idx="17"/>
          </p:nvPr>
        </p:nvSpPr>
        <p:spPr/>
        <p:txBody>
          <a:bodyPr/>
          <a:lstStyle/>
          <a:p>
            <a:r>
              <a:rPr lang="en-US" sz="3600" dirty="0">
                <a:solidFill>
                  <a:srgbClr val="406F70"/>
                </a:solidFill>
              </a:rPr>
              <a:t>BMI</a:t>
            </a:r>
          </a:p>
          <a:p>
            <a:r>
              <a:rPr lang="en-US" sz="3600" dirty="0">
                <a:solidFill>
                  <a:srgbClr val="406F70"/>
                </a:solidFill>
              </a:rPr>
              <a:t>≥30 kg / m²</a:t>
            </a:r>
            <a:endParaRPr lang="en-IE" sz="3600" dirty="0">
              <a:solidFill>
                <a:srgbClr val="406F70"/>
              </a:solidFill>
            </a:endParaRPr>
          </a:p>
          <a:p>
            <a:endParaRPr lang="en-IE" dirty="0"/>
          </a:p>
        </p:txBody>
      </p:sp>
      <p:sp>
        <p:nvSpPr>
          <p:cNvPr id="6" name="Text Placeholder 5">
            <a:extLst>
              <a:ext uri="{FF2B5EF4-FFF2-40B4-BE49-F238E27FC236}">
                <a16:creationId xmlns:a16="http://schemas.microsoft.com/office/drawing/2014/main" id="{E891274D-4CF7-41A8-BA40-47C724C0C278}"/>
              </a:ext>
            </a:extLst>
          </p:cNvPr>
          <p:cNvSpPr>
            <a:spLocks noGrp="1"/>
          </p:cNvSpPr>
          <p:nvPr>
            <p:ph type="body" sz="quarter" idx="18"/>
          </p:nvPr>
        </p:nvSpPr>
        <p:spPr/>
        <p:txBody>
          <a:bodyPr/>
          <a:lstStyle/>
          <a:p>
            <a:r>
              <a:rPr lang="en-US" b="1" dirty="0">
                <a:solidFill>
                  <a:srgbClr val="F5C05B"/>
                </a:solidFill>
              </a:rPr>
              <a:t>MORBIDLY OBESE</a:t>
            </a:r>
            <a:endParaRPr lang="en-IE" b="1" dirty="0">
              <a:solidFill>
                <a:srgbClr val="F5C05B"/>
              </a:solidFill>
            </a:endParaRPr>
          </a:p>
        </p:txBody>
      </p:sp>
      <p:sp>
        <p:nvSpPr>
          <p:cNvPr id="7" name="Text Placeholder 6">
            <a:extLst>
              <a:ext uri="{FF2B5EF4-FFF2-40B4-BE49-F238E27FC236}">
                <a16:creationId xmlns:a16="http://schemas.microsoft.com/office/drawing/2014/main" id="{086E2CE8-709D-4152-BFD8-A40393569F94}"/>
              </a:ext>
            </a:extLst>
          </p:cNvPr>
          <p:cNvSpPr>
            <a:spLocks noGrp="1"/>
          </p:cNvSpPr>
          <p:nvPr>
            <p:ph type="body" sz="quarter" idx="19"/>
          </p:nvPr>
        </p:nvSpPr>
        <p:spPr/>
        <p:txBody>
          <a:bodyPr/>
          <a:lstStyle/>
          <a:p>
            <a:r>
              <a:rPr lang="en-US" sz="3600" dirty="0">
                <a:solidFill>
                  <a:srgbClr val="F5C05B"/>
                </a:solidFill>
              </a:rPr>
              <a:t>BMI</a:t>
            </a:r>
          </a:p>
          <a:p>
            <a:r>
              <a:rPr lang="en-US" sz="3600" dirty="0">
                <a:solidFill>
                  <a:srgbClr val="F5C05B"/>
                </a:solidFill>
              </a:rPr>
              <a:t>≥40 kg / m²</a:t>
            </a:r>
            <a:endParaRPr lang="en-IE" sz="3600" dirty="0">
              <a:solidFill>
                <a:srgbClr val="F5C05B"/>
              </a:solidFill>
            </a:endParaRPr>
          </a:p>
          <a:p>
            <a:endParaRPr lang="en-IE" dirty="0"/>
          </a:p>
        </p:txBody>
      </p:sp>
      <p:sp>
        <p:nvSpPr>
          <p:cNvPr id="8" name="Text Placeholder 7">
            <a:extLst>
              <a:ext uri="{FF2B5EF4-FFF2-40B4-BE49-F238E27FC236}">
                <a16:creationId xmlns:a16="http://schemas.microsoft.com/office/drawing/2014/main" id="{A9D1DC32-11EF-43B7-B050-20E29309C71B}"/>
              </a:ext>
            </a:extLst>
          </p:cNvPr>
          <p:cNvSpPr>
            <a:spLocks noGrp="1"/>
          </p:cNvSpPr>
          <p:nvPr>
            <p:ph type="body" sz="quarter" idx="13"/>
          </p:nvPr>
        </p:nvSpPr>
        <p:spPr/>
        <p:txBody>
          <a:bodyPr/>
          <a:lstStyle/>
          <a:p>
            <a:r>
              <a:rPr lang="en-US" b="1" dirty="0">
                <a:solidFill>
                  <a:srgbClr val="085156"/>
                </a:solidFill>
              </a:rPr>
              <a:t>CLASSIFICATION of OBESITY</a:t>
            </a:r>
            <a:endParaRPr lang="en-IE" b="1" dirty="0">
              <a:solidFill>
                <a:srgbClr val="085156"/>
              </a:solidFill>
            </a:endParaRPr>
          </a:p>
        </p:txBody>
      </p:sp>
    </p:spTree>
    <p:extLst>
      <p:ext uri="{BB962C8B-B14F-4D97-AF65-F5344CB8AC3E}">
        <p14:creationId xmlns:p14="http://schemas.microsoft.com/office/powerpoint/2010/main" val="3124049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2DA91-3920-4736-8AF1-6A0C8C89F3D5}"/>
              </a:ext>
            </a:extLst>
          </p:cNvPr>
          <p:cNvSpPr>
            <a:spLocks noGrp="1"/>
          </p:cNvSpPr>
          <p:nvPr>
            <p:ph type="body" sz="quarter" idx="19"/>
          </p:nvPr>
        </p:nvSpPr>
        <p:spPr>
          <a:xfrm>
            <a:off x="462013" y="2219243"/>
            <a:ext cx="11540690" cy="561816"/>
          </a:xfrm>
        </p:spPr>
        <p:txBody>
          <a:bodyPr>
            <a:normAutofit/>
          </a:bodyPr>
          <a:lstStyle/>
          <a:p>
            <a:r>
              <a:rPr lang="en-US" sz="2800" b="1" dirty="0"/>
              <a:t>A Slovakian Case study of GOOD food processing making Pumpkin Seed Oil </a:t>
            </a:r>
            <a:endParaRPr lang="en-IE" sz="2800" b="1" dirty="0"/>
          </a:p>
        </p:txBody>
      </p:sp>
      <p:sp>
        <p:nvSpPr>
          <p:cNvPr id="3" name="Text Placeholder 2">
            <a:extLst>
              <a:ext uri="{FF2B5EF4-FFF2-40B4-BE49-F238E27FC236}">
                <a16:creationId xmlns:a16="http://schemas.microsoft.com/office/drawing/2014/main" id="{35EE05ED-7A58-40D0-A59C-14395A9F8C27}"/>
              </a:ext>
            </a:extLst>
          </p:cNvPr>
          <p:cNvSpPr>
            <a:spLocks noGrp="1"/>
          </p:cNvSpPr>
          <p:nvPr>
            <p:ph type="body" sz="quarter" idx="20"/>
          </p:nvPr>
        </p:nvSpPr>
        <p:spPr>
          <a:xfrm>
            <a:off x="462013" y="2634754"/>
            <a:ext cx="11093348" cy="3692893"/>
          </a:xfrm>
        </p:spPr>
        <p:txBody>
          <a:bodyPr/>
          <a:lstStyle/>
          <a:p>
            <a:pPr algn="just">
              <a:spcBef>
                <a:spcPts val="600"/>
              </a:spcBef>
            </a:pP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The owners of KOCBEK pride themselves on their quality product made using traditional methods and they supplemented their signature pumpkin oil with other quality products. Their pumpkin oil is now being promoted correctly worldwide, as a </a:t>
            </a:r>
            <a:r>
              <a:rPr lang="en-US" b="1"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quality artisan product </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and it is competing well against the popular olive oils. </a:t>
            </a:r>
          </a:p>
          <a:p>
            <a:pPr algn="just"/>
            <a:r>
              <a:rPr lang="en-US" dirty="0">
                <a:solidFill>
                  <a:srgbClr val="406F70"/>
                </a:solidFill>
                <a:latin typeface="Calibri" panose="020F0502020204030204" pitchFamily="34" charset="0"/>
                <a:ea typeface="MS Mincho" panose="02020609040205080304" pitchFamily="49" charset="-128"/>
                <a:cs typeface="Times New Roman" panose="02020603050405020304" pitchFamily="18" charset="0"/>
              </a:rPr>
              <a:t>O</a:t>
            </a:r>
            <a:r>
              <a:rPr lang="en-IE" dirty="0" err="1">
                <a:solidFill>
                  <a:srgbClr val="406F70"/>
                </a:solidFill>
                <a:effectLst/>
                <a:latin typeface="Calibri" panose="020F0502020204030204" pitchFamily="34" charset="0"/>
                <a:ea typeface="MS Mincho" panose="02020609040205080304" pitchFamily="49" charset="-128"/>
                <a:cs typeface="Times New Roman" panose="02020603050405020304" pitchFamily="18" charset="0"/>
              </a:rPr>
              <a:t>rganic</a:t>
            </a:r>
            <a:r>
              <a:rPr lang="en-IE" dirty="0">
                <a:solidFill>
                  <a:srgbClr val="406F70"/>
                </a:solidFill>
                <a:effectLst/>
                <a:latin typeface="Calibri" panose="020F0502020204030204" pitchFamily="34" charset="0"/>
                <a:ea typeface="MS Mincho" panose="02020609040205080304" pitchFamily="49" charset="-128"/>
                <a:cs typeface="Times New Roman" panose="02020603050405020304" pitchFamily="18" charset="0"/>
              </a:rPr>
              <a:t> and local farmers supply of pumpkin seeds to the </a:t>
            </a:r>
            <a:r>
              <a:rPr lang="en-IE" dirty="0" err="1">
                <a:solidFill>
                  <a:srgbClr val="406F70"/>
                </a:solidFill>
                <a:effectLst/>
                <a:latin typeface="Calibri" panose="020F0502020204030204" pitchFamily="34" charset="0"/>
                <a:ea typeface="MS Mincho" panose="02020609040205080304" pitchFamily="49" charset="-128"/>
                <a:cs typeface="Times New Roman" panose="02020603050405020304" pitchFamily="18" charset="0"/>
              </a:rPr>
              <a:t>Kocbek</a:t>
            </a:r>
            <a:r>
              <a:rPr lang="en-IE" dirty="0">
                <a:solidFill>
                  <a:srgbClr val="406F70"/>
                </a:solidFill>
                <a:effectLst/>
                <a:latin typeface="Calibri" panose="020F0502020204030204" pitchFamily="34" charset="0"/>
                <a:ea typeface="MS Mincho" panose="02020609040205080304" pitchFamily="49" charset="-128"/>
                <a:cs typeface="Times New Roman" panose="02020603050405020304" pitchFamily="18" charset="0"/>
              </a:rPr>
              <a:t> Oil mill &amp; they follow sustainable production, </a:t>
            </a:r>
            <a:r>
              <a:rPr lang="en-IE" b="1" dirty="0">
                <a:solidFill>
                  <a:srgbClr val="406F70"/>
                </a:solidFill>
                <a:effectLst/>
                <a:latin typeface="Calibri" panose="020F0502020204030204" pitchFamily="34" charset="0"/>
                <a:ea typeface="MS Mincho" panose="02020609040205080304" pitchFamily="49" charset="-128"/>
                <a:cs typeface="Times New Roman" panose="02020603050405020304" pitchFamily="18" charset="0"/>
              </a:rPr>
              <a:t>processing</a:t>
            </a:r>
            <a:r>
              <a:rPr lang="en-IE" dirty="0">
                <a:solidFill>
                  <a:srgbClr val="406F70"/>
                </a:solidFill>
                <a:effectLst/>
                <a:latin typeface="Calibri" panose="020F0502020204030204" pitchFamily="34" charset="0"/>
                <a:ea typeface="MS Mincho" panose="02020609040205080304" pitchFamily="49" charset="-128"/>
                <a:cs typeface="Times New Roman" panose="02020603050405020304" pitchFamily="18" charset="0"/>
              </a:rPr>
              <a:t>, and distribution of their seeds. Particular attention is paid to integrating </a:t>
            </a:r>
            <a:r>
              <a:rPr lang="en-IE" b="1" dirty="0">
                <a:solidFill>
                  <a:srgbClr val="406F70"/>
                </a:solidFill>
                <a:effectLst/>
                <a:latin typeface="Calibri" panose="020F0502020204030204" pitchFamily="34" charset="0"/>
                <a:ea typeface="MS Mincho" panose="02020609040205080304" pitchFamily="49" charset="-128"/>
                <a:cs typeface="Times New Roman" panose="02020603050405020304" pitchFamily="18" charset="0"/>
              </a:rPr>
              <a:t>natural methods </a:t>
            </a:r>
            <a:r>
              <a:rPr lang="en-IE" dirty="0">
                <a:solidFill>
                  <a:srgbClr val="406F70"/>
                </a:solidFill>
                <a:effectLst/>
                <a:latin typeface="Calibri" panose="020F0502020204030204" pitchFamily="34" charset="0"/>
                <a:ea typeface="MS Mincho" panose="02020609040205080304" pitchFamily="49" charset="-128"/>
                <a:cs typeface="Times New Roman" panose="02020603050405020304" pitchFamily="18" charset="0"/>
              </a:rPr>
              <a:t>and the circulation of substances in nature. </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They have received a certificate of protected geographical indication for their Pumpkin Oil.</a:t>
            </a:r>
          </a:p>
          <a:p>
            <a:r>
              <a:rPr lang="en-IE" sz="1800" b="1" dirty="0">
                <a:solidFill>
                  <a:srgbClr val="085156"/>
                </a:solidFill>
                <a:highlight>
                  <a:srgbClr val="F5C05B"/>
                </a:highlight>
              </a:rPr>
              <a:t>VISIT </a:t>
            </a:r>
            <a:r>
              <a:rPr lang="en-IE" sz="1800" b="1" dirty="0">
                <a:solidFill>
                  <a:srgbClr val="085156"/>
                </a:solidFill>
                <a:hlinkClick r:id="rId2"/>
              </a:rPr>
              <a:t>https://kocbek.si/en/</a:t>
            </a:r>
            <a:endParaRPr lang="en-IE" sz="1800" b="1" dirty="0">
              <a:solidFill>
                <a:srgbClr val="085156"/>
              </a:solidFill>
            </a:endParaRPr>
          </a:p>
          <a:p>
            <a:r>
              <a:rPr lang="en-IE" sz="1800" b="1" dirty="0">
                <a:solidFill>
                  <a:srgbClr val="085156"/>
                </a:solidFill>
                <a:highlight>
                  <a:srgbClr val="F5C05B"/>
                </a:highlight>
              </a:rPr>
              <a:t>READ THE FULL STORY</a:t>
            </a:r>
            <a:r>
              <a:rPr lang="en-IE" sz="1800" b="1" dirty="0">
                <a:solidFill>
                  <a:srgbClr val="085156"/>
                </a:solidFill>
              </a:rPr>
              <a:t> </a:t>
            </a:r>
            <a:r>
              <a:rPr lang="en-IE" sz="1800" b="1" dirty="0">
                <a:solidFill>
                  <a:srgbClr val="085156"/>
                </a:solidFill>
                <a:hlinkClick r:id="rId3"/>
              </a:rPr>
              <a:t>https://www.foodinnovation.how/wp-content/uploads/2021/08/52-Kocbek.pdf</a:t>
            </a:r>
            <a:endParaRPr lang="en-IE" sz="1800" b="1" dirty="0">
              <a:solidFill>
                <a:srgbClr val="085156"/>
              </a:solidFill>
            </a:endParaRPr>
          </a:p>
          <a:p>
            <a:endParaRPr lang="en-IE" sz="1800" b="1" dirty="0">
              <a:solidFill>
                <a:srgbClr val="085156"/>
              </a:solidFill>
            </a:endParaRPr>
          </a:p>
        </p:txBody>
      </p:sp>
      <p:pic>
        <p:nvPicPr>
          <p:cNvPr id="5" name="Picture 4" descr="Graphical user interface&#10;&#10;Description automatically generated with medium confidence">
            <a:extLst>
              <a:ext uri="{FF2B5EF4-FFF2-40B4-BE49-F238E27FC236}">
                <a16:creationId xmlns:a16="http://schemas.microsoft.com/office/drawing/2014/main" id="{4CC926D7-731B-4478-BD29-6D3BA7BECFAF}"/>
              </a:ext>
            </a:extLst>
          </p:cNvPr>
          <p:cNvPicPr>
            <a:picLocks noChangeAspect="1"/>
          </p:cNvPicPr>
          <p:nvPr/>
        </p:nvPicPr>
        <p:blipFill>
          <a:blip r:embed="rId4"/>
          <a:stretch>
            <a:fillRect/>
          </a:stretch>
        </p:blipFill>
        <p:spPr>
          <a:xfrm>
            <a:off x="577516" y="-1"/>
            <a:ext cx="7863840" cy="2268011"/>
          </a:xfrm>
          <a:prstGeom prst="rect">
            <a:avLst/>
          </a:prstGeom>
        </p:spPr>
      </p:pic>
      <p:sp>
        <p:nvSpPr>
          <p:cNvPr id="6" name="TextBox 5">
            <a:extLst>
              <a:ext uri="{FF2B5EF4-FFF2-40B4-BE49-F238E27FC236}">
                <a16:creationId xmlns:a16="http://schemas.microsoft.com/office/drawing/2014/main" id="{5B4FDAF1-576C-46F9-826D-30C36C4E7B22}"/>
              </a:ext>
            </a:extLst>
          </p:cNvPr>
          <p:cNvSpPr txBox="1"/>
          <p:nvPr/>
        </p:nvSpPr>
        <p:spPr>
          <a:xfrm>
            <a:off x="8793872" y="530352"/>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2685295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B5A38C-6783-491D-AE72-FA1C9CF6B301}"/>
              </a:ext>
            </a:extLst>
          </p:cNvPr>
          <p:cNvSpPr>
            <a:spLocks noGrp="1"/>
          </p:cNvSpPr>
          <p:nvPr>
            <p:ph type="body" sz="quarter" idx="16"/>
          </p:nvPr>
        </p:nvSpPr>
        <p:spPr>
          <a:xfrm>
            <a:off x="6318620" y="819599"/>
            <a:ext cx="5651292" cy="697353"/>
          </a:xfrm>
        </p:spPr>
        <p:txBody>
          <a:bodyPr>
            <a:normAutofit fontScale="77500" lnSpcReduction="20000"/>
          </a:bodyPr>
          <a:lstStyle/>
          <a:p>
            <a:pPr algn="l"/>
            <a:r>
              <a:rPr lang="en-US" b="1" i="0" dirty="0">
                <a:solidFill>
                  <a:srgbClr val="085156"/>
                </a:solidFill>
                <a:effectLst/>
              </a:rPr>
              <a:t>What makes some processed foods less healthy?</a:t>
            </a:r>
          </a:p>
          <a:p>
            <a:pPr algn="l"/>
            <a:endParaRPr lang="en-IE" dirty="0"/>
          </a:p>
        </p:txBody>
      </p:sp>
      <p:sp>
        <p:nvSpPr>
          <p:cNvPr id="3" name="Text Placeholder 2">
            <a:extLst>
              <a:ext uri="{FF2B5EF4-FFF2-40B4-BE49-F238E27FC236}">
                <a16:creationId xmlns:a16="http://schemas.microsoft.com/office/drawing/2014/main" id="{20DBDA7B-A5BE-4B89-9755-CA15F656E3A9}"/>
              </a:ext>
            </a:extLst>
          </p:cNvPr>
          <p:cNvSpPr>
            <a:spLocks noGrp="1"/>
          </p:cNvSpPr>
          <p:nvPr>
            <p:ph type="body" sz="quarter" idx="17"/>
          </p:nvPr>
        </p:nvSpPr>
        <p:spPr>
          <a:xfrm>
            <a:off x="5344523" y="1840783"/>
            <a:ext cx="6625389" cy="4197618"/>
          </a:xfrm>
        </p:spPr>
        <p:txBody>
          <a:bodyPr/>
          <a:lstStyle/>
          <a:p>
            <a:r>
              <a:rPr lang="en-US" b="0" i="0" dirty="0">
                <a:solidFill>
                  <a:srgbClr val="406F70"/>
                </a:solidFill>
                <a:effectLst/>
              </a:rPr>
              <a:t>Ingredients such as salt, sugar &amp; fat are sometimes added to processed foods to make their </a:t>
            </a:r>
            <a:r>
              <a:rPr lang="en-US" b="0" i="0" dirty="0" err="1">
                <a:solidFill>
                  <a:srgbClr val="406F70"/>
                </a:solidFill>
                <a:effectLst/>
              </a:rPr>
              <a:t>flavour</a:t>
            </a:r>
            <a:r>
              <a:rPr lang="en-US" b="0" i="0" dirty="0">
                <a:solidFill>
                  <a:srgbClr val="406F70"/>
                </a:solidFill>
                <a:effectLst/>
              </a:rPr>
              <a:t> more appealing &amp; to extend their shelf life, or to contribute to the food's structure, such as salt in bread or sugar in cakes.</a:t>
            </a:r>
          </a:p>
          <a:p>
            <a:r>
              <a:rPr lang="en-US" b="0" i="0" dirty="0">
                <a:solidFill>
                  <a:srgbClr val="406F70"/>
                </a:solidFill>
                <a:effectLst/>
              </a:rPr>
              <a:t>Buying these foods can lead to people eating more than the recommended amounts of sugar, salt &amp; fat as they may not be aware of how much has been added to the food they are buying and eating.</a:t>
            </a:r>
          </a:p>
          <a:p>
            <a:endParaRPr lang="en-US" sz="800" b="0" i="0" dirty="0">
              <a:solidFill>
                <a:srgbClr val="406F70"/>
              </a:solidFill>
              <a:effectLst/>
            </a:endParaRPr>
          </a:p>
          <a:p>
            <a:r>
              <a:rPr lang="en-US" b="0" i="0" dirty="0">
                <a:solidFill>
                  <a:srgbClr val="406F70"/>
                </a:solidFill>
                <a:effectLst/>
              </a:rPr>
              <a:t>These foods can also be higher in calories due to the high amounts of added sugar or fat in them.</a:t>
            </a:r>
          </a:p>
          <a:p>
            <a:endParaRPr lang="en-IE" dirty="0">
              <a:solidFill>
                <a:srgbClr val="406F70"/>
              </a:solidFill>
            </a:endParaRPr>
          </a:p>
        </p:txBody>
      </p:sp>
      <p:pic>
        <p:nvPicPr>
          <p:cNvPr id="8" name="Picture Placeholder 7" descr="TOp view of colorful doughnuts">
            <a:extLst>
              <a:ext uri="{FF2B5EF4-FFF2-40B4-BE49-F238E27FC236}">
                <a16:creationId xmlns:a16="http://schemas.microsoft.com/office/drawing/2014/main" id="{0CC3CA63-E412-42C9-AD5C-DB0828B033E2}"/>
              </a:ext>
            </a:extLst>
          </p:cNvPr>
          <p:cNvPicPr>
            <a:picLocks noGrp="1" noChangeAspect="1"/>
          </p:cNvPicPr>
          <p:nvPr>
            <p:ph type="pic" sz="quarter" idx="18"/>
          </p:nvPr>
        </p:nvPicPr>
        <p:blipFill rotWithShape="1">
          <a:blip r:embed="rId2"/>
          <a:srcRect l="7483" r="12635"/>
          <a:stretch/>
        </p:blipFill>
        <p:spPr>
          <a:xfrm>
            <a:off x="0" y="-14989"/>
            <a:ext cx="5651292" cy="6261962"/>
          </a:xfrm>
        </p:spPr>
      </p:pic>
    </p:spTree>
    <p:extLst>
      <p:ext uri="{BB962C8B-B14F-4D97-AF65-F5344CB8AC3E}">
        <p14:creationId xmlns:p14="http://schemas.microsoft.com/office/powerpoint/2010/main" val="188133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90044B-2E6C-4159-9822-B74CE5D481BB}"/>
              </a:ext>
            </a:extLst>
          </p:cNvPr>
          <p:cNvSpPr>
            <a:spLocks noGrp="1"/>
          </p:cNvSpPr>
          <p:nvPr>
            <p:ph type="body" sz="quarter" idx="19"/>
          </p:nvPr>
        </p:nvSpPr>
        <p:spPr/>
        <p:txBody>
          <a:bodyPr/>
          <a:lstStyle/>
          <a:p>
            <a:pPr algn="l"/>
            <a:r>
              <a:rPr lang="en-US" b="1" dirty="0"/>
              <a:t>Categorisation of Processed foods</a:t>
            </a:r>
            <a:endParaRPr lang="en-IE" b="1" dirty="0"/>
          </a:p>
        </p:txBody>
      </p:sp>
      <p:sp>
        <p:nvSpPr>
          <p:cNvPr id="3" name="Text Placeholder 2">
            <a:extLst>
              <a:ext uri="{FF2B5EF4-FFF2-40B4-BE49-F238E27FC236}">
                <a16:creationId xmlns:a16="http://schemas.microsoft.com/office/drawing/2014/main" id="{873E3DC7-2787-4354-9839-56E8FE812305}"/>
              </a:ext>
            </a:extLst>
          </p:cNvPr>
          <p:cNvSpPr>
            <a:spLocks noGrp="1"/>
          </p:cNvSpPr>
          <p:nvPr>
            <p:ph type="body" sz="quarter" idx="20"/>
          </p:nvPr>
        </p:nvSpPr>
        <p:spPr>
          <a:xfrm>
            <a:off x="586551" y="2037348"/>
            <a:ext cx="11396902" cy="4026568"/>
          </a:xfrm>
        </p:spPr>
        <p:txBody>
          <a:bodyPr/>
          <a:lstStyle/>
          <a:p>
            <a:r>
              <a:rPr lang="en-US" b="1" i="0" dirty="0">
                <a:solidFill>
                  <a:srgbClr val="085156"/>
                </a:solidFill>
                <a:effectLst/>
              </a:rPr>
              <a:t>The NOVA system</a:t>
            </a:r>
            <a:r>
              <a:rPr lang="en-US" b="0" i="0" dirty="0">
                <a:solidFill>
                  <a:srgbClr val="085156"/>
                </a:solidFill>
                <a:effectLst/>
              </a:rPr>
              <a:t>, an increasingly used food classification system in public health nutrition-related research, it categorises food products into four groups according to their level of processing. </a:t>
            </a:r>
          </a:p>
          <a:p>
            <a:pPr marL="457200" indent="-457200">
              <a:buFont typeface="+mj-lt"/>
              <a:buAutoNum type="arabicPeriod"/>
            </a:pPr>
            <a:r>
              <a:rPr lang="en-US" b="0" i="0" u="sng" dirty="0">
                <a:solidFill>
                  <a:srgbClr val="085156"/>
                </a:solidFill>
                <a:effectLst/>
              </a:rPr>
              <a:t>unprocessed</a:t>
            </a:r>
            <a:r>
              <a:rPr lang="en-US" b="0" i="0" dirty="0">
                <a:solidFill>
                  <a:srgbClr val="085156"/>
                </a:solidFill>
                <a:effectLst/>
              </a:rPr>
              <a:t> and minimally processed foods. </a:t>
            </a:r>
          </a:p>
          <a:p>
            <a:pPr marL="457200" indent="-457200">
              <a:buFont typeface="+mj-lt"/>
              <a:buAutoNum type="arabicPeriod"/>
            </a:pPr>
            <a:r>
              <a:rPr lang="en-US" b="0" i="0" u="sng" dirty="0">
                <a:solidFill>
                  <a:srgbClr val="085156"/>
                </a:solidFill>
                <a:effectLst/>
              </a:rPr>
              <a:t>processed culinary ingredients</a:t>
            </a:r>
            <a:r>
              <a:rPr lang="en-US" b="0" i="0" dirty="0">
                <a:solidFill>
                  <a:srgbClr val="085156"/>
                </a:solidFill>
                <a:effectLst/>
              </a:rPr>
              <a:t>, which includes oils, butter, sugar, lard &amp; salt.</a:t>
            </a:r>
          </a:p>
          <a:p>
            <a:pPr marL="457200" indent="-457200">
              <a:buFont typeface="+mj-lt"/>
              <a:buAutoNum type="arabicPeriod"/>
            </a:pPr>
            <a:r>
              <a:rPr lang="en-US" b="0" i="0" u="sng" dirty="0">
                <a:solidFill>
                  <a:srgbClr val="085156"/>
                </a:solidFill>
                <a:effectLst/>
              </a:rPr>
              <a:t>processed foods</a:t>
            </a:r>
            <a:r>
              <a:rPr lang="en-US" b="0" i="0" dirty="0">
                <a:solidFill>
                  <a:srgbClr val="085156"/>
                </a:solidFill>
                <a:effectLst/>
              </a:rPr>
              <a:t>, which are made by adding salt, oil, sugar or other substances from the second group to foods from the first group.</a:t>
            </a:r>
          </a:p>
          <a:p>
            <a:pPr marL="457200" indent="-457200">
              <a:buFont typeface="+mj-lt"/>
              <a:buAutoNum type="arabicPeriod"/>
            </a:pPr>
            <a:r>
              <a:rPr lang="en-US" b="0" i="0" u="sng" dirty="0">
                <a:solidFill>
                  <a:srgbClr val="085156"/>
                </a:solidFill>
                <a:effectLst/>
              </a:rPr>
              <a:t>ultra-processed foods </a:t>
            </a:r>
            <a:r>
              <a:rPr lang="en-US" b="0" i="0" dirty="0">
                <a:solidFill>
                  <a:srgbClr val="085156"/>
                </a:solidFill>
                <a:effectLst/>
              </a:rPr>
              <a:t>(UPFs), which include soft drinks, confectionery, sweet biscuits, ice-cream, and </a:t>
            </a:r>
            <a:r>
              <a:rPr lang="en-US" b="0" i="0" dirty="0" err="1">
                <a:solidFill>
                  <a:srgbClr val="085156"/>
                </a:solidFill>
                <a:effectLst/>
              </a:rPr>
              <a:t>savoury</a:t>
            </a:r>
            <a:r>
              <a:rPr lang="en-US" b="0" i="0" dirty="0">
                <a:solidFill>
                  <a:srgbClr val="085156"/>
                </a:solidFill>
                <a:effectLst/>
              </a:rPr>
              <a:t> snacks </a:t>
            </a:r>
            <a:endParaRPr lang="en-IE" dirty="0">
              <a:solidFill>
                <a:srgbClr val="085156"/>
              </a:solidFill>
            </a:endParaRPr>
          </a:p>
        </p:txBody>
      </p:sp>
    </p:spTree>
    <p:extLst>
      <p:ext uri="{BB962C8B-B14F-4D97-AF65-F5344CB8AC3E}">
        <p14:creationId xmlns:p14="http://schemas.microsoft.com/office/powerpoint/2010/main" val="3522000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401CAD-9485-451E-9CBE-EEB2362DC762}"/>
              </a:ext>
            </a:extLst>
          </p:cNvPr>
          <p:cNvSpPr>
            <a:spLocks noGrp="1"/>
          </p:cNvSpPr>
          <p:nvPr>
            <p:ph type="body" sz="quarter" idx="19"/>
          </p:nvPr>
        </p:nvSpPr>
        <p:spPr>
          <a:xfrm>
            <a:off x="2486527" y="293607"/>
            <a:ext cx="8486273" cy="787186"/>
          </a:xfrm>
          <a:solidFill>
            <a:srgbClr val="F5C05B"/>
          </a:solidFill>
        </p:spPr>
        <p:txBody>
          <a:bodyPr>
            <a:noAutofit/>
          </a:bodyPr>
          <a:lstStyle/>
          <a:p>
            <a:pPr algn="l"/>
            <a:r>
              <a:rPr lang="en-US" sz="2800" b="1" dirty="0">
                <a:solidFill>
                  <a:schemeClr val="bg1"/>
                </a:solidFill>
              </a:rPr>
              <a:t>D</a:t>
            </a:r>
            <a:r>
              <a:rPr lang="en-US" sz="2800" b="1" i="0" dirty="0">
                <a:solidFill>
                  <a:schemeClr val="bg1"/>
                </a:solidFill>
                <a:effectLst/>
              </a:rPr>
              <a:t>ifferent pathways in the food value chain based on the level of processing of end-products</a:t>
            </a:r>
            <a:endParaRPr lang="en-IE" sz="2800" b="1" dirty="0">
              <a:solidFill>
                <a:schemeClr val="bg1"/>
              </a:solidFill>
            </a:endParaRPr>
          </a:p>
        </p:txBody>
      </p:sp>
      <p:sp>
        <p:nvSpPr>
          <p:cNvPr id="6" name="TextBox 5">
            <a:extLst>
              <a:ext uri="{FF2B5EF4-FFF2-40B4-BE49-F238E27FC236}">
                <a16:creationId xmlns:a16="http://schemas.microsoft.com/office/drawing/2014/main" id="{334D5832-FAA6-4211-92DF-85BBAE0E240B}"/>
              </a:ext>
            </a:extLst>
          </p:cNvPr>
          <p:cNvSpPr txBox="1"/>
          <p:nvPr/>
        </p:nvSpPr>
        <p:spPr>
          <a:xfrm>
            <a:off x="256674" y="6545179"/>
            <a:ext cx="6423114" cy="461665"/>
          </a:xfrm>
          <a:prstGeom prst="rect">
            <a:avLst/>
          </a:prstGeom>
          <a:noFill/>
        </p:spPr>
        <p:txBody>
          <a:bodyPr wrap="square" rtlCol="0">
            <a:spAutoFit/>
          </a:bodyPr>
          <a:lstStyle/>
          <a:p>
            <a:r>
              <a:rPr lang="en-IE" sz="1200" dirty="0">
                <a:hlinkClick r:id="rId2"/>
              </a:rPr>
              <a:t>https://globalizationandhealth.biomedcentral.com/articles/10.1186/s12992-021-00667-7</a:t>
            </a:r>
            <a:endParaRPr lang="en-IE" sz="1200" dirty="0"/>
          </a:p>
          <a:p>
            <a:endParaRPr lang="en-IE" sz="1200" dirty="0"/>
          </a:p>
        </p:txBody>
      </p:sp>
      <p:pic>
        <p:nvPicPr>
          <p:cNvPr id="7" name="Picture 6">
            <a:extLst>
              <a:ext uri="{FF2B5EF4-FFF2-40B4-BE49-F238E27FC236}">
                <a16:creationId xmlns:a16="http://schemas.microsoft.com/office/drawing/2014/main" id="{5A3B29CF-3BAE-4A27-99D0-F47E3E9A192C}"/>
              </a:ext>
            </a:extLst>
          </p:cNvPr>
          <p:cNvPicPr/>
          <p:nvPr/>
        </p:nvPicPr>
        <p:blipFill rotWithShape="1">
          <a:blip r:embed="rId3" cstate="print">
            <a:extLst>
              <a:ext uri="{28A0092B-C50C-407E-A947-70E740481C1C}">
                <a14:useLocalDpi xmlns:a14="http://schemas.microsoft.com/office/drawing/2010/main" val="0"/>
              </a:ext>
            </a:extLst>
          </a:blip>
          <a:srcRect l="12040" r="12830"/>
          <a:stretch/>
        </p:blipFill>
        <p:spPr>
          <a:xfrm>
            <a:off x="1358536" y="1104966"/>
            <a:ext cx="9431383" cy="5440635"/>
          </a:xfrm>
          <a:prstGeom prst="rect">
            <a:avLst/>
          </a:prstGeom>
        </p:spPr>
      </p:pic>
      <p:sp>
        <p:nvSpPr>
          <p:cNvPr id="3" name="Text Box 15">
            <a:extLst>
              <a:ext uri="{FF2B5EF4-FFF2-40B4-BE49-F238E27FC236}">
                <a16:creationId xmlns:a16="http://schemas.microsoft.com/office/drawing/2014/main" id="{3AF1798F-4FC8-4E72-ADD9-2D6FBF74DA71}"/>
              </a:ext>
            </a:extLst>
          </p:cNvPr>
          <p:cNvSpPr txBox="1">
            <a:spLocks noChangeArrowheads="1"/>
          </p:cNvSpPr>
          <p:nvPr/>
        </p:nvSpPr>
        <p:spPr bwMode="auto">
          <a:xfrm>
            <a:off x="7559914" y="2044547"/>
            <a:ext cx="201516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rPr>
              <a:t>Synthetic food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rPr>
              <a:t>Ingredient manufacturers</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3402BFB2-DAD8-44EF-AFBE-EBC6DA114797}"/>
              </a:ext>
            </a:extLst>
          </p:cNvPr>
          <p:cNvSpPr txBox="1">
            <a:spLocks noChangeArrowheads="1"/>
          </p:cNvSpPr>
          <p:nvPr/>
        </p:nvSpPr>
        <p:spPr bwMode="auto">
          <a:xfrm>
            <a:off x="2354733" y="1181087"/>
            <a:ext cx="690280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rPr>
              <a:t>Food Producers: </a:t>
            </a:r>
            <a:r>
              <a:rPr kumimoji="0" lang="en-US" altLang="en-US" sz="1600" b="0" i="0" u="none" strike="noStrike" cap="none" normalizeH="0" baseline="0" dirty="0">
                <a:ln>
                  <a:noFill/>
                </a:ln>
                <a:solidFill>
                  <a:srgbClr val="02444A"/>
                </a:solidFill>
                <a:effectLst/>
                <a:latin typeface="Source Sans 3" charset="0"/>
                <a:ea typeface="Meiryo" panose="020B0604030504040204" pitchFamily="34" charset="-128"/>
                <a:cs typeface="Times New Roman" panose="02020603050405020304" pitchFamily="18" charset="0"/>
              </a:rPr>
              <a:t>Farmers, agricultural workers, commodity producers etc.</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8" name="Text Box 4">
            <a:extLst>
              <a:ext uri="{FF2B5EF4-FFF2-40B4-BE49-F238E27FC236}">
                <a16:creationId xmlns:a16="http://schemas.microsoft.com/office/drawing/2014/main" id="{10318CBA-21EA-401E-BA96-F62232B35E92}"/>
              </a:ext>
            </a:extLst>
          </p:cNvPr>
          <p:cNvSpPr txBox="1">
            <a:spLocks noChangeArrowheads="1"/>
          </p:cNvSpPr>
          <p:nvPr/>
        </p:nvSpPr>
        <p:spPr bwMode="auto">
          <a:xfrm>
            <a:off x="2887432" y="2101028"/>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2F2F2"/>
                </a:solidFill>
                <a:effectLst/>
                <a:latin typeface="Source Sans 3" charset="0"/>
                <a:ea typeface="Meiryo" panose="020B0604030504040204" pitchFamily="34" charset="-128"/>
                <a:cs typeface="Times New Roman" panose="02020603050405020304" pitchFamily="18" charset="0"/>
              </a:rPr>
              <a:t>Packers, millers,</a:t>
            </a:r>
            <a:endParaRPr kumimoji="0" lang="en-US"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2F2F2"/>
                </a:solidFill>
                <a:effectLst/>
                <a:latin typeface="Source Sans 3" charset="0"/>
                <a:ea typeface="Meiryo" panose="020B0604030504040204" pitchFamily="34" charset="-128"/>
                <a:cs typeface="Times New Roman" panose="02020603050405020304" pitchFamily="18" charset="0"/>
              </a:rPr>
              <a:t>crushers, refiners,</a:t>
            </a:r>
            <a:endParaRPr kumimoji="0" lang="en-US"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2F2F2"/>
                </a:solidFill>
                <a:effectLst/>
                <a:latin typeface="Source Sans 3" charset="0"/>
                <a:ea typeface="Meiryo" panose="020B0604030504040204" pitchFamily="34" charset="-128"/>
                <a:cs typeface="Times New Roman" panose="02020603050405020304" pitchFamily="18" charset="0"/>
              </a:rPr>
              <a:t>etc.</a:t>
            </a:r>
            <a:endParaRPr kumimoji="0" lang="en-US" altLang="en-US" sz="1200" b="0" i="0" u="none" strike="noStrike" cap="none" normalizeH="0" baseline="0" dirty="0">
              <a:ln>
                <a:noFill/>
              </a:ln>
              <a:effectLst/>
              <a:latin typeface="Arial" panose="020B0604020202020204" pitchFamily="34" charset="0"/>
            </a:endParaRPr>
          </a:p>
        </p:txBody>
      </p:sp>
      <p:sp>
        <p:nvSpPr>
          <p:cNvPr id="9" name="Text Box 5">
            <a:extLst>
              <a:ext uri="{FF2B5EF4-FFF2-40B4-BE49-F238E27FC236}">
                <a16:creationId xmlns:a16="http://schemas.microsoft.com/office/drawing/2014/main" id="{D45FA70D-41C6-4232-A12B-089E8CB4CC56}"/>
              </a:ext>
            </a:extLst>
          </p:cNvPr>
          <p:cNvSpPr txBox="1">
            <a:spLocks noChangeArrowheads="1"/>
          </p:cNvSpPr>
          <p:nvPr/>
        </p:nvSpPr>
        <p:spPr bwMode="auto">
          <a:xfrm>
            <a:off x="4607031" y="2243053"/>
            <a:ext cx="1423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2F2F2"/>
                </a:solidFill>
                <a:effectLst/>
                <a:latin typeface="Source Sans 3 Semibold" charset="0"/>
                <a:ea typeface="Meiryo" panose="020B0604030504040204" pitchFamily="34" charset="-128"/>
                <a:cs typeface="Times New Roman" panose="02020603050405020304" pitchFamily="18" charset="0"/>
              </a:rPr>
              <a:t>Primary food processors</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0" name="Text Box 7">
            <a:extLst>
              <a:ext uri="{FF2B5EF4-FFF2-40B4-BE49-F238E27FC236}">
                <a16:creationId xmlns:a16="http://schemas.microsoft.com/office/drawing/2014/main" id="{B2813FB1-18C0-4602-AF3E-BB7F1D9761A7}"/>
              </a:ext>
            </a:extLst>
          </p:cNvPr>
          <p:cNvSpPr txBox="1">
            <a:spLocks noChangeArrowheads="1"/>
          </p:cNvSpPr>
          <p:nvPr/>
        </p:nvSpPr>
        <p:spPr bwMode="auto">
          <a:xfrm>
            <a:off x="6288947" y="2801595"/>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2F2F2"/>
                </a:solidFill>
                <a:effectLst/>
                <a:latin typeface="Source Sans 3 Semibold" charset="0"/>
                <a:ea typeface="Meiryo" panose="020B0604030504040204" pitchFamily="34" charset="-128"/>
                <a:cs typeface="Times New Roman" panose="02020603050405020304" pitchFamily="18" charset="0"/>
              </a:rPr>
              <a:t>Secondary food processors</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1" name="Text Box 27">
            <a:extLst>
              <a:ext uri="{FF2B5EF4-FFF2-40B4-BE49-F238E27FC236}">
                <a16:creationId xmlns:a16="http://schemas.microsoft.com/office/drawing/2014/main" id="{45E5417E-BDF7-477E-A9C1-4ADE4F7D790D}"/>
              </a:ext>
            </a:extLst>
          </p:cNvPr>
          <p:cNvSpPr txBox="1">
            <a:spLocks noChangeArrowheads="1"/>
          </p:cNvSpPr>
          <p:nvPr/>
        </p:nvSpPr>
        <p:spPr bwMode="auto">
          <a:xfrm>
            <a:off x="7839138" y="2915014"/>
            <a:ext cx="1550191"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406F70"/>
                </a:solidFill>
                <a:effectLst/>
                <a:latin typeface="Source Sans 3" charset="0"/>
                <a:ea typeface="Meiryo" panose="020B0604030504040204" pitchFamily="34" charset="-128"/>
                <a:cs typeface="Times New Roman" panose="02020603050405020304" pitchFamily="18" charset="0"/>
              </a:rPr>
              <a:t>Processed and ultra-processed food</a:t>
            </a:r>
            <a:endParaRPr kumimoji="0" lang="en-US" altLang="en-US" sz="1200" b="0" i="0" u="none" strike="noStrike" cap="none" normalizeH="0" baseline="0" dirty="0">
              <a:ln>
                <a:noFill/>
              </a:ln>
              <a:solidFill>
                <a:srgbClr val="406F7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406F70"/>
                </a:solidFill>
                <a:effectLst/>
                <a:latin typeface="Source Sans 3" charset="0"/>
                <a:ea typeface="Meiryo" panose="020B0604030504040204" pitchFamily="34" charset="-128"/>
                <a:cs typeface="Times New Roman" panose="02020603050405020304" pitchFamily="18" charset="0"/>
              </a:rPr>
              <a:t>manufacturers</a:t>
            </a:r>
            <a:endParaRPr kumimoji="0" lang="en-US" altLang="en-US" sz="1200" b="0" i="0" u="none" strike="noStrike" cap="none" normalizeH="0" baseline="0" dirty="0">
              <a:ln>
                <a:noFill/>
              </a:ln>
              <a:solidFill>
                <a:srgbClr val="406F70"/>
              </a:solidFill>
              <a:effectLst/>
              <a:latin typeface="Arial" panose="020B0604020202020204" pitchFamily="34" charset="0"/>
            </a:endParaRPr>
          </a:p>
        </p:txBody>
      </p:sp>
      <p:sp>
        <p:nvSpPr>
          <p:cNvPr id="12" name="Text Box 28">
            <a:extLst>
              <a:ext uri="{FF2B5EF4-FFF2-40B4-BE49-F238E27FC236}">
                <a16:creationId xmlns:a16="http://schemas.microsoft.com/office/drawing/2014/main" id="{A5E18B38-4011-47B4-9AB0-4AD1B18E3165}"/>
              </a:ext>
            </a:extLst>
          </p:cNvPr>
          <p:cNvSpPr txBox="1">
            <a:spLocks noChangeArrowheads="1"/>
          </p:cNvSpPr>
          <p:nvPr/>
        </p:nvSpPr>
        <p:spPr bwMode="auto">
          <a:xfrm>
            <a:off x="2820987" y="5753456"/>
            <a:ext cx="50831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a:ln>
                <a:noFill/>
              </a:ln>
              <a:solidFill>
                <a:srgbClr val="02444A"/>
              </a:solidFill>
              <a:effectLst/>
              <a:latin typeface="Source Sans 3 Semibold" charset="0"/>
              <a:ea typeface="Meiryo" panose="020B060403050404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2444A"/>
                </a:solidFill>
                <a:effectLst/>
                <a:latin typeface="Source Sans 3 Semibold" charset="0"/>
                <a:ea typeface="Meiryo" panose="020B0604030504040204" pitchFamily="34" charset="-128"/>
                <a:cs typeface="Times New Roman" panose="02020603050405020304" pitchFamily="18" charset="0"/>
              </a:rPr>
              <a:t>End-product level of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29">
            <a:extLst>
              <a:ext uri="{FF2B5EF4-FFF2-40B4-BE49-F238E27FC236}">
                <a16:creationId xmlns:a16="http://schemas.microsoft.com/office/drawing/2014/main" id="{033F6109-CCBD-4EEB-9BC1-488E90E41572}"/>
              </a:ext>
            </a:extLst>
          </p:cNvPr>
          <p:cNvSpPr txBox="1">
            <a:spLocks noChangeArrowheads="1"/>
          </p:cNvSpPr>
          <p:nvPr/>
        </p:nvSpPr>
        <p:spPr bwMode="auto">
          <a:xfrm>
            <a:off x="2984727" y="4814009"/>
            <a:ext cx="18684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rPr>
              <a:t>Food retailers </a:t>
            </a:r>
            <a:endParaRPr kumimoji="0" lang="en-IE"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rPr>
              <a:t>and service outlets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4" name="Text Box 30">
            <a:extLst>
              <a:ext uri="{FF2B5EF4-FFF2-40B4-BE49-F238E27FC236}">
                <a16:creationId xmlns:a16="http://schemas.microsoft.com/office/drawing/2014/main" id="{48038971-D892-4B0F-B5C0-C78D77258DB6}"/>
              </a:ext>
            </a:extLst>
          </p:cNvPr>
          <p:cNvSpPr txBox="1">
            <a:spLocks noChangeArrowheads="1"/>
          </p:cNvSpPr>
          <p:nvPr/>
        </p:nvSpPr>
        <p:spPr bwMode="auto">
          <a:xfrm>
            <a:off x="5842572" y="4819618"/>
            <a:ext cx="379173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i="0" u="none" strike="noStrike" cap="none" normalizeH="0" baseline="0" dirty="0">
              <a:ln>
                <a:noFill/>
              </a:ln>
              <a:solidFill>
                <a:srgbClr val="F2F2F2"/>
              </a:solidFill>
              <a:effectLst/>
              <a:latin typeface="Source Sans 3" charset="0"/>
              <a:ea typeface="Meiryo" panose="020B060403050404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F2F2F2"/>
                </a:solidFill>
                <a:effectLst/>
                <a:latin typeface="Source Sans 3" charset="0"/>
                <a:ea typeface="Meiryo" panose="020B0604030504040204" pitchFamily="34" charset="-128"/>
                <a:cs typeface="Times New Roman" panose="02020603050405020304" pitchFamily="18" charset="0"/>
              </a:rPr>
              <a:t>Supermarkets, independent retailers, wet / produce / farmers markets, quick service restaurants, other restaurants etc.</a:t>
            </a:r>
            <a:endParaRPr kumimoji="0" lang="en-US" altLang="en-US" sz="1200" i="0" u="none" strike="noStrike" cap="none" normalizeH="0" baseline="0" dirty="0">
              <a:ln>
                <a:noFill/>
              </a:ln>
              <a:solidFill>
                <a:schemeClr val="tx1"/>
              </a:solidFill>
              <a:effectLst/>
              <a:latin typeface="Arial" panose="020B0604020202020204" pitchFamily="34" charset="0"/>
            </a:endParaRPr>
          </a:p>
        </p:txBody>
      </p:sp>
      <p:sp>
        <p:nvSpPr>
          <p:cNvPr id="15" name="Text Box 31">
            <a:extLst>
              <a:ext uri="{FF2B5EF4-FFF2-40B4-BE49-F238E27FC236}">
                <a16:creationId xmlns:a16="http://schemas.microsoft.com/office/drawing/2014/main" id="{6CB31C17-F6E2-4028-8B11-0283E1D04E02}"/>
              </a:ext>
            </a:extLst>
          </p:cNvPr>
          <p:cNvSpPr txBox="1">
            <a:spLocks noChangeArrowheads="1"/>
          </p:cNvSpPr>
          <p:nvPr/>
        </p:nvSpPr>
        <p:spPr bwMode="auto">
          <a:xfrm>
            <a:off x="2044243" y="3901662"/>
            <a:ext cx="1423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rPr>
              <a:t>Nova Group 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2383C"/>
                </a:solidFill>
                <a:effectLst/>
                <a:latin typeface="Source Sans 3" charset="0"/>
                <a:ea typeface="Meiryo" panose="020B0604030504040204" pitchFamily="34" charset="-128"/>
                <a:cs typeface="Times New Roman" panose="02020603050405020304" pitchFamily="18" charset="0"/>
              </a:rPr>
              <a:t>Unprocessed 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2383C"/>
                </a:solidFill>
                <a:effectLst/>
                <a:latin typeface="Source Sans 3" charset="0"/>
                <a:ea typeface="Meiryo" panose="020B0604030504040204" pitchFamily="34" charset="-128"/>
                <a:cs typeface="Times New Roman" panose="02020603050405020304" pitchFamily="18" charset="0"/>
              </a:rPr>
              <a:t>minimally</a:t>
            </a:r>
            <a:r>
              <a:rPr kumimoji="0" lang="en-US" altLang="en-US" sz="1000" b="0" i="0" u="none" strike="noStrike" cap="none" normalizeH="0" baseline="0" dirty="0">
                <a:ln>
                  <a:noFill/>
                </a:ln>
                <a:solidFill>
                  <a:srgbClr val="02383C"/>
                </a:solidFill>
                <a:effectLst/>
                <a:latin typeface="Source Sans 3" charset="0"/>
                <a:ea typeface="Meiryo" panose="020B0604030504040204" pitchFamily="34" charset="-128"/>
                <a:cs typeface="Times New Roman" panose="02020603050405020304" pitchFamily="18" charset="0"/>
              </a:rPr>
              <a:t> processed </a:t>
            </a:r>
            <a:endParaRPr kumimoji="0" lang="en-IE" altLang="en-US" sz="1000" b="0" i="0" u="none" strike="noStrike" cap="none" normalizeH="0" baseline="0" dirty="0">
              <a:ln>
                <a:noFill/>
              </a:ln>
              <a:solidFill>
                <a:srgbClr val="02383C"/>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2383C"/>
                </a:solidFill>
                <a:effectLst/>
                <a:latin typeface="Source Sans 3" charset="0"/>
                <a:ea typeface="Meiryo" panose="020B0604030504040204" pitchFamily="34" charset="-128"/>
                <a:cs typeface="Times New Roman" panose="02020603050405020304" pitchFamily="18" charset="0"/>
              </a:rPr>
              <a:t>foods</a:t>
            </a:r>
            <a:endParaRPr kumimoji="0" lang="en-US" altLang="en-US" sz="1000" b="0" i="0" u="none" strike="noStrike" cap="none" normalizeH="0" baseline="0" dirty="0">
              <a:ln>
                <a:noFill/>
              </a:ln>
              <a:solidFill>
                <a:srgbClr val="02383C"/>
              </a:solidFill>
              <a:effectLst/>
              <a:latin typeface="Arial" panose="020B0604020202020204" pitchFamily="34" charset="0"/>
            </a:endParaRPr>
          </a:p>
        </p:txBody>
      </p:sp>
      <p:sp>
        <p:nvSpPr>
          <p:cNvPr id="16" name="Text Box 32">
            <a:extLst>
              <a:ext uri="{FF2B5EF4-FFF2-40B4-BE49-F238E27FC236}">
                <a16:creationId xmlns:a16="http://schemas.microsoft.com/office/drawing/2014/main" id="{37F70F64-7113-4BB1-86C9-7D4293DC756D}"/>
              </a:ext>
            </a:extLst>
          </p:cNvPr>
          <p:cNvSpPr txBox="1">
            <a:spLocks noChangeArrowheads="1"/>
          </p:cNvSpPr>
          <p:nvPr/>
        </p:nvSpPr>
        <p:spPr bwMode="auto">
          <a:xfrm>
            <a:off x="3900293" y="3769121"/>
            <a:ext cx="1905841"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rPr>
              <a:t>Nova Group 2</a:t>
            </a: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2444A"/>
                </a:solidFill>
                <a:effectLst/>
                <a:latin typeface="Source Sans 3" charset="0"/>
                <a:ea typeface="Meiryo" panose="020B0604030504040204" pitchFamily="34" charset="-128"/>
                <a:cs typeface="Times New Roman" panose="02020603050405020304" pitchFamily="18" charset="0"/>
              </a:rPr>
              <a:t>Processed culinary </a:t>
            </a: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2444A"/>
                </a:solidFill>
                <a:effectLst/>
                <a:latin typeface="Source Sans 3" charset="0"/>
                <a:ea typeface="Meiryo" panose="020B0604030504040204" pitchFamily="34" charset="-128"/>
                <a:cs typeface="Times New Roman" panose="02020603050405020304" pitchFamily="18" charset="0"/>
              </a:rPr>
              <a:t>ingredients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33">
            <a:extLst>
              <a:ext uri="{FF2B5EF4-FFF2-40B4-BE49-F238E27FC236}">
                <a16:creationId xmlns:a16="http://schemas.microsoft.com/office/drawing/2014/main" id="{F5F4D7C6-F0EA-4DAB-BF3C-D1102D2CC8C1}"/>
              </a:ext>
            </a:extLst>
          </p:cNvPr>
          <p:cNvSpPr txBox="1">
            <a:spLocks noChangeArrowheads="1"/>
          </p:cNvSpPr>
          <p:nvPr/>
        </p:nvSpPr>
        <p:spPr bwMode="auto">
          <a:xfrm>
            <a:off x="6314449" y="3762000"/>
            <a:ext cx="1423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rPr>
              <a:t>Nova Group 3</a:t>
            </a: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2444A"/>
                </a:solidFill>
                <a:effectLst/>
                <a:latin typeface="Source Sans 3" charset="0"/>
                <a:ea typeface="Meiryo" panose="020B0604030504040204" pitchFamily="34" charset="-128"/>
                <a:cs typeface="Times New Roman" panose="02020603050405020304" pitchFamily="18" charset="0"/>
              </a:rPr>
              <a:t>Processed </a:t>
            </a: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2444A"/>
                </a:solidFill>
                <a:effectLst/>
                <a:latin typeface="Source Sans 3" charset="0"/>
                <a:ea typeface="Meiryo" panose="020B0604030504040204" pitchFamily="34" charset="-128"/>
                <a:cs typeface="Times New Roman" panose="02020603050405020304" pitchFamily="18" charset="0"/>
              </a:rPr>
              <a:t>foods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34">
            <a:extLst>
              <a:ext uri="{FF2B5EF4-FFF2-40B4-BE49-F238E27FC236}">
                <a16:creationId xmlns:a16="http://schemas.microsoft.com/office/drawing/2014/main" id="{B1087997-89F3-4D23-BDFB-3BE6CFAD1FD2}"/>
              </a:ext>
            </a:extLst>
          </p:cNvPr>
          <p:cNvSpPr txBox="1">
            <a:spLocks noChangeArrowheads="1"/>
          </p:cNvSpPr>
          <p:nvPr/>
        </p:nvSpPr>
        <p:spPr bwMode="auto">
          <a:xfrm>
            <a:off x="8032157" y="3769121"/>
            <a:ext cx="2158433" cy="97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2444A"/>
                </a:solidFill>
                <a:effectLst/>
                <a:latin typeface="Source Sans 3 Semibold" charset="0"/>
                <a:ea typeface="Meiryo" panose="020B0604030504040204" pitchFamily="34" charset="-128"/>
                <a:cs typeface="Times New Roman" panose="02020603050405020304" pitchFamily="18" charset="0"/>
              </a:rPr>
              <a:t>Nova Group 4</a:t>
            </a: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2444A"/>
                </a:solidFill>
                <a:effectLst/>
                <a:latin typeface="Source Sans 3" charset="0"/>
                <a:ea typeface="Meiryo" panose="020B0604030504040204" pitchFamily="34" charset="-128"/>
                <a:cs typeface="Times New Roman" panose="02020603050405020304" pitchFamily="18" charset="0"/>
              </a:rPr>
              <a:t>Ultra-processed </a:t>
            </a:r>
            <a:endParaRPr kumimoji="0" lang="en-IE"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2444A"/>
                </a:solidFill>
                <a:effectLst/>
                <a:latin typeface="Source Sans 3" charset="0"/>
                <a:ea typeface="Meiryo" panose="020B0604030504040204" pitchFamily="34" charset="-128"/>
                <a:cs typeface="Times New Roman" panose="02020603050405020304" pitchFamily="18" charset="0"/>
              </a:rPr>
              <a:t>foods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14">
            <a:extLst>
              <a:ext uri="{FF2B5EF4-FFF2-40B4-BE49-F238E27FC236}">
                <a16:creationId xmlns:a16="http://schemas.microsoft.com/office/drawing/2014/main" id="{8A9EA2B2-1165-478B-A49B-D53EC5A06BB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0" name="Rectangle 20">
            <a:extLst>
              <a:ext uri="{FF2B5EF4-FFF2-40B4-BE49-F238E27FC236}">
                <a16:creationId xmlns:a16="http://schemas.microsoft.com/office/drawing/2014/main" id="{FB221F8A-52BC-4467-8ED2-7F18177261EF}"/>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Tree>
    <p:extLst>
      <p:ext uri="{BB962C8B-B14F-4D97-AF65-F5344CB8AC3E}">
        <p14:creationId xmlns:p14="http://schemas.microsoft.com/office/powerpoint/2010/main" val="13627345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AD170B-2AC2-0440-9C7D-2FBFADE815C1}"/>
              </a:ext>
            </a:extLst>
          </p:cNvPr>
          <p:cNvSpPr>
            <a:spLocks noGrp="1"/>
          </p:cNvSpPr>
          <p:nvPr>
            <p:ph type="body" sz="quarter" idx="13"/>
          </p:nvPr>
        </p:nvSpPr>
        <p:spPr/>
        <p:txBody>
          <a:bodyPr>
            <a:noAutofit/>
          </a:bodyPr>
          <a:lstStyle/>
          <a:p>
            <a:r>
              <a:rPr lang="en-US" sz="4800" b="1" dirty="0">
                <a:solidFill>
                  <a:srgbClr val="085156"/>
                </a:solidFill>
              </a:rPr>
              <a:t>Getting the Balance right…</a:t>
            </a:r>
          </a:p>
        </p:txBody>
      </p:sp>
      <p:sp>
        <p:nvSpPr>
          <p:cNvPr id="3" name="Text Placeholder 2">
            <a:extLst>
              <a:ext uri="{FF2B5EF4-FFF2-40B4-BE49-F238E27FC236}">
                <a16:creationId xmlns:a16="http://schemas.microsoft.com/office/drawing/2014/main" id="{699BABA6-0E23-A141-A385-380B33B2EF36}"/>
              </a:ext>
            </a:extLst>
          </p:cNvPr>
          <p:cNvSpPr>
            <a:spLocks noGrp="1"/>
          </p:cNvSpPr>
          <p:nvPr>
            <p:ph type="body" sz="quarter" idx="14"/>
          </p:nvPr>
        </p:nvSpPr>
        <p:spPr/>
        <p:txBody>
          <a:bodyPr/>
          <a:lstStyle/>
          <a:p>
            <a:r>
              <a:rPr lang="en-IE" dirty="0"/>
              <a:t>Ultra Processed Foods (UPFs)</a:t>
            </a:r>
            <a:endParaRPr lang="en-US" dirty="0"/>
          </a:p>
        </p:txBody>
      </p:sp>
      <p:sp>
        <p:nvSpPr>
          <p:cNvPr id="6" name="TextBox 5">
            <a:extLst>
              <a:ext uri="{FF2B5EF4-FFF2-40B4-BE49-F238E27FC236}">
                <a16:creationId xmlns:a16="http://schemas.microsoft.com/office/drawing/2014/main" id="{B143B54C-BB26-4E84-A073-EDE896F8E227}"/>
              </a:ext>
            </a:extLst>
          </p:cNvPr>
          <p:cNvSpPr txBox="1"/>
          <p:nvPr/>
        </p:nvSpPr>
        <p:spPr>
          <a:xfrm>
            <a:off x="3184071" y="2413337"/>
            <a:ext cx="5453137" cy="461665"/>
          </a:xfrm>
          <a:prstGeom prst="rect">
            <a:avLst/>
          </a:prstGeom>
          <a:noFill/>
        </p:spPr>
        <p:txBody>
          <a:bodyPr wrap="square">
            <a:spAutoFit/>
          </a:bodyPr>
          <a:lstStyle/>
          <a:p>
            <a:pPr algn="ctr"/>
            <a:r>
              <a:rPr lang="en-US" sz="2400" b="0" i="0" dirty="0">
                <a:solidFill>
                  <a:srgbClr val="202124"/>
                </a:solidFill>
                <a:effectLst/>
              </a:rPr>
              <a:t>.</a:t>
            </a:r>
            <a:endParaRPr lang="en-IE" sz="2400" dirty="0"/>
          </a:p>
        </p:txBody>
      </p:sp>
      <p:pic>
        <p:nvPicPr>
          <p:cNvPr id="4" name="Online Media 3" title="What Ultra-Processed Foods Do to Your Body | Brut">
            <a:hlinkClick r:id="" action="ppaction://media"/>
            <a:extLst>
              <a:ext uri="{FF2B5EF4-FFF2-40B4-BE49-F238E27FC236}">
                <a16:creationId xmlns:a16="http://schemas.microsoft.com/office/drawing/2014/main" id="{D827DD47-1B79-4204-8A2F-0B9D1E27B8B1}"/>
              </a:ext>
            </a:extLst>
          </p:cNvPr>
          <p:cNvPicPr>
            <a:picLocks noRot="1" noChangeAspect="1"/>
          </p:cNvPicPr>
          <p:nvPr>
            <a:videoFile r:link="rId1"/>
          </p:nvPr>
        </p:nvPicPr>
        <p:blipFill>
          <a:blip r:embed="rId3"/>
          <a:stretch>
            <a:fillRect/>
          </a:stretch>
        </p:blipFill>
        <p:spPr>
          <a:xfrm>
            <a:off x="3110649" y="1762734"/>
            <a:ext cx="5778909" cy="3668007"/>
          </a:xfrm>
          <a:prstGeom prst="rect">
            <a:avLst/>
          </a:prstGeom>
        </p:spPr>
      </p:pic>
      <p:sp>
        <p:nvSpPr>
          <p:cNvPr id="7" name="Oval 6">
            <a:extLst>
              <a:ext uri="{FF2B5EF4-FFF2-40B4-BE49-F238E27FC236}">
                <a16:creationId xmlns:a16="http://schemas.microsoft.com/office/drawing/2014/main" id="{7C74E068-716C-4E35-BB34-133A701A77C8}"/>
              </a:ext>
            </a:extLst>
          </p:cNvPr>
          <p:cNvSpPr/>
          <p:nvPr/>
        </p:nvSpPr>
        <p:spPr>
          <a:xfrm>
            <a:off x="1553302" y="805873"/>
            <a:ext cx="1790700"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
        <p:nvSpPr>
          <p:cNvPr id="5" name="TextBox 4">
            <a:extLst>
              <a:ext uri="{FF2B5EF4-FFF2-40B4-BE49-F238E27FC236}">
                <a16:creationId xmlns:a16="http://schemas.microsoft.com/office/drawing/2014/main" id="{44149A7F-5ED1-4ED5-B71E-B42693C443F7}"/>
              </a:ext>
            </a:extLst>
          </p:cNvPr>
          <p:cNvSpPr txBox="1"/>
          <p:nvPr/>
        </p:nvSpPr>
        <p:spPr>
          <a:xfrm>
            <a:off x="529389" y="5929162"/>
            <a:ext cx="4196615" cy="584775"/>
          </a:xfrm>
          <a:prstGeom prst="rect">
            <a:avLst/>
          </a:prstGeom>
          <a:noFill/>
        </p:spPr>
        <p:txBody>
          <a:bodyPr wrap="square" rtlCol="0">
            <a:spAutoFit/>
          </a:bodyPr>
          <a:lstStyle/>
          <a:p>
            <a:r>
              <a:rPr lang="en-IE" sz="1400" dirty="0">
                <a:hlinkClick r:id="rId4"/>
              </a:rPr>
              <a:t>https://www.youtube.com/watch?v=_3UUR6FWCPA</a:t>
            </a:r>
            <a:endParaRPr lang="en-IE" sz="1400" dirty="0"/>
          </a:p>
          <a:p>
            <a:endParaRPr lang="en-IE" dirty="0"/>
          </a:p>
        </p:txBody>
      </p:sp>
      <p:sp>
        <p:nvSpPr>
          <p:cNvPr id="8" name="TextBox 7">
            <a:extLst>
              <a:ext uri="{FF2B5EF4-FFF2-40B4-BE49-F238E27FC236}">
                <a16:creationId xmlns:a16="http://schemas.microsoft.com/office/drawing/2014/main" id="{487F1280-465C-45CA-BF8C-54C563F61E8A}"/>
              </a:ext>
            </a:extLst>
          </p:cNvPr>
          <p:cNvSpPr txBox="1"/>
          <p:nvPr/>
        </p:nvSpPr>
        <p:spPr>
          <a:xfrm>
            <a:off x="9326880" y="2442575"/>
            <a:ext cx="2464067" cy="2308324"/>
          </a:xfrm>
          <a:prstGeom prst="rect">
            <a:avLst/>
          </a:prstGeom>
          <a:noFill/>
        </p:spPr>
        <p:txBody>
          <a:bodyPr wrap="square" rtlCol="0">
            <a:spAutoFit/>
          </a:bodyPr>
          <a:lstStyle/>
          <a:p>
            <a:pPr algn="ctr"/>
            <a:r>
              <a:rPr lang="en-US" sz="2400" dirty="0">
                <a:solidFill>
                  <a:srgbClr val="406F70"/>
                </a:solidFill>
              </a:rPr>
              <a:t>In this short video Dr. Robert Lustig speaks about UPFs and what they do to our bodies.</a:t>
            </a:r>
            <a:endParaRPr lang="en-IE" sz="2400" dirty="0">
              <a:solidFill>
                <a:srgbClr val="406F70"/>
              </a:solidFill>
            </a:endParaRPr>
          </a:p>
        </p:txBody>
      </p:sp>
    </p:spTree>
    <p:extLst>
      <p:ext uri="{BB962C8B-B14F-4D97-AF65-F5344CB8AC3E}">
        <p14:creationId xmlns:p14="http://schemas.microsoft.com/office/powerpoint/2010/main" val="338691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BA111-72DE-4B30-AD35-F706ADAA7536}"/>
              </a:ext>
            </a:extLst>
          </p:cNvPr>
          <p:cNvSpPr>
            <a:spLocks noGrp="1"/>
          </p:cNvSpPr>
          <p:nvPr>
            <p:ph type="body" sz="quarter" idx="16"/>
          </p:nvPr>
        </p:nvSpPr>
        <p:spPr>
          <a:xfrm>
            <a:off x="619296" y="599962"/>
            <a:ext cx="6663819" cy="697353"/>
          </a:xfrm>
        </p:spPr>
        <p:txBody>
          <a:bodyPr>
            <a:noAutofit/>
          </a:bodyPr>
          <a:lstStyle/>
          <a:p>
            <a:r>
              <a:rPr lang="en-US" b="1" dirty="0">
                <a:solidFill>
                  <a:srgbClr val="085156"/>
                </a:solidFill>
              </a:rPr>
              <a:t>How can Food Service SMEs help?</a:t>
            </a:r>
            <a:endParaRPr lang="en-IE" b="1" dirty="0">
              <a:solidFill>
                <a:srgbClr val="085156"/>
              </a:solidFill>
            </a:endParaRPr>
          </a:p>
        </p:txBody>
      </p:sp>
      <p:sp>
        <p:nvSpPr>
          <p:cNvPr id="4" name="Text Placeholder 3">
            <a:extLst>
              <a:ext uri="{FF2B5EF4-FFF2-40B4-BE49-F238E27FC236}">
                <a16:creationId xmlns:a16="http://schemas.microsoft.com/office/drawing/2014/main" id="{F8D5BC71-5E1D-47F2-9121-0966EC1428C3}"/>
              </a:ext>
            </a:extLst>
          </p:cNvPr>
          <p:cNvSpPr>
            <a:spLocks noGrp="1"/>
          </p:cNvSpPr>
          <p:nvPr>
            <p:ph type="body" sz="quarter" idx="17"/>
          </p:nvPr>
        </p:nvSpPr>
        <p:spPr/>
        <p:txBody>
          <a:bodyPr/>
          <a:lstStyle/>
          <a:p>
            <a:pPr marL="514350" indent="-514350">
              <a:buFont typeface="+mj-lt"/>
              <a:buAutoNum type="arabicPeriod"/>
            </a:pPr>
            <a:r>
              <a:rPr lang="en-US" sz="2800" dirty="0">
                <a:solidFill>
                  <a:srgbClr val="085156"/>
                </a:solidFill>
              </a:rPr>
              <a:t>By using less foods from Nova groups 3 &amp; 4</a:t>
            </a:r>
          </a:p>
          <a:p>
            <a:pPr marL="514350" indent="-514350">
              <a:buFont typeface="+mj-lt"/>
              <a:buAutoNum type="arabicPeriod"/>
            </a:pPr>
            <a:r>
              <a:rPr lang="en-US" sz="2800" dirty="0">
                <a:solidFill>
                  <a:srgbClr val="085156"/>
                </a:solidFill>
              </a:rPr>
              <a:t>By using less salt, sugar &amp; fat when preparing food</a:t>
            </a:r>
          </a:p>
          <a:p>
            <a:pPr marL="514350" indent="-514350">
              <a:buFont typeface="+mj-lt"/>
              <a:buAutoNum type="arabicPeriod"/>
            </a:pPr>
            <a:r>
              <a:rPr lang="en-US" sz="2800" dirty="0">
                <a:solidFill>
                  <a:srgbClr val="085156"/>
                </a:solidFill>
              </a:rPr>
              <a:t>By keeping informed &amp; informing the customer</a:t>
            </a:r>
          </a:p>
          <a:p>
            <a:pPr marL="514350" indent="-514350">
              <a:buFont typeface="+mj-lt"/>
              <a:buAutoNum type="arabicPeriod"/>
            </a:pPr>
            <a:r>
              <a:rPr lang="en-US" sz="2800" dirty="0">
                <a:solidFill>
                  <a:srgbClr val="085156"/>
                </a:solidFill>
              </a:rPr>
              <a:t>Sourcing good quality ingredients in their natural state</a:t>
            </a:r>
            <a:endParaRPr lang="en-IE" sz="2800" dirty="0">
              <a:solidFill>
                <a:srgbClr val="085156"/>
              </a:solidFill>
            </a:endParaRPr>
          </a:p>
        </p:txBody>
      </p:sp>
      <p:pic>
        <p:nvPicPr>
          <p:cNvPr id="24" name="Picture Placeholder 23" descr="Vegetables on display at a market">
            <a:extLst>
              <a:ext uri="{FF2B5EF4-FFF2-40B4-BE49-F238E27FC236}">
                <a16:creationId xmlns:a16="http://schemas.microsoft.com/office/drawing/2014/main" id="{A6D2BC13-63BB-4D3E-B901-7E0CDD239256}"/>
              </a:ext>
            </a:extLst>
          </p:cNvPr>
          <p:cNvPicPr>
            <a:picLocks noGrp="1" noChangeAspect="1"/>
          </p:cNvPicPr>
          <p:nvPr>
            <p:ph type="pic" sz="quarter" idx="15"/>
          </p:nvPr>
        </p:nvPicPr>
        <p:blipFill>
          <a:blip r:embed="rId2"/>
          <a:srcRect l="21979" r="21979"/>
          <a:stretch>
            <a:fillRect/>
          </a:stretch>
        </p:blipFill>
        <p:spPr/>
      </p:pic>
    </p:spTree>
    <p:extLst>
      <p:ext uri="{BB962C8B-B14F-4D97-AF65-F5344CB8AC3E}">
        <p14:creationId xmlns:p14="http://schemas.microsoft.com/office/powerpoint/2010/main" val="804483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B74D43-889B-49F8-86B1-A19879DFA8E0}"/>
              </a:ext>
            </a:extLst>
          </p:cNvPr>
          <p:cNvSpPr>
            <a:spLocks noGrp="1"/>
          </p:cNvSpPr>
          <p:nvPr>
            <p:ph type="body" sz="quarter" idx="13"/>
          </p:nvPr>
        </p:nvSpPr>
        <p:spPr/>
        <p:txBody>
          <a:bodyPr/>
          <a:lstStyle/>
          <a:p>
            <a:r>
              <a:rPr lang="en-US" b="1" dirty="0">
                <a:solidFill>
                  <a:srgbClr val="406F70"/>
                </a:solidFill>
              </a:rPr>
              <a:t>A Human Experiment</a:t>
            </a:r>
            <a:endParaRPr lang="en-IE" b="1" dirty="0">
              <a:solidFill>
                <a:srgbClr val="406F70"/>
              </a:solidFill>
            </a:endParaRPr>
          </a:p>
        </p:txBody>
      </p:sp>
      <p:sp>
        <p:nvSpPr>
          <p:cNvPr id="3" name="Text Placeholder 2">
            <a:extLst>
              <a:ext uri="{FF2B5EF4-FFF2-40B4-BE49-F238E27FC236}">
                <a16:creationId xmlns:a16="http://schemas.microsoft.com/office/drawing/2014/main" id="{45F12450-9906-4B23-AA19-5D365F164BC3}"/>
              </a:ext>
            </a:extLst>
          </p:cNvPr>
          <p:cNvSpPr>
            <a:spLocks noGrp="1"/>
          </p:cNvSpPr>
          <p:nvPr>
            <p:ph type="body" sz="quarter" idx="14"/>
          </p:nvPr>
        </p:nvSpPr>
        <p:spPr/>
        <p:txBody>
          <a:bodyPr/>
          <a:lstStyle/>
          <a:p>
            <a:r>
              <a:rPr lang="en-US" dirty="0">
                <a:solidFill>
                  <a:srgbClr val="085156"/>
                </a:solidFill>
              </a:rPr>
              <a:t>A diet of 80% UPFs </a:t>
            </a:r>
            <a:endParaRPr lang="en-IE" dirty="0">
              <a:solidFill>
                <a:srgbClr val="085156"/>
              </a:solidFill>
            </a:endParaRPr>
          </a:p>
        </p:txBody>
      </p:sp>
      <p:sp>
        <p:nvSpPr>
          <p:cNvPr id="4" name="Picture Placeholder 3">
            <a:extLst>
              <a:ext uri="{FF2B5EF4-FFF2-40B4-BE49-F238E27FC236}">
                <a16:creationId xmlns:a16="http://schemas.microsoft.com/office/drawing/2014/main" id="{8B6771F0-2A72-4E95-BCF9-E6DB99F1E42B}"/>
              </a:ext>
            </a:extLst>
          </p:cNvPr>
          <p:cNvSpPr>
            <a:spLocks noGrp="1"/>
          </p:cNvSpPr>
          <p:nvPr>
            <p:ph type="pic" sz="quarter" idx="15"/>
          </p:nvPr>
        </p:nvSpPr>
        <p:spPr/>
      </p:sp>
      <p:pic>
        <p:nvPicPr>
          <p:cNvPr id="5" name="Online Media 4" title="UK doctor switches to 80% ULTRA-processed food diet for 30 days 🍔🍕🍟 BBC">
            <a:hlinkClick r:id="" action="ppaction://media"/>
            <a:extLst>
              <a:ext uri="{FF2B5EF4-FFF2-40B4-BE49-F238E27FC236}">
                <a16:creationId xmlns:a16="http://schemas.microsoft.com/office/drawing/2014/main" id="{161A0D6E-30C0-4973-A6CA-5E4015160198}"/>
              </a:ext>
            </a:extLst>
          </p:cNvPr>
          <p:cNvPicPr>
            <a:picLocks noRot="1" noChangeAspect="1"/>
          </p:cNvPicPr>
          <p:nvPr>
            <a:videoFile r:link="rId1"/>
          </p:nvPr>
        </p:nvPicPr>
        <p:blipFill>
          <a:blip r:embed="rId3"/>
          <a:stretch>
            <a:fillRect/>
          </a:stretch>
        </p:blipFill>
        <p:spPr>
          <a:xfrm>
            <a:off x="3150251" y="1828800"/>
            <a:ext cx="5699608" cy="3633746"/>
          </a:xfrm>
          <a:prstGeom prst="rect">
            <a:avLst/>
          </a:prstGeom>
        </p:spPr>
      </p:pic>
      <p:sp>
        <p:nvSpPr>
          <p:cNvPr id="6" name="Oval 5">
            <a:extLst>
              <a:ext uri="{FF2B5EF4-FFF2-40B4-BE49-F238E27FC236}">
                <a16:creationId xmlns:a16="http://schemas.microsoft.com/office/drawing/2014/main" id="{6A4EF95C-810D-4DFF-B2BF-28E5A08FD335}"/>
              </a:ext>
            </a:extLst>
          </p:cNvPr>
          <p:cNvSpPr/>
          <p:nvPr/>
        </p:nvSpPr>
        <p:spPr>
          <a:xfrm>
            <a:off x="1553302" y="805873"/>
            <a:ext cx="1790700"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
        <p:nvSpPr>
          <p:cNvPr id="7" name="TextBox 6">
            <a:extLst>
              <a:ext uri="{FF2B5EF4-FFF2-40B4-BE49-F238E27FC236}">
                <a16:creationId xmlns:a16="http://schemas.microsoft.com/office/drawing/2014/main" id="{DB28DF05-6B99-4D34-998D-CFB49B067001}"/>
              </a:ext>
            </a:extLst>
          </p:cNvPr>
          <p:cNvSpPr txBox="1"/>
          <p:nvPr/>
        </p:nvSpPr>
        <p:spPr>
          <a:xfrm>
            <a:off x="356135" y="5958675"/>
            <a:ext cx="4437246" cy="584775"/>
          </a:xfrm>
          <a:prstGeom prst="rect">
            <a:avLst/>
          </a:prstGeom>
          <a:noFill/>
        </p:spPr>
        <p:txBody>
          <a:bodyPr wrap="square" rtlCol="0">
            <a:spAutoFit/>
          </a:bodyPr>
          <a:lstStyle/>
          <a:p>
            <a:r>
              <a:rPr lang="en-IE" sz="1400" dirty="0">
                <a:hlinkClick r:id="rId4"/>
              </a:rPr>
              <a:t>https://www.youtube.com/watch?v=T4PFt4czJw0</a:t>
            </a:r>
            <a:endParaRPr lang="en-IE" sz="1400" dirty="0"/>
          </a:p>
          <a:p>
            <a:endParaRPr lang="en-IE" dirty="0"/>
          </a:p>
        </p:txBody>
      </p:sp>
      <p:sp>
        <p:nvSpPr>
          <p:cNvPr id="8" name="TextBox 7">
            <a:extLst>
              <a:ext uri="{FF2B5EF4-FFF2-40B4-BE49-F238E27FC236}">
                <a16:creationId xmlns:a16="http://schemas.microsoft.com/office/drawing/2014/main" id="{DD7DC5B3-7449-4058-95EA-B15405C7B343}"/>
              </a:ext>
            </a:extLst>
          </p:cNvPr>
          <p:cNvSpPr txBox="1"/>
          <p:nvPr/>
        </p:nvSpPr>
        <p:spPr>
          <a:xfrm>
            <a:off x="9182501" y="2319830"/>
            <a:ext cx="2627697" cy="2308324"/>
          </a:xfrm>
          <a:prstGeom prst="rect">
            <a:avLst/>
          </a:prstGeom>
          <a:noFill/>
        </p:spPr>
        <p:txBody>
          <a:bodyPr wrap="square" rtlCol="0">
            <a:spAutoFit/>
          </a:bodyPr>
          <a:lstStyle/>
          <a:p>
            <a:pPr algn="ctr"/>
            <a:r>
              <a:rPr lang="en-US" sz="2400" dirty="0">
                <a:solidFill>
                  <a:srgbClr val="406F70"/>
                </a:solidFill>
              </a:rPr>
              <a:t>A UK Doctor performs a Human Experiment on himself where he eats only processed food for 30 days.</a:t>
            </a:r>
            <a:endParaRPr lang="en-IE" sz="2400" dirty="0">
              <a:solidFill>
                <a:srgbClr val="406F70"/>
              </a:solidFill>
            </a:endParaRPr>
          </a:p>
        </p:txBody>
      </p:sp>
    </p:spTree>
    <p:extLst>
      <p:ext uri="{BB962C8B-B14F-4D97-AF65-F5344CB8AC3E}">
        <p14:creationId xmlns:p14="http://schemas.microsoft.com/office/powerpoint/2010/main" val="371541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08B5C7-958E-4594-B361-0473BB910698}"/>
              </a:ext>
            </a:extLst>
          </p:cNvPr>
          <p:cNvSpPr>
            <a:spLocks noGrp="1"/>
          </p:cNvSpPr>
          <p:nvPr>
            <p:ph type="body" sz="quarter" idx="16"/>
          </p:nvPr>
        </p:nvSpPr>
        <p:spPr>
          <a:xfrm>
            <a:off x="6318620" y="294199"/>
            <a:ext cx="5279028" cy="1222754"/>
          </a:xfrm>
        </p:spPr>
        <p:txBody>
          <a:bodyPr>
            <a:normAutofit/>
          </a:bodyPr>
          <a:lstStyle/>
          <a:p>
            <a:pPr algn="l"/>
            <a:r>
              <a:rPr lang="en-US" b="1" dirty="0">
                <a:solidFill>
                  <a:srgbClr val="085156"/>
                </a:solidFill>
              </a:rPr>
              <a:t>In summary..</a:t>
            </a:r>
          </a:p>
          <a:p>
            <a:pPr algn="l"/>
            <a:r>
              <a:rPr lang="en-US" b="1" dirty="0">
                <a:solidFill>
                  <a:srgbClr val="085156"/>
                </a:solidFill>
              </a:rPr>
              <a:t>cook &amp; serve real food</a:t>
            </a:r>
            <a:endParaRPr lang="en-IE" b="1" dirty="0">
              <a:solidFill>
                <a:srgbClr val="085156"/>
              </a:solidFill>
            </a:endParaRPr>
          </a:p>
        </p:txBody>
      </p:sp>
      <p:sp>
        <p:nvSpPr>
          <p:cNvPr id="3" name="Text Placeholder 2">
            <a:extLst>
              <a:ext uri="{FF2B5EF4-FFF2-40B4-BE49-F238E27FC236}">
                <a16:creationId xmlns:a16="http://schemas.microsoft.com/office/drawing/2014/main" id="{2E1E3577-A251-4FA9-AFF3-D147F51C994B}"/>
              </a:ext>
            </a:extLst>
          </p:cNvPr>
          <p:cNvSpPr>
            <a:spLocks noGrp="1"/>
          </p:cNvSpPr>
          <p:nvPr>
            <p:ph type="body" sz="quarter" idx="17"/>
          </p:nvPr>
        </p:nvSpPr>
        <p:spPr/>
        <p:txBody>
          <a:bodyPr/>
          <a:lstStyle/>
          <a:p>
            <a:r>
              <a:rPr lang="en-US" b="1" dirty="0">
                <a:solidFill>
                  <a:srgbClr val="085156"/>
                </a:solidFill>
              </a:rPr>
              <a:t>Food service SMEs can help to be more mindful in a post pandemic world to promote healthier eating habits &amp; becoming more sustainable by:</a:t>
            </a:r>
          </a:p>
          <a:p>
            <a:pPr marL="342900" indent="-342900">
              <a:buFont typeface="Arial" panose="020B0604020202020204" pitchFamily="34" charset="0"/>
              <a:buChar char="•"/>
            </a:pPr>
            <a:r>
              <a:rPr lang="en-US" dirty="0">
                <a:solidFill>
                  <a:srgbClr val="085156"/>
                </a:solidFill>
              </a:rPr>
              <a:t>Supporting their customers needs</a:t>
            </a:r>
          </a:p>
          <a:p>
            <a:pPr marL="342900" indent="-342900">
              <a:buFont typeface="Arial" panose="020B0604020202020204" pitchFamily="34" charset="0"/>
              <a:buChar char="•"/>
            </a:pPr>
            <a:r>
              <a:rPr lang="en-US" dirty="0">
                <a:solidFill>
                  <a:srgbClr val="085156"/>
                </a:solidFill>
              </a:rPr>
              <a:t>Providing healthier alternatives</a:t>
            </a:r>
          </a:p>
          <a:p>
            <a:pPr marL="342900" indent="-342900">
              <a:buFont typeface="Arial" panose="020B0604020202020204" pitchFamily="34" charset="0"/>
              <a:buChar char="•"/>
            </a:pPr>
            <a:r>
              <a:rPr lang="en-US" dirty="0">
                <a:solidFill>
                  <a:srgbClr val="085156"/>
                </a:solidFill>
              </a:rPr>
              <a:t>Using less additives</a:t>
            </a:r>
          </a:p>
          <a:p>
            <a:pPr marL="342900" indent="-342900">
              <a:buFont typeface="Arial" panose="020B0604020202020204" pitchFamily="34" charset="0"/>
              <a:buChar char="•"/>
            </a:pPr>
            <a:r>
              <a:rPr lang="en-US" dirty="0">
                <a:solidFill>
                  <a:srgbClr val="085156"/>
                </a:solidFill>
              </a:rPr>
              <a:t>Avoiding UPFs</a:t>
            </a:r>
          </a:p>
          <a:p>
            <a:pPr marL="342900" indent="-342900">
              <a:buFont typeface="Arial" panose="020B0604020202020204" pitchFamily="34" charset="0"/>
              <a:buChar char="•"/>
            </a:pPr>
            <a:r>
              <a:rPr lang="en-US" dirty="0">
                <a:solidFill>
                  <a:srgbClr val="085156"/>
                </a:solidFill>
              </a:rPr>
              <a:t>Sourcing locally</a:t>
            </a:r>
          </a:p>
          <a:p>
            <a:pPr marL="342900" indent="-342900">
              <a:buFont typeface="Arial" panose="020B0604020202020204" pitchFamily="34" charset="0"/>
              <a:buChar char="•"/>
            </a:pPr>
            <a:r>
              <a:rPr lang="en-US" dirty="0">
                <a:solidFill>
                  <a:srgbClr val="085156"/>
                </a:solidFill>
              </a:rPr>
              <a:t>Sourcing fresh &amp; quality</a:t>
            </a:r>
          </a:p>
          <a:p>
            <a:endParaRPr lang="en-IE" dirty="0"/>
          </a:p>
        </p:txBody>
      </p:sp>
      <p:pic>
        <p:nvPicPr>
          <p:cNvPr id="10" name="Picture Placeholder 9" descr="A group of people in a kitchen&#10;&#10;Description automatically generated with medium confidence">
            <a:extLst>
              <a:ext uri="{FF2B5EF4-FFF2-40B4-BE49-F238E27FC236}">
                <a16:creationId xmlns:a16="http://schemas.microsoft.com/office/drawing/2014/main" id="{5860466E-98DE-4E8C-BD38-4D802741F6ED}"/>
              </a:ext>
            </a:extLst>
          </p:cNvPr>
          <p:cNvPicPr>
            <a:picLocks noGrp="1" noChangeAspect="1"/>
          </p:cNvPicPr>
          <p:nvPr>
            <p:ph type="pic" sz="quarter" idx="18"/>
          </p:nvPr>
        </p:nvPicPr>
        <p:blipFill rotWithShape="1">
          <a:blip r:embed="rId2"/>
          <a:srcRect l="12308" r="-2636"/>
          <a:stretch/>
        </p:blipFill>
        <p:spPr>
          <a:xfrm>
            <a:off x="0" y="77001"/>
            <a:ext cx="5651292" cy="6169971"/>
          </a:xfrm>
        </p:spPr>
      </p:pic>
    </p:spTree>
    <p:extLst>
      <p:ext uri="{BB962C8B-B14F-4D97-AF65-F5344CB8AC3E}">
        <p14:creationId xmlns:p14="http://schemas.microsoft.com/office/powerpoint/2010/main" val="225215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C99D12-AE90-8945-A440-4B8732AE7606}"/>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BF2607B3-3639-0248-950E-5ED1788F9D35}"/>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168404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8EAEFF-3BD8-462A-8E07-1CA947EBB52F}"/>
              </a:ext>
            </a:extLst>
          </p:cNvPr>
          <p:cNvSpPr>
            <a:spLocks noGrp="1"/>
          </p:cNvSpPr>
          <p:nvPr>
            <p:ph type="body" sz="quarter" idx="19"/>
          </p:nvPr>
        </p:nvSpPr>
        <p:spPr>
          <a:xfrm>
            <a:off x="2550146" y="328698"/>
            <a:ext cx="9201485" cy="1599125"/>
          </a:xfrm>
        </p:spPr>
        <p:txBody>
          <a:bodyPr>
            <a:normAutofit fontScale="70000" lnSpcReduction="20000"/>
          </a:bodyPr>
          <a:lstStyle/>
          <a:p>
            <a:pPr algn="ctr">
              <a:spcBef>
                <a:spcPct val="50000"/>
              </a:spcBef>
            </a:pPr>
            <a:r>
              <a:rPr lang="en-US" altLang="en-US" sz="4400" b="1" dirty="0">
                <a:solidFill>
                  <a:srgbClr val="085156"/>
                </a:solidFill>
                <a:cs typeface="Arial" panose="020B0604020202020204" pitchFamily="34" charset="0"/>
              </a:rPr>
              <a:t>THE CHALLENGE OF OBESITY</a:t>
            </a:r>
          </a:p>
          <a:p>
            <a:pPr algn="ctr">
              <a:spcBef>
                <a:spcPct val="50000"/>
              </a:spcBef>
            </a:pPr>
            <a:endParaRPr lang="en-US" altLang="en-US" sz="1200" b="1" dirty="0">
              <a:solidFill>
                <a:srgbClr val="085156"/>
              </a:solidFill>
              <a:cs typeface="Arial" panose="020B0604020202020204" pitchFamily="34" charset="0"/>
            </a:endParaRPr>
          </a:p>
          <a:p>
            <a:pPr algn="ctr">
              <a:lnSpc>
                <a:spcPct val="120000"/>
              </a:lnSpc>
            </a:pPr>
            <a:r>
              <a:rPr lang="en-IE" altLang="en-US" dirty="0">
                <a:solidFill>
                  <a:srgbClr val="085156"/>
                </a:solidFill>
                <a:cs typeface="Arial" panose="020B0604020202020204" pitchFamily="34" charset="0"/>
              </a:rPr>
              <a:t>Obesity is a major public health problem in Europe &amp; is described by the World Health Organisation as an ‘</a:t>
            </a:r>
            <a:r>
              <a:rPr lang="en-IE" altLang="en-US" b="1" i="1" dirty="0">
                <a:solidFill>
                  <a:srgbClr val="085156"/>
                </a:solidFill>
                <a:cs typeface="Arial" panose="020B0604020202020204" pitchFamily="34" charset="0"/>
              </a:rPr>
              <a:t>epidemic’.</a:t>
            </a:r>
            <a:endParaRPr lang="en-US" altLang="en-US" b="1" i="1" dirty="0">
              <a:solidFill>
                <a:srgbClr val="085156"/>
              </a:solidFill>
              <a:cs typeface="Arial" panose="020B0604020202020204" pitchFamily="34" charset="0"/>
            </a:endParaRPr>
          </a:p>
          <a:p>
            <a:endParaRPr lang="en-IE" dirty="0"/>
          </a:p>
        </p:txBody>
      </p:sp>
      <p:pic>
        <p:nvPicPr>
          <p:cNvPr id="4" name="Picture 3">
            <a:extLst>
              <a:ext uri="{FF2B5EF4-FFF2-40B4-BE49-F238E27FC236}">
                <a16:creationId xmlns:a16="http://schemas.microsoft.com/office/drawing/2014/main" id="{74E97775-0515-4FE8-BD76-591E59AAC9B4}"/>
              </a:ext>
            </a:extLst>
          </p:cNvPr>
          <p:cNvPicPr/>
          <p:nvPr/>
        </p:nvPicPr>
        <p:blipFill rotWithShape="1">
          <a:blip r:embed="rId2" cstate="print">
            <a:extLst>
              <a:ext uri="{28A0092B-C50C-407E-A947-70E740481C1C}">
                <a14:useLocalDpi xmlns:a14="http://schemas.microsoft.com/office/drawing/2010/main" val="0"/>
              </a:ext>
            </a:extLst>
          </a:blip>
          <a:srcRect l="7339" t="7719" r="4477" b="22426"/>
          <a:stretch/>
        </p:blipFill>
        <p:spPr>
          <a:xfrm>
            <a:off x="1366632" y="2220650"/>
            <a:ext cx="9091748" cy="4051197"/>
          </a:xfrm>
          <a:prstGeom prst="rect">
            <a:avLst/>
          </a:prstGeom>
        </p:spPr>
      </p:pic>
      <p:sp>
        <p:nvSpPr>
          <p:cNvPr id="3" name="Text Box 6">
            <a:extLst>
              <a:ext uri="{FF2B5EF4-FFF2-40B4-BE49-F238E27FC236}">
                <a16:creationId xmlns:a16="http://schemas.microsoft.com/office/drawing/2014/main" id="{53695157-38F1-41E6-A2B2-40C2A50B4156}"/>
              </a:ext>
            </a:extLst>
          </p:cNvPr>
          <p:cNvSpPr txBox="1">
            <a:spLocks noChangeArrowheads="1"/>
          </p:cNvSpPr>
          <p:nvPr/>
        </p:nvSpPr>
        <p:spPr bwMode="auto">
          <a:xfrm>
            <a:off x="5875294" y="3757298"/>
            <a:ext cx="18938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F4C05B"/>
                </a:solidFill>
                <a:effectLst/>
                <a:latin typeface="Source Sans 3" charset="0"/>
                <a:ea typeface="Meiryo" panose="020B0604030504040204" pitchFamily="34" charset="-128"/>
                <a:cs typeface="Times New Roman" panose="02020603050405020304" pitchFamily="18" charset="0"/>
              </a:rPr>
              <a:t>11-year-old is</a:t>
            </a:r>
            <a:endParaRPr kumimoji="0" lang="en-US" altLang="en-US" b="1" i="0" u="none" strike="noStrike" cap="none" normalizeH="0" baseline="0" dirty="0">
              <a:ln>
                <a:noFill/>
              </a:ln>
              <a:solidFill>
                <a:schemeClr val="tx1"/>
              </a:solidFill>
              <a:effectLst/>
              <a:latin typeface="Arial" panose="020B0604020202020204" pitchFamily="34" charset="0"/>
            </a:endParaRPr>
          </a:p>
        </p:txBody>
      </p:sp>
      <p:sp>
        <p:nvSpPr>
          <p:cNvPr id="5" name="Text Box 9">
            <a:extLst>
              <a:ext uri="{FF2B5EF4-FFF2-40B4-BE49-F238E27FC236}">
                <a16:creationId xmlns:a16="http://schemas.microsoft.com/office/drawing/2014/main" id="{581971B9-6A1A-4973-8871-B1AC0AFE1EAB}"/>
              </a:ext>
            </a:extLst>
          </p:cNvPr>
          <p:cNvSpPr txBox="1">
            <a:spLocks noChangeArrowheads="1"/>
          </p:cNvSpPr>
          <p:nvPr/>
        </p:nvSpPr>
        <p:spPr bwMode="auto">
          <a:xfrm>
            <a:off x="5802314" y="2916600"/>
            <a:ext cx="22320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600" b="0" i="0" u="none" strike="noStrike" cap="none" normalizeH="0" baseline="0" dirty="0">
                <a:ln>
                  <a:noFill/>
                </a:ln>
                <a:solidFill>
                  <a:srgbClr val="3F6E70"/>
                </a:solidFill>
                <a:effectLst/>
                <a:latin typeface="DIN Condensed" charset="0"/>
                <a:ea typeface="Meiryo" panose="020B0604030504040204" pitchFamily="34" charset="-128"/>
                <a:cs typeface="Times New Roman" panose="02020603050405020304" pitchFamily="18" charset="0"/>
              </a:rPr>
              <a:t>1</a:t>
            </a:r>
            <a:r>
              <a:rPr kumimoji="0" lang="en-US" altLang="en-US" sz="5600" b="0" i="0" u="none" strike="noStrike" cap="none" normalizeH="0" baseline="0" dirty="0">
                <a:ln>
                  <a:noFill/>
                </a:ln>
                <a:solidFill>
                  <a:srgbClr val="F4C05B"/>
                </a:solidFill>
                <a:effectLst/>
                <a:latin typeface="DIN Condensed" charset="0"/>
                <a:ea typeface="Meiryo" panose="020B0604030504040204" pitchFamily="34" charset="-128"/>
                <a:cs typeface="Times New Roman" panose="02020603050405020304" pitchFamily="18" charset="0"/>
              </a:rPr>
              <a:t> IN 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21">
            <a:extLst>
              <a:ext uri="{FF2B5EF4-FFF2-40B4-BE49-F238E27FC236}">
                <a16:creationId xmlns:a16="http://schemas.microsoft.com/office/drawing/2014/main" id="{6AD9B0C5-4FB8-43AE-A630-777E5E13FBB4}"/>
              </a:ext>
            </a:extLst>
          </p:cNvPr>
          <p:cNvSpPr txBox="1">
            <a:spLocks noChangeArrowheads="1"/>
          </p:cNvSpPr>
          <p:nvPr/>
        </p:nvSpPr>
        <p:spPr bwMode="auto">
          <a:xfrm>
            <a:off x="7521137" y="3548976"/>
            <a:ext cx="32670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rgbClr val="3F6E70"/>
              </a:solidFill>
              <a:effectLst/>
              <a:latin typeface="DIN Condensed" charset="0"/>
              <a:ea typeface="Meiryo" panose="020B060403050404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3F6E70"/>
                </a:solidFill>
                <a:effectLst/>
                <a:latin typeface="DIN Condensed" charset="0"/>
                <a:ea typeface="Meiryo" panose="020B0604030504040204" pitchFamily="34" charset="-128"/>
                <a:cs typeface="Times New Roman" panose="02020603050405020304" pitchFamily="18" charset="0"/>
              </a:rPr>
              <a:t>OVERWEIGHT or</a:t>
            </a:r>
            <a:endParaRPr kumimoji="0" lang="en-IE"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3F6E70"/>
                </a:solidFill>
                <a:effectLst/>
                <a:latin typeface="DIN Condensed" charset="0"/>
                <a:ea typeface="Meiryo" panose="020B0604030504040204" pitchFamily="34" charset="-128"/>
                <a:cs typeface="Times New Roman" panose="02020603050405020304" pitchFamily="18" charset="0"/>
              </a:rPr>
              <a:t>OBESE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22">
            <a:extLst>
              <a:ext uri="{FF2B5EF4-FFF2-40B4-BE49-F238E27FC236}">
                <a16:creationId xmlns:a16="http://schemas.microsoft.com/office/drawing/2014/main" id="{9B041F01-1223-4EBA-B682-3F9D95384289}"/>
              </a:ext>
            </a:extLst>
          </p:cNvPr>
          <p:cNvSpPr txBox="1">
            <a:spLocks noChangeArrowheads="1"/>
          </p:cNvSpPr>
          <p:nvPr/>
        </p:nvSpPr>
        <p:spPr bwMode="auto">
          <a:xfrm>
            <a:off x="3652837" y="2492375"/>
            <a:ext cx="16208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OVER 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 Box 23">
            <a:extLst>
              <a:ext uri="{FF2B5EF4-FFF2-40B4-BE49-F238E27FC236}">
                <a16:creationId xmlns:a16="http://schemas.microsoft.com/office/drawing/2014/main" id="{8DE91D32-A3E5-4C24-8C25-F45AC6EE4D56}"/>
              </a:ext>
            </a:extLst>
          </p:cNvPr>
          <p:cNvSpPr txBox="1">
            <a:spLocks noChangeArrowheads="1"/>
          </p:cNvSpPr>
          <p:nvPr/>
        </p:nvSpPr>
        <p:spPr bwMode="auto">
          <a:xfrm>
            <a:off x="3620963" y="3548976"/>
            <a:ext cx="18938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4C05B"/>
                </a:solidFill>
                <a:effectLst/>
                <a:latin typeface="Source Sans 3" charset="0"/>
                <a:ea typeface="Meiryo" panose="020B0604030504040204" pitchFamily="34" charset="-128"/>
                <a:cs typeface="Times New Roman" panose="02020603050405020304" pitchFamily="18" charset="0"/>
              </a:rPr>
              <a:t>of people are </a:t>
            </a:r>
            <a:r>
              <a:rPr kumimoji="0" lang="en-US" altLang="en-US" b="1" i="0" u="none" strike="noStrike" cap="none" normalizeH="0" baseline="0" dirty="0">
                <a:ln>
                  <a:noFill/>
                </a:ln>
                <a:solidFill>
                  <a:srgbClr val="F4C05B"/>
                </a:solidFill>
                <a:effectLst/>
                <a:latin typeface="Source Sans 3 Semibold" charset="0"/>
                <a:ea typeface="Meiryo" panose="020B0604030504040204" pitchFamily="34" charset="-128"/>
                <a:cs typeface="Times New Roman" panose="02020603050405020304" pitchFamily="18" charset="0"/>
              </a:rPr>
              <a:t>overweight</a:t>
            </a:r>
            <a:r>
              <a:rPr kumimoji="0" lang="en-US" altLang="en-US" b="1" i="0" u="none" strike="noStrike" cap="none" normalizeH="0" baseline="0" dirty="0">
                <a:ln>
                  <a:noFill/>
                </a:ln>
                <a:solidFill>
                  <a:srgbClr val="F4C05B"/>
                </a:solidFill>
                <a:effectLst/>
                <a:latin typeface="Source Sans 3" charset="0"/>
                <a:ea typeface="Meiryo" panose="020B0604030504040204" pitchFamily="34" charset="-128"/>
                <a:cs typeface="Times New Roman" panose="02020603050405020304" pitchFamily="18" charset="0"/>
              </a:rPr>
              <a:t> </a:t>
            </a:r>
            <a:r>
              <a:rPr kumimoji="0" lang="en-US" altLang="en-US" b="0" i="0" u="none" strike="noStrike" cap="none" normalizeH="0" baseline="0" dirty="0">
                <a:ln>
                  <a:noFill/>
                </a:ln>
                <a:solidFill>
                  <a:srgbClr val="F4C05B"/>
                </a:solidFill>
                <a:effectLst/>
                <a:latin typeface="Source Sans 3" charset="0"/>
                <a:ea typeface="Meiryo" panose="020B0604030504040204" pitchFamily="34" charset="-128"/>
                <a:cs typeface="Times New Roman" panose="02020603050405020304" pitchFamily="18" charset="0"/>
              </a:rPr>
              <a:t>or </a:t>
            </a:r>
            <a:r>
              <a:rPr kumimoji="0" lang="en-US" altLang="en-US" b="1" i="0" u="none" strike="noStrike" cap="none" normalizeH="0" baseline="0" dirty="0">
                <a:ln>
                  <a:noFill/>
                </a:ln>
                <a:solidFill>
                  <a:srgbClr val="F4C05B"/>
                </a:solidFill>
                <a:effectLst/>
                <a:latin typeface="Source Sans 3 Semibold" charset="0"/>
                <a:ea typeface="Meiryo" panose="020B0604030504040204" pitchFamily="34" charset="-128"/>
                <a:cs typeface="Times New Roman" panose="02020603050405020304" pitchFamily="18" charset="0"/>
              </a:rPr>
              <a:t>obese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0" name="Text Box 24">
            <a:extLst>
              <a:ext uri="{FF2B5EF4-FFF2-40B4-BE49-F238E27FC236}">
                <a16:creationId xmlns:a16="http://schemas.microsoft.com/office/drawing/2014/main" id="{C6FEC07F-5042-42BA-B498-50B86CC966BA}"/>
              </a:ext>
            </a:extLst>
          </p:cNvPr>
          <p:cNvSpPr txBox="1">
            <a:spLocks noChangeArrowheads="1"/>
          </p:cNvSpPr>
          <p:nvPr/>
        </p:nvSpPr>
        <p:spPr bwMode="auto">
          <a:xfrm>
            <a:off x="3651250" y="4553903"/>
            <a:ext cx="16224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OVER 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25">
            <a:extLst>
              <a:ext uri="{FF2B5EF4-FFF2-40B4-BE49-F238E27FC236}">
                <a16:creationId xmlns:a16="http://schemas.microsoft.com/office/drawing/2014/main" id="{F69A315C-BDF0-450D-9AC4-169426F2A433}"/>
              </a:ext>
            </a:extLst>
          </p:cNvPr>
          <p:cNvSpPr txBox="1">
            <a:spLocks noChangeArrowheads="1"/>
          </p:cNvSpPr>
          <p:nvPr/>
        </p:nvSpPr>
        <p:spPr bwMode="auto">
          <a:xfrm>
            <a:off x="3652837" y="5631394"/>
            <a:ext cx="18938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4C05B"/>
                </a:solidFill>
                <a:effectLst/>
                <a:latin typeface="Source Sans 3" charset="0"/>
                <a:ea typeface="Meiryo" panose="020B0604030504040204" pitchFamily="34" charset="-128"/>
                <a:cs typeface="Times New Roman" panose="02020603050405020304" pitchFamily="18" charset="0"/>
              </a:rPr>
              <a:t>of people are </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F4C05B"/>
                </a:solidFill>
                <a:effectLst/>
                <a:latin typeface="Source Sans 3 Semibold" charset="0"/>
                <a:ea typeface="Meiryo" panose="020B0604030504040204" pitchFamily="34" charset="-128"/>
                <a:cs typeface="Times New Roman" panose="02020603050405020304" pitchFamily="18" charset="0"/>
              </a:rPr>
              <a:t>obese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2" name="Rectangle 8">
            <a:extLst>
              <a:ext uri="{FF2B5EF4-FFF2-40B4-BE49-F238E27FC236}">
                <a16:creationId xmlns:a16="http://schemas.microsoft.com/office/drawing/2014/main" id="{880DEA73-BF04-4030-AD1B-8E210EE547D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3" name="Rectangle 15">
            <a:extLst>
              <a:ext uri="{FF2B5EF4-FFF2-40B4-BE49-F238E27FC236}">
                <a16:creationId xmlns:a16="http://schemas.microsoft.com/office/drawing/2014/main" id="{15A14376-5424-4BFE-8292-C9B9A57F4EA8}"/>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14" name="Picture 13">
            <a:extLst>
              <a:ext uri="{FF2B5EF4-FFF2-40B4-BE49-F238E27FC236}">
                <a16:creationId xmlns:a16="http://schemas.microsoft.com/office/drawing/2014/main" id="{BFB6116E-4F90-425E-B782-95D234A253C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546725" y="6254161"/>
            <a:ext cx="1402080" cy="427990"/>
          </a:xfrm>
          <a:prstGeom prst="rect">
            <a:avLst/>
          </a:prstGeom>
        </p:spPr>
      </p:pic>
      <p:sp>
        <p:nvSpPr>
          <p:cNvPr id="15" name="TextBox 14">
            <a:extLst>
              <a:ext uri="{FF2B5EF4-FFF2-40B4-BE49-F238E27FC236}">
                <a16:creationId xmlns:a16="http://schemas.microsoft.com/office/drawing/2014/main" id="{7515FE18-9C53-43CB-91F8-66AD439BB6D8}"/>
              </a:ext>
            </a:extLst>
          </p:cNvPr>
          <p:cNvSpPr txBox="1"/>
          <p:nvPr/>
        </p:nvSpPr>
        <p:spPr>
          <a:xfrm>
            <a:off x="1733620" y="2005650"/>
            <a:ext cx="9908274" cy="369332"/>
          </a:xfrm>
          <a:prstGeom prst="rect">
            <a:avLst/>
          </a:prstGeom>
          <a:solidFill>
            <a:srgbClr val="085156"/>
          </a:solidFill>
        </p:spPr>
        <p:txBody>
          <a:bodyPr wrap="square" rtlCol="0">
            <a:spAutoFit/>
          </a:bodyPr>
          <a:lstStyle/>
          <a:p>
            <a:pPr algn="ctr"/>
            <a:r>
              <a:rPr lang="en-US" sz="1800" b="1">
                <a:solidFill>
                  <a:schemeClr val="bg1"/>
                </a:solidFill>
                <a:effectLst/>
                <a:latin typeface="DIN Condensed"/>
                <a:ea typeface="Calibri" panose="020F0502020204030204" pitchFamily="34" charset="0"/>
                <a:cs typeface="Times New Roman" panose="02020603050405020304" pitchFamily="18" charset="0"/>
              </a:rPr>
              <a:t>IN THE WHO/EUROPEAN REGION</a:t>
            </a:r>
            <a:endParaRPr lang="en-IE" b="1" dirty="0">
              <a:solidFill>
                <a:schemeClr val="bg1"/>
              </a:solidFill>
            </a:endParaRPr>
          </a:p>
        </p:txBody>
      </p:sp>
    </p:spTree>
    <p:extLst>
      <p:ext uri="{BB962C8B-B14F-4D97-AF65-F5344CB8AC3E}">
        <p14:creationId xmlns:p14="http://schemas.microsoft.com/office/powerpoint/2010/main" val="231440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68469E-892E-4830-ACBC-BBAAFBB9E7AD}"/>
              </a:ext>
            </a:extLst>
          </p:cNvPr>
          <p:cNvSpPr>
            <a:spLocks noGrp="1"/>
          </p:cNvSpPr>
          <p:nvPr>
            <p:ph type="body" sz="quarter" idx="16"/>
          </p:nvPr>
        </p:nvSpPr>
        <p:spPr/>
        <p:txBody>
          <a:bodyPr/>
          <a:lstStyle/>
          <a:p>
            <a:r>
              <a:rPr lang="en-US" b="1" dirty="0">
                <a:solidFill>
                  <a:srgbClr val="085156"/>
                </a:solidFill>
              </a:rPr>
              <a:t>Why we need change…</a:t>
            </a:r>
            <a:endParaRPr lang="en-IE" b="1" dirty="0">
              <a:solidFill>
                <a:srgbClr val="085156"/>
              </a:solidFill>
            </a:endParaRPr>
          </a:p>
        </p:txBody>
      </p:sp>
      <p:sp>
        <p:nvSpPr>
          <p:cNvPr id="4" name="Text Placeholder 3">
            <a:extLst>
              <a:ext uri="{FF2B5EF4-FFF2-40B4-BE49-F238E27FC236}">
                <a16:creationId xmlns:a16="http://schemas.microsoft.com/office/drawing/2014/main" id="{A5DB9FCF-9C45-4094-BBE3-D5A9699C0066}"/>
              </a:ext>
            </a:extLst>
          </p:cNvPr>
          <p:cNvSpPr>
            <a:spLocks noGrp="1"/>
          </p:cNvSpPr>
          <p:nvPr>
            <p:ph type="body" sz="quarter" idx="17"/>
          </p:nvPr>
        </p:nvSpPr>
        <p:spPr/>
        <p:txBody>
          <a:bodyPr/>
          <a:lstStyle/>
          <a:p>
            <a:pPr algn="l" rtl="0" fontAlgn="base"/>
            <a:r>
              <a:rPr lang="en-US" sz="2400" b="1" i="0" dirty="0">
                <a:solidFill>
                  <a:srgbClr val="085156"/>
                </a:solidFill>
                <a:effectLst/>
              </a:rPr>
              <a:t>Obesity</a:t>
            </a:r>
            <a:r>
              <a:rPr lang="en-US" sz="2400" b="0" i="0" dirty="0">
                <a:solidFill>
                  <a:srgbClr val="085156"/>
                </a:solidFill>
                <a:effectLst/>
              </a:rPr>
              <a:t> is already responsible for </a:t>
            </a:r>
          </a:p>
          <a:p>
            <a:pPr marL="342900" indent="-342900" algn="l" rtl="0" fontAlgn="base">
              <a:buFont typeface="Arial" panose="020B0604020202020204" pitchFamily="34" charset="0"/>
              <a:buChar char="•"/>
            </a:pPr>
            <a:r>
              <a:rPr lang="en-US" sz="2400" b="0" i="0" dirty="0">
                <a:solidFill>
                  <a:srgbClr val="085156"/>
                </a:solidFill>
                <a:effectLst/>
              </a:rPr>
              <a:t>2–8% of health costs  </a:t>
            </a:r>
          </a:p>
          <a:p>
            <a:pPr marL="342900" indent="-342900" algn="l" rtl="0" fontAlgn="base">
              <a:buFont typeface="Arial" panose="020B0604020202020204" pitchFamily="34" charset="0"/>
              <a:buChar char="•"/>
            </a:pPr>
            <a:r>
              <a:rPr lang="en-US" sz="2400" b="0" i="0" dirty="0">
                <a:solidFill>
                  <a:srgbClr val="085156"/>
                </a:solidFill>
                <a:effectLst/>
              </a:rPr>
              <a:t>10–13% of deaths in various parts of the EU . 				</a:t>
            </a:r>
            <a:r>
              <a:rPr lang="en-US" sz="2000" b="0" i="0" dirty="0">
                <a:solidFill>
                  <a:srgbClr val="085156"/>
                </a:solidFill>
                <a:effectLst/>
              </a:rPr>
              <a:t>(WHO – Europe)  </a:t>
            </a:r>
          </a:p>
          <a:p>
            <a:pPr algn="l" rtl="0" fontAlgn="base"/>
            <a:r>
              <a:rPr lang="en-US" sz="2400" b="0" i="0" dirty="0">
                <a:solidFill>
                  <a:srgbClr val="333333"/>
                </a:solidFill>
                <a:effectLst/>
              </a:rPr>
              <a:t> </a:t>
            </a:r>
            <a:endParaRPr lang="en-US" sz="2400" b="0" i="0" dirty="0">
              <a:solidFill>
                <a:srgbClr val="000000"/>
              </a:solidFill>
              <a:effectLst/>
            </a:endParaRPr>
          </a:p>
          <a:p>
            <a:pPr algn="l" rtl="0" fontAlgn="base"/>
            <a:r>
              <a:rPr lang="en-US" sz="2400" b="0" i="0" dirty="0">
                <a:solidFill>
                  <a:srgbClr val="085156"/>
                </a:solidFill>
                <a:effectLst/>
              </a:rPr>
              <a:t>Weight problems and obesity are increasing at a rapid rate in most of the EU member states, with estimates of </a:t>
            </a:r>
            <a:r>
              <a:rPr lang="en-US" sz="2400" b="1" i="0" dirty="0">
                <a:solidFill>
                  <a:srgbClr val="085156"/>
                </a:solidFill>
                <a:effectLst/>
              </a:rPr>
              <a:t>51.6 % </a:t>
            </a:r>
            <a:r>
              <a:rPr lang="en-US" sz="2400" b="0" i="0" dirty="0">
                <a:solidFill>
                  <a:srgbClr val="085156"/>
                </a:solidFill>
                <a:effectLst/>
              </a:rPr>
              <a:t>of the EU’s population (18 and over)</a:t>
            </a:r>
            <a:r>
              <a:rPr lang="en-US" sz="2400" b="1" i="0" dirty="0">
                <a:solidFill>
                  <a:srgbClr val="085156"/>
                </a:solidFill>
                <a:effectLst/>
              </a:rPr>
              <a:t> overweight </a:t>
            </a:r>
            <a:r>
              <a:rPr lang="en-US" sz="2400" b="0" i="0" dirty="0">
                <a:solidFill>
                  <a:srgbClr val="085156"/>
                </a:solidFill>
                <a:effectLst/>
              </a:rPr>
              <a:t>in 2014, and this is increasing  (EUROSTAT) </a:t>
            </a:r>
          </a:p>
          <a:p>
            <a:endParaRPr lang="en-IE" dirty="0"/>
          </a:p>
        </p:txBody>
      </p:sp>
      <p:pic>
        <p:nvPicPr>
          <p:cNvPr id="8" name="Picture Placeholder 7" descr="A picture containing person, indoor, feet&#10;&#10;Description automatically generated">
            <a:extLst>
              <a:ext uri="{FF2B5EF4-FFF2-40B4-BE49-F238E27FC236}">
                <a16:creationId xmlns:a16="http://schemas.microsoft.com/office/drawing/2014/main" id="{E7240D1F-8456-4714-8ED1-DB612FDBFCE0}"/>
              </a:ext>
            </a:extLst>
          </p:cNvPr>
          <p:cNvPicPr>
            <a:picLocks noGrp="1" noChangeAspect="1"/>
          </p:cNvPicPr>
          <p:nvPr>
            <p:ph type="pic" sz="quarter" idx="15"/>
          </p:nvPr>
        </p:nvPicPr>
        <p:blipFill rotWithShape="1">
          <a:blip r:embed="rId2"/>
          <a:srcRect l="14834" r="16731"/>
          <a:stretch/>
        </p:blipFill>
        <p:spPr>
          <a:xfrm>
            <a:off x="8802435" y="1223694"/>
            <a:ext cx="3389565" cy="4033653"/>
          </a:xfrm>
        </p:spPr>
      </p:pic>
    </p:spTree>
    <p:extLst>
      <p:ext uri="{BB962C8B-B14F-4D97-AF65-F5344CB8AC3E}">
        <p14:creationId xmlns:p14="http://schemas.microsoft.com/office/powerpoint/2010/main" val="4188072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clothing, indoor&#10;&#10;Description automatically generated">
            <a:extLst>
              <a:ext uri="{FF2B5EF4-FFF2-40B4-BE49-F238E27FC236}">
                <a16:creationId xmlns:a16="http://schemas.microsoft.com/office/drawing/2014/main" id="{729B5226-1536-4499-BFCF-CC62E032C061}"/>
              </a:ext>
            </a:extLst>
          </p:cNvPr>
          <p:cNvPicPr>
            <a:picLocks noGrp="1" noChangeAspect="1"/>
          </p:cNvPicPr>
          <p:nvPr>
            <p:ph type="pic" sz="quarter" idx="18"/>
          </p:nvPr>
        </p:nvPicPr>
        <p:blipFill rotWithShape="1">
          <a:blip r:embed="rId2"/>
          <a:srcRect l="2753" t="6144" r="15599"/>
          <a:stretch/>
        </p:blipFill>
        <p:spPr>
          <a:xfrm flipH="1">
            <a:off x="6540706" y="6385"/>
            <a:ext cx="5651294" cy="6261962"/>
          </a:xfrm>
        </p:spPr>
      </p:pic>
      <p:sp>
        <p:nvSpPr>
          <p:cNvPr id="3" name="Text Placeholder 2">
            <a:extLst>
              <a:ext uri="{FF2B5EF4-FFF2-40B4-BE49-F238E27FC236}">
                <a16:creationId xmlns:a16="http://schemas.microsoft.com/office/drawing/2014/main" id="{BFBB3DE9-9574-483B-A1D1-E6EE097EB6D9}"/>
              </a:ext>
            </a:extLst>
          </p:cNvPr>
          <p:cNvSpPr>
            <a:spLocks noGrp="1"/>
          </p:cNvSpPr>
          <p:nvPr>
            <p:ph type="body" sz="quarter" idx="19"/>
          </p:nvPr>
        </p:nvSpPr>
        <p:spPr>
          <a:xfrm>
            <a:off x="294805" y="143124"/>
            <a:ext cx="5651292" cy="1598212"/>
          </a:xfrm>
        </p:spPr>
        <p:txBody>
          <a:bodyPr>
            <a:normAutofit fontScale="92500"/>
          </a:bodyPr>
          <a:lstStyle/>
          <a:p>
            <a:pPr algn="ctr"/>
            <a:r>
              <a:rPr lang="en-IE" altLang="en-US" sz="3600" b="1" dirty="0">
                <a:solidFill>
                  <a:srgbClr val="085156"/>
                </a:solidFill>
                <a:cs typeface="Arial" panose="020B0604020202020204" pitchFamily="34" charset="0"/>
              </a:rPr>
              <a:t>Britain is spending </a:t>
            </a:r>
            <a:r>
              <a:rPr lang="en-IE" altLang="en-US" sz="3600" b="1" u="sng" dirty="0">
                <a:solidFill>
                  <a:srgbClr val="085156"/>
                </a:solidFill>
                <a:cs typeface="Arial" panose="020B0604020202020204" pitchFamily="34" charset="0"/>
              </a:rPr>
              <a:t>£47bn a year</a:t>
            </a:r>
            <a:r>
              <a:rPr lang="en-IE" altLang="en-US" sz="3600" b="1" dirty="0">
                <a:solidFill>
                  <a:srgbClr val="085156"/>
                </a:solidFill>
                <a:cs typeface="Arial" panose="020B0604020202020204" pitchFamily="34" charset="0"/>
              </a:rPr>
              <a:t> tackling the implications of an overweight population</a:t>
            </a:r>
            <a:endParaRPr lang="en-IE" dirty="0">
              <a:solidFill>
                <a:srgbClr val="085156"/>
              </a:solidFill>
            </a:endParaRPr>
          </a:p>
        </p:txBody>
      </p:sp>
      <p:sp>
        <p:nvSpPr>
          <p:cNvPr id="4" name="Text Placeholder 3">
            <a:extLst>
              <a:ext uri="{FF2B5EF4-FFF2-40B4-BE49-F238E27FC236}">
                <a16:creationId xmlns:a16="http://schemas.microsoft.com/office/drawing/2014/main" id="{A4543AED-A3EF-4E89-8B0C-2A12E071A67F}"/>
              </a:ext>
            </a:extLst>
          </p:cNvPr>
          <p:cNvSpPr>
            <a:spLocks noGrp="1"/>
          </p:cNvSpPr>
          <p:nvPr>
            <p:ph type="body" sz="quarter" idx="20"/>
          </p:nvPr>
        </p:nvSpPr>
        <p:spPr>
          <a:xfrm>
            <a:off x="586552" y="2104799"/>
            <a:ext cx="4424360" cy="3889037"/>
          </a:xfrm>
        </p:spPr>
        <p:txBody>
          <a:bodyPr/>
          <a:lstStyle/>
          <a:p>
            <a:pPr algn="just"/>
            <a:r>
              <a:rPr lang="en-IE" altLang="en-US" dirty="0">
                <a:solidFill>
                  <a:srgbClr val="085156"/>
                </a:solidFill>
                <a:cs typeface="Arial" panose="020B0604020202020204" pitchFamily="34" charset="0"/>
              </a:rPr>
              <a:t>Obesity is a </a:t>
            </a:r>
            <a:r>
              <a:rPr lang="en-IE" altLang="en-US" b="1" dirty="0">
                <a:solidFill>
                  <a:srgbClr val="085156"/>
                </a:solidFill>
                <a:cs typeface="Arial" panose="020B0604020202020204" pitchFamily="34" charset="0"/>
              </a:rPr>
              <a:t>bigger cost </a:t>
            </a:r>
            <a:r>
              <a:rPr lang="en-IE" altLang="en-US" dirty="0">
                <a:solidFill>
                  <a:srgbClr val="085156"/>
                </a:solidFill>
                <a:cs typeface="Arial" panose="020B0604020202020204" pitchFamily="34" charset="0"/>
              </a:rPr>
              <a:t>for Britain than war and terror.</a:t>
            </a:r>
          </a:p>
          <a:p>
            <a:pPr algn="just"/>
            <a:r>
              <a:rPr lang="en-IE" altLang="en-US" dirty="0">
                <a:solidFill>
                  <a:srgbClr val="085156"/>
                </a:solidFill>
                <a:cs typeface="Arial" panose="020B0604020202020204" pitchFamily="34" charset="0"/>
              </a:rPr>
              <a:t>Britain spends £47bn a year dealing with the healthcare and social costs of an increasingly overweight population.</a:t>
            </a:r>
          </a:p>
          <a:p>
            <a:pPr algn="just"/>
            <a:r>
              <a:rPr lang="en-IE" altLang="en-US" sz="2000" dirty="0">
                <a:solidFill>
                  <a:srgbClr val="085156"/>
                </a:solidFill>
                <a:cs typeface="Arial" panose="020B0604020202020204" pitchFamily="34" charset="0"/>
              </a:rPr>
              <a:t> (source McKinsey Global Institute)  </a:t>
            </a:r>
            <a:r>
              <a:rPr lang="en-IE" altLang="en-US" dirty="0">
                <a:solidFill>
                  <a:schemeClr val="bg2"/>
                </a:solidFill>
                <a:latin typeface="Arial" panose="020B0604020202020204" pitchFamily="34" charset="0"/>
                <a:cs typeface="Arial" panose="020B0604020202020204" pitchFamily="34" charset="0"/>
              </a:rPr>
              <a:t>...</a:t>
            </a:r>
          </a:p>
          <a:p>
            <a:endParaRPr lang="en-IE" dirty="0"/>
          </a:p>
        </p:txBody>
      </p:sp>
    </p:spTree>
    <p:extLst>
      <p:ext uri="{BB962C8B-B14F-4D97-AF65-F5344CB8AC3E}">
        <p14:creationId xmlns:p14="http://schemas.microsoft.com/office/powerpoint/2010/main" val="2078941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2C0250-5881-4C82-B357-362A9096618E}">
  <ds:schemaRefs>
    <ds:schemaRef ds:uri="http://schemas.microsoft.com/sharepoint/v3/contenttype/forms"/>
  </ds:schemaRefs>
</ds:datastoreItem>
</file>

<file path=customXml/itemProps2.xml><?xml version="1.0" encoding="utf-8"?>
<ds:datastoreItem xmlns:ds="http://schemas.openxmlformats.org/officeDocument/2006/customXml" ds:itemID="{97D2A123-3A21-4C5E-81B6-909A85C63DBB}">
  <ds:schemaRefs>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67dd3286-db87-444e-8dd1-4849b974caca"/>
    <ds:schemaRef ds:uri="http://www.w3.org/XML/1998/namespace"/>
  </ds:schemaRefs>
</ds:datastoreItem>
</file>

<file path=customXml/itemProps3.xml><?xml version="1.0" encoding="utf-8"?>
<ds:datastoreItem xmlns:ds="http://schemas.openxmlformats.org/officeDocument/2006/customXml" ds:itemID="{37C151B5-AF22-4BC1-B5DA-6024EA572E3B}">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12506</TotalTime>
  <Words>5376</Words>
  <Application>Microsoft Office PowerPoint</Application>
  <PresentationFormat>Widescreen</PresentationFormat>
  <Paragraphs>450</Paragraphs>
  <Slides>68</Slides>
  <Notes>0</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68</vt:i4>
      </vt:variant>
    </vt:vector>
  </HeadingPairs>
  <TitlesOfParts>
    <vt:vector size="82" baseType="lpstr">
      <vt:lpstr>Arial</vt:lpstr>
      <vt:lpstr>Calibri</vt:lpstr>
      <vt:lpstr>Calibri Light</vt:lpstr>
      <vt:lpstr>Century Gothic</vt:lpstr>
      <vt:lpstr>DIN Condensed</vt:lpstr>
      <vt:lpstr>Frutiger W01</vt:lpstr>
      <vt:lpstr>Lucida Grande</vt:lpstr>
      <vt:lpstr>Proxima Nova</vt:lpstr>
      <vt:lpstr>Quattrocento Sans</vt:lpstr>
      <vt:lpstr>Roboto</vt:lpstr>
      <vt:lpstr>Source Sans 3</vt:lpstr>
      <vt:lpstr>Source Sans 3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cp:lastModifiedBy>
  <cp:revision>129</cp:revision>
  <dcterms:created xsi:type="dcterms:W3CDTF">2019-11-20T14:08:21Z</dcterms:created>
  <dcterms:modified xsi:type="dcterms:W3CDTF">2021-09-24T16:54:41Z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